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9" r:id="rId4"/>
    <p:sldMasterId id="2147484020" r:id="rId5"/>
    <p:sldMasterId id="2147484076" r:id="rId6"/>
  </p:sldMasterIdLst>
  <p:notesMasterIdLst>
    <p:notesMasterId r:id="rId44"/>
  </p:notesMasterIdLst>
  <p:handoutMasterIdLst>
    <p:handoutMasterId r:id="rId45"/>
  </p:handoutMasterIdLst>
  <p:sldIdLst>
    <p:sldId id="642" r:id="rId7"/>
    <p:sldId id="2575" r:id="rId8"/>
    <p:sldId id="258" r:id="rId9"/>
    <p:sldId id="2562" r:id="rId10"/>
    <p:sldId id="2545" r:id="rId11"/>
    <p:sldId id="2577" r:id="rId12"/>
    <p:sldId id="261" r:id="rId13"/>
    <p:sldId id="262" r:id="rId14"/>
    <p:sldId id="263" r:id="rId15"/>
    <p:sldId id="2557" r:id="rId16"/>
    <p:sldId id="2551" r:id="rId17"/>
    <p:sldId id="265" r:id="rId18"/>
    <p:sldId id="266" r:id="rId19"/>
    <p:sldId id="267" r:id="rId20"/>
    <p:sldId id="2541" r:id="rId21"/>
    <p:sldId id="2578" r:id="rId22"/>
    <p:sldId id="273" r:id="rId23"/>
    <p:sldId id="274" r:id="rId24"/>
    <p:sldId id="2589" r:id="rId25"/>
    <p:sldId id="275" r:id="rId26"/>
    <p:sldId id="2558" r:id="rId27"/>
    <p:sldId id="2590" r:id="rId28"/>
    <p:sldId id="2566" r:id="rId29"/>
    <p:sldId id="2540" r:id="rId30"/>
    <p:sldId id="2401" r:id="rId31"/>
    <p:sldId id="2393" r:id="rId32"/>
    <p:sldId id="2364" r:id="rId33"/>
    <p:sldId id="2563" r:id="rId34"/>
    <p:sldId id="2384" r:id="rId35"/>
    <p:sldId id="2567" r:id="rId36"/>
    <p:sldId id="2572" r:id="rId37"/>
    <p:sldId id="2546" r:id="rId38"/>
    <p:sldId id="2561" r:id="rId39"/>
    <p:sldId id="701" r:id="rId40"/>
    <p:sldId id="2369" r:id="rId41"/>
    <p:sldId id="2363" r:id="rId42"/>
    <p:sldId id="238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n" id="{D4E6059F-F461-B44C-AA32-6C954F27A811}">
          <p14:sldIdLst>
            <p14:sldId id="642"/>
            <p14:sldId id="2575"/>
            <p14:sldId id="258"/>
            <p14:sldId id="2562"/>
            <p14:sldId id="2545"/>
            <p14:sldId id="2577"/>
            <p14:sldId id="261"/>
            <p14:sldId id="262"/>
            <p14:sldId id="263"/>
            <p14:sldId id="2557"/>
            <p14:sldId id="2551"/>
            <p14:sldId id="265"/>
            <p14:sldId id="266"/>
            <p14:sldId id="267"/>
            <p14:sldId id="2541"/>
            <p14:sldId id="2578"/>
            <p14:sldId id="273"/>
            <p14:sldId id="274"/>
            <p14:sldId id="2589"/>
            <p14:sldId id="275"/>
            <p14:sldId id="2558"/>
          </p14:sldIdLst>
        </p14:section>
        <p14:section name="Appendix" id="{4B545FBF-93B3-5347-842C-3095946709FA}">
          <p14:sldIdLst>
            <p14:sldId id="2590"/>
            <p14:sldId id="2566"/>
            <p14:sldId id="2540"/>
            <p14:sldId id="2401"/>
            <p14:sldId id="2393"/>
            <p14:sldId id="2364"/>
            <p14:sldId id="2563"/>
            <p14:sldId id="2384"/>
            <p14:sldId id="2567"/>
            <p14:sldId id="2572"/>
          </p14:sldIdLst>
        </p14:section>
        <p14:section name="Boneyard" id="{8B1977A3-6572-0B4D-AB53-10F50DA4C812}">
          <p14:sldIdLst>
            <p14:sldId id="2546"/>
            <p14:sldId id="2561"/>
            <p14:sldId id="701"/>
            <p14:sldId id="2369"/>
            <p14:sldId id="2363"/>
            <p14:sldId id="2388"/>
          </p14:sldIdLst>
        </p14:section>
      </p14:sectionLst>
    </p:ext>
    <p:ext uri="{EFAFB233-063F-42B5-8137-9DF3F51BA10A}">
      <p15:sldGuideLst xmlns:p15="http://schemas.microsoft.com/office/powerpoint/2012/main">
        <p15:guide id="1" orient="horz" pos="4320" userDrawn="1">
          <p15:clr>
            <a:srgbClr val="A4A3A4"/>
          </p15:clr>
        </p15:guide>
        <p15:guide id="2" orient="horz" pos="720" userDrawn="1">
          <p15:clr>
            <a:srgbClr val="A4A3A4"/>
          </p15:clr>
        </p15:guide>
        <p15:guide id="4" pos="3816" userDrawn="1">
          <p15:clr>
            <a:srgbClr val="A4A3A4"/>
          </p15:clr>
        </p15:guide>
        <p15:guide id="5" pos="5088" userDrawn="1">
          <p15:clr>
            <a:srgbClr val="A4A3A4"/>
          </p15:clr>
        </p15:guide>
        <p15:guide id="6" orient="horz" pos="2760" userDrawn="1">
          <p15:clr>
            <a:srgbClr val="A4A3A4"/>
          </p15:clr>
        </p15:guide>
        <p15:guide id="9" pos="3096" userDrawn="1">
          <p15:clr>
            <a:srgbClr val="A4A3A4"/>
          </p15:clr>
        </p15:guide>
        <p15:guide id="10" pos="7464" userDrawn="1">
          <p15:clr>
            <a:srgbClr val="A4A3A4"/>
          </p15:clr>
        </p15:guide>
        <p15:guide id="11" orient="horz" pos="432" userDrawn="1">
          <p15:clr>
            <a:srgbClr val="A4A3A4"/>
          </p15:clr>
        </p15:guide>
        <p15:guide id="12" pos="2784" userDrawn="1">
          <p15:clr>
            <a:srgbClr val="A4A3A4"/>
          </p15:clr>
        </p15:guide>
        <p15:guide id="13" pos="552" userDrawn="1">
          <p15:clr>
            <a:srgbClr val="A4A3A4"/>
          </p15:clr>
        </p15:guide>
        <p15:guide id="14" pos="240" userDrawn="1">
          <p15:clr>
            <a:srgbClr val="A4A3A4"/>
          </p15:clr>
        </p15:guide>
        <p15:guide id="15" pos="672" userDrawn="1">
          <p15:clr>
            <a:srgbClr val="A4A3A4"/>
          </p15:clr>
        </p15:guide>
        <p15:guide id="16" pos="6192" userDrawn="1">
          <p15:clr>
            <a:srgbClr val="A4A3A4"/>
          </p15:clr>
        </p15:guide>
        <p15:guide id="17" pos="2184" userDrawn="1">
          <p15:clr>
            <a:srgbClr val="A4A3A4"/>
          </p15:clr>
        </p15:guide>
        <p15:guide id="18" pos="5448" userDrawn="1">
          <p15:clr>
            <a:srgbClr val="A4A3A4"/>
          </p15:clr>
        </p15:guide>
        <p15:guide id="19" pos="7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Cobb" initials="AC" lastIdx="2" clrIdx="0">
    <p:extLst>
      <p:ext uri="{19B8F6BF-5375-455C-9EA6-DF929625EA0E}">
        <p15:presenceInfo xmlns:p15="http://schemas.microsoft.com/office/powerpoint/2012/main" userId="S::alex.cobb@kony.com::d284f1fa-9d4e-48c4-9ee6-427cae588ab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F9E9F"/>
    <a:srgbClr val="195C82"/>
    <a:srgbClr val="0161A1"/>
    <a:srgbClr val="E8A33D"/>
    <a:srgbClr val="A92A4A"/>
    <a:srgbClr val="01C8E6"/>
    <a:srgbClr val="0270C0"/>
    <a:srgbClr val="02B0F1"/>
    <a:srgbClr val="081A30"/>
    <a:srgbClr val="9E73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483639-660F-8847-8DE2-F94943453853}" v="3" dt="2019-06-20T18:10:18.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20" d="100"/>
          <a:sy n="120" d="100"/>
        </p:scale>
        <p:origin x="256" y="176"/>
      </p:cViewPr>
      <p:guideLst>
        <p:guide orient="horz" pos="4320"/>
        <p:guide orient="horz" pos="720"/>
        <p:guide pos="3816"/>
        <p:guide pos="5088"/>
        <p:guide orient="horz" pos="2760"/>
        <p:guide pos="3096"/>
        <p:guide pos="7464"/>
        <p:guide orient="horz" pos="432"/>
        <p:guide pos="2784"/>
        <p:guide pos="552"/>
        <p:guide pos="240"/>
        <p:guide pos="672"/>
        <p:guide pos="6192"/>
        <p:guide pos="2184"/>
        <p:guide pos="5448"/>
        <p:guide pos="72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09B714-F38F-4E8A-921D-2C2075253F0B}" type="doc">
      <dgm:prSet loTypeId="urn:microsoft.com/office/officeart/2005/8/layout/pyramid1" loCatId="pyramid" qsTypeId="urn:microsoft.com/office/officeart/2005/8/quickstyle/simple1" qsCatId="simple" csTypeId="urn:microsoft.com/office/officeart/2005/8/colors/colorful5" csCatId="colorful" phldr="1"/>
      <dgm:spPr/>
      <dgm:t>
        <a:bodyPr/>
        <a:lstStyle/>
        <a:p>
          <a:endParaRPr lang="en-US"/>
        </a:p>
      </dgm:t>
    </dgm:pt>
    <dgm:pt modelId="{AE301772-819D-462F-A075-A6EAADD1BBAC}">
      <dgm:prSet phldrT="[Text]" custT="1"/>
      <dgm:spPr>
        <a:solidFill>
          <a:schemeClr val="tx1">
            <a:lumMod val="20000"/>
            <a:lumOff val="80000"/>
          </a:schemeClr>
        </a:solidFill>
      </dgm:spPr>
      <dgm:t>
        <a:bodyPr anchor="ctr"/>
        <a:lstStyle/>
        <a:p>
          <a:endParaRPr lang="en-US" sz="1800" b="1">
            <a:latin typeface="Arial" panose="020B0604020202020204" pitchFamily="34" charset="0"/>
            <a:cs typeface="Arial" panose="020B0604020202020204" pitchFamily="34" charset="0"/>
          </a:endParaRPr>
        </a:p>
      </dgm:t>
    </dgm:pt>
    <dgm:pt modelId="{8CD76DBF-2053-46A9-9191-B8CA13546763}" type="sibTrans" cxnId="{94498AE4-F065-4F77-9109-C4A1A5171069}">
      <dgm:prSet/>
      <dgm:spPr/>
      <dgm:t>
        <a:bodyPr/>
        <a:lstStyle/>
        <a:p>
          <a:endParaRPr lang="en-US" sz="1800" b="1">
            <a:latin typeface="Arial" panose="020B0604020202020204" pitchFamily="34" charset="0"/>
            <a:cs typeface="Arial" panose="020B0604020202020204" pitchFamily="34" charset="0"/>
          </a:endParaRPr>
        </a:p>
      </dgm:t>
    </dgm:pt>
    <dgm:pt modelId="{16B744F7-264B-4C3E-8202-6729CD87D13F}" type="parTrans" cxnId="{94498AE4-F065-4F77-9109-C4A1A5171069}">
      <dgm:prSet/>
      <dgm:spPr/>
      <dgm:t>
        <a:bodyPr/>
        <a:lstStyle/>
        <a:p>
          <a:endParaRPr lang="en-US" sz="1800" b="1">
            <a:latin typeface="Arial" panose="020B0604020202020204" pitchFamily="34" charset="0"/>
            <a:cs typeface="Arial" panose="020B0604020202020204" pitchFamily="34" charset="0"/>
          </a:endParaRPr>
        </a:p>
      </dgm:t>
    </dgm:pt>
    <dgm:pt modelId="{D91BC8BA-CEB4-4C50-A01D-5520902965EC}">
      <dgm:prSet phldrT="[Text]" custT="1"/>
      <dgm:spPr>
        <a:solidFill>
          <a:schemeClr val="tx1">
            <a:lumMod val="40000"/>
            <a:lumOff val="60000"/>
          </a:schemeClr>
        </a:solidFill>
      </dgm:spPr>
      <dgm:t>
        <a:bodyPr/>
        <a:lstStyle/>
        <a:p>
          <a:endParaRPr lang="en-US" sz="1800" b="1">
            <a:latin typeface="Arial" panose="020B0604020202020204" pitchFamily="34" charset="0"/>
            <a:cs typeface="Arial" panose="020B0604020202020204" pitchFamily="34" charset="0"/>
          </a:endParaRPr>
        </a:p>
      </dgm:t>
    </dgm:pt>
    <dgm:pt modelId="{82571181-132E-4822-8547-3843EDB4F9E5}" type="sibTrans" cxnId="{1FE34005-7B72-49CA-B864-80488703BC01}">
      <dgm:prSet/>
      <dgm:spPr/>
      <dgm:t>
        <a:bodyPr/>
        <a:lstStyle/>
        <a:p>
          <a:endParaRPr lang="en-US" sz="1800" b="1">
            <a:latin typeface="Arial" panose="020B0604020202020204" pitchFamily="34" charset="0"/>
            <a:cs typeface="Arial" panose="020B0604020202020204" pitchFamily="34" charset="0"/>
          </a:endParaRPr>
        </a:p>
      </dgm:t>
    </dgm:pt>
    <dgm:pt modelId="{DBAECF61-16DC-4B7F-8CF8-2C640256584E}" type="parTrans" cxnId="{1FE34005-7B72-49CA-B864-80488703BC01}">
      <dgm:prSet/>
      <dgm:spPr/>
      <dgm:t>
        <a:bodyPr/>
        <a:lstStyle/>
        <a:p>
          <a:endParaRPr lang="en-US" sz="1800" b="1">
            <a:latin typeface="Arial" panose="020B0604020202020204" pitchFamily="34" charset="0"/>
            <a:cs typeface="Arial" panose="020B0604020202020204" pitchFamily="34" charset="0"/>
          </a:endParaRPr>
        </a:p>
      </dgm:t>
    </dgm:pt>
    <dgm:pt modelId="{32540F5C-47A0-4CAC-BF10-F657EBAB0079}">
      <dgm:prSet phldrT="[Text]" custT="1"/>
      <dgm:spPr>
        <a:solidFill>
          <a:schemeClr val="tx1">
            <a:lumMod val="60000"/>
            <a:lumOff val="40000"/>
          </a:schemeClr>
        </a:solidFill>
      </dgm:spPr>
      <dgm:t>
        <a:bodyPr/>
        <a:lstStyle/>
        <a:p>
          <a:endParaRPr lang="en-US" sz="1800" b="1">
            <a:latin typeface="Arial" panose="020B0604020202020204" pitchFamily="34" charset="0"/>
            <a:cs typeface="Arial" panose="020B0604020202020204" pitchFamily="34" charset="0"/>
          </a:endParaRPr>
        </a:p>
      </dgm:t>
    </dgm:pt>
    <dgm:pt modelId="{7C16D4EB-2B57-4341-B3B2-3CD1EA4FF32C}" type="parTrans" cxnId="{8CC641B0-852E-4C6B-8A15-D9846D3F8752}">
      <dgm:prSet/>
      <dgm:spPr/>
      <dgm:t>
        <a:bodyPr/>
        <a:lstStyle/>
        <a:p>
          <a:endParaRPr lang="en-US"/>
        </a:p>
      </dgm:t>
    </dgm:pt>
    <dgm:pt modelId="{3C302EC4-D201-43F0-B2A6-95FC9DF60EF0}" type="sibTrans" cxnId="{8CC641B0-852E-4C6B-8A15-D9846D3F8752}">
      <dgm:prSet/>
      <dgm:spPr/>
      <dgm:t>
        <a:bodyPr/>
        <a:lstStyle/>
        <a:p>
          <a:endParaRPr lang="en-US"/>
        </a:p>
      </dgm:t>
    </dgm:pt>
    <dgm:pt modelId="{36FE8FAA-779F-4C83-B508-A3EE6878454F}">
      <dgm:prSet phldrT="[Text]" custT="1"/>
      <dgm:spPr>
        <a:solidFill>
          <a:schemeClr val="bg1"/>
        </a:solidFill>
        <a:ln>
          <a:solidFill>
            <a:schemeClr val="accent1">
              <a:lumMod val="75000"/>
            </a:schemeClr>
          </a:solidFill>
        </a:ln>
      </dgm:spPr>
      <dgm:t>
        <a:bodyPr/>
        <a:lstStyle/>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dgm:t>
    </dgm:pt>
    <dgm:pt modelId="{CD0A96CF-6E81-4A5E-BCD7-FC0CE3A8C952}" type="sibTrans" cxnId="{6E9300D1-965D-4D45-9CCB-877E062D8BDD}">
      <dgm:prSet/>
      <dgm:spPr/>
      <dgm:t>
        <a:bodyPr/>
        <a:lstStyle/>
        <a:p>
          <a:endParaRPr lang="en-US" sz="1800" b="1">
            <a:latin typeface="Arial" panose="020B0604020202020204" pitchFamily="34" charset="0"/>
            <a:cs typeface="Arial" panose="020B0604020202020204" pitchFamily="34" charset="0"/>
          </a:endParaRPr>
        </a:p>
      </dgm:t>
    </dgm:pt>
    <dgm:pt modelId="{1C2C34C3-A18D-4BA7-B819-517AE611492D}" type="parTrans" cxnId="{6E9300D1-965D-4D45-9CCB-877E062D8BDD}">
      <dgm:prSet/>
      <dgm:spPr/>
      <dgm:t>
        <a:bodyPr/>
        <a:lstStyle/>
        <a:p>
          <a:endParaRPr lang="en-US" sz="1800" b="1">
            <a:latin typeface="Arial" panose="020B0604020202020204" pitchFamily="34" charset="0"/>
            <a:cs typeface="Arial" panose="020B0604020202020204" pitchFamily="34" charset="0"/>
          </a:endParaRPr>
        </a:p>
      </dgm:t>
    </dgm:pt>
    <dgm:pt modelId="{9B54025C-3433-4DCA-85E9-8325228AFE27}" type="pres">
      <dgm:prSet presAssocID="{4909B714-F38F-4E8A-921D-2C2075253F0B}" presName="Name0" presStyleCnt="0">
        <dgm:presLayoutVars>
          <dgm:dir/>
          <dgm:animLvl val="lvl"/>
          <dgm:resizeHandles val="exact"/>
        </dgm:presLayoutVars>
      </dgm:prSet>
      <dgm:spPr/>
    </dgm:pt>
    <dgm:pt modelId="{2BD3BA73-8294-4938-BC85-B5E26ACB6E57}" type="pres">
      <dgm:prSet presAssocID="{36FE8FAA-779F-4C83-B508-A3EE6878454F}" presName="Name8" presStyleCnt="0"/>
      <dgm:spPr/>
    </dgm:pt>
    <dgm:pt modelId="{7FE35A85-1F27-4A35-8E15-41BBEFA415C7}" type="pres">
      <dgm:prSet presAssocID="{36FE8FAA-779F-4C83-B508-A3EE6878454F}" presName="level" presStyleLbl="node1" presStyleIdx="0" presStyleCnt="4" custScaleX="101278" custScaleY="136040" custLinFactNeighborX="86" custLinFactNeighborY="10777">
        <dgm:presLayoutVars>
          <dgm:chMax val="1"/>
          <dgm:bulletEnabled val="1"/>
        </dgm:presLayoutVars>
      </dgm:prSet>
      <dgm:spPr/>
    </dgm:pt>
    <dgm:pt modelId="{DDBD0C19-EA27-47DB-A058-D40383550C8F}" type="pres">
      <dgm:prSet presAssocID="{36FE8FAA-779F-4C83-B508-A3EE6878454F}" presName="levelTx" presStyleLbl="revTx" presStyleIdx="0" presStyleCnt="0">
        <dgm:presLayoutVars>
          <dgm:chMax val="1"/>
          <dgm:bulletEnabled val="1"/>
        </dgm:presLayoutVars>
      </dgm:prSet>
      <dgm:spPr/>
    </dgm:pt>
    <dgm:pt modelId="{6EA18294-7A9E-4E96-8208-55AABD9DD9D8}" type="pres">
      <dgm:prSet presAssocID="{AE301772-819D-462F-A075-A6EAADD1BBAC}" presName="Name8" presStyleCnt="0"/>
      <dgm:spPr/>
    </dgm:pt>
    <dgm:pt modelId="{CC177E6E-95D3-4E22-8D43-058FAE5FF722}" type="pres">
      <dgm:prSet presAssocID="{AE301772-819D-462F-A075-A6EAADD1BBAC}" presName="level" presStyleLbl="node1" presStyleIdx="1" presStyleCnt="4" custScaleX="102073" custScaleY="77015" custLinFactNeighborX="-191" custLinFactNeighborY="10300">
        <dgm:presLayoutVars>
          <dgm:chMax val="1"/>
          <dgm:bulletEnabled val="1"/>
        </dgm:presLayoutVars>
      </dgm:prSet>
      <dgm:spPr/>
    </dgm:pt>
    <dgm:pt modelId="{931D5BDB-53AA-40FA-8215-749799554C55}" type="pres">
      <dgm:prSet presAssocID="{AE301772-819D-462F-A075-A6EAADD1BBAC}" presName="levelTx" presStyleLbl="revTx" presStyleIdx="0" presStyleCnt="0">
        <dgm:presLayoutVars>
          <dgm:chMax val="1"/>
          <dgm:bulletEnabled val="1"/>
        </dgm:presLayoutVars>
      </dgm:prSet>
      <dgm:spPr/>
    </dgm:pt>
    <dgm:pt modelId="{EB8BA8F4-543B-43CF-B267-9EF0E5DA2FBF}" type="pres">
      <dgm:prSet presAssocID="{D91BC8BA-CEB4-4C50-A01D-5520902965EC}" presName="Name8" presStyleCnt="0"/>
      <dgm:spPr/>
    </dgm:pt>
    <dgm:pt modelId="{0149268C-178C-430B-A9BD-D2006BCBD075}" type="pres">
      <dgm:prSet presAssocID="{D91BC8BA-CEB4-4C50-A01D-5520902965EC}" presName="level" presStyleLbl="node1" presStyleIdx="2" presStyleCnt="4" custScaleX="102142" custScaleY="129477" custLinFactNeighborX="0" custLinFactNeighborY="9905">
        <dgm:presLayoutVars>
          <dgm:chMax val="1"/>
          <dgm:bulletEnabled val="1"/>
        </dgm:presLayoutVars>
      </dgm:prSet>
      <dgm:spPr/>
    </dgm:pt>
    <dgm:pt modelId="{1B4B168A-0987-49E0-BA48-95A205DCE93E}" type="pres">
      <dgm:prSet presAssocID="{D91BC8BA-CEB4-4C50-A01D-5520902965EC}" presName="levelTx" presStyleLbl="revTx" presStyleIdx="0" presStyleCnt="0">
        <dgm:presLayoutVars>
          <dgm:chMax val="1"/>
          <dgm:bulletEnabled val="1"/>
        </dgm:presLayoutVars>
      </dgm:prSet>
      <dgm:spPr/>
    </dgm:pt>
    <dgm:pt modelId="{D8990E81-937F-411D-BE70-413A05D8BE0D}" type="pres">
      <dgm:prSet presAssocID="{32540F5C-47A0-4CAC-BF10-F657EBAB0079}" presName="Name8" presStyleCnt="0"/>
      <dgm:spPr/>
    </dgm:pt>
    <dgm:pt modelId="{235DB29C-B595-4A02-A1B6-FC39B6E8ADAF}" type="pres">
      <dgm:prSet presAssocID="{32540F5C-47A0-4CAC-BF10-F657EBAB0079}" presName="level" presStyleLbl="node1" presStyleIdx="3" presStyleCnt="4" custScaleX="100000" custScaleY="82593" custLinFactNeighborY="5578">
        <dgm:presLayoutVars>
          <dgm:chMax val="1"/>
          <dgm:bulletEnabled val="1"/>
        </dgm:presLayoutVars>
      </dgm:prSet>
      <dgm:spPr/>
    </dgm:pt>
    <dgm:pt modelId="{08C7AF4B-1F1F-432E-917D-518B46E0EE52}" type="pres">
      <dgm:prSet presAssocID="{32540F5C-47A0-4CAC-BF10-F657EBAB0079}" presName="levelTx" presStyleLbl="revTx" presStyleIdx="0" presStyleCnt="0">
        <dgm:presLayoutVars>
          <dgm:chMax val="1"/>
          <dgm:bulletEnabled val="1"/>
        </dgm:presLayoutVars>
      </dgm:prSet>
      <dgm:spPr/>
    </dgm:pt>
  </dgm:ptLst>
  <dgm:cxnLst>
    <dgm:cxn modelId="{F368E404-3F98-484C-AAEB-17B143D691C4}" type="presOf" srcId="{36FE8FAA-779F-4C83-B508-A3EE6878454F}" destId="{DDBD0C19-EA27-47DB-A058-D40383550C8F}" srcOrd="1" destOrd="0" presId="urn:microsoft.com/office/officeart/2005/8/layout/pyramid1"/>
    <dgm:cxn modelId="{1FE34005-7B72-49CA-B864-80488703BC01}" srcId="{4909B714-F38F-4E8A-921D-2C2075253F0B}" destId="{D91BC8BA-CEB4-4C50-A01D-5520902965EC}" srcOrd="2" destOrd="0" parTransId="{DBAECF61-16DC-4B7F-8CF8-2C640256584E}" sibTransId="{82571181-132E-4822-8547-3843EDB4F9E5}"/>
    <dgm:cxn modelId="{21F11D0C-A35E-481E-BFBA-0C73DB77E459}" type="presOf" srcId="{D91BC8BA-CEB4-4C50-A01D-5520902965EC}" destId="{0149268C-178C-430B-A9BD-D2006BCBD075}" srcOrd="0" destOrd="0" presId="urn:microsoft.com/office/officeart/2005/8/layout/pyramid1"/>
    <dgm:cxn modelId="{036C0B3E-F567-4B62-ADE6-93934B0BF8F2}" type="presOf" srcId="{36FE8FAA-779F-4C83-B508-A3EE6878454F}" destId="{7FE35A85-1F27-4A35-8E15-41BBEFA415C7}" srcOrd="0" destOrd="0" presId="urn:microsoft.com/office/officeart/2005/8/layout/pyramid1"/>
    <dgm:cxn modelId="{55F8B93F-4D3A-43F2-81B2-CF62DBD0744B}" type="presOf" srcId="{4909B714-F38F-4E8A-921D-2C2075253F0B}" destId="{9B54025C-3433-4DCA-85E9-8325228AFE27}" srcOrd="0" destOrd="0" presId="urn:microsoft.com/office/officeart/2005/8/layout/pyramid1"/>
    <dgm:cxn modelId="{932A738C-B8AA-4B7A-9E3F-84372C848BA7}" type="presOf" srcId="{32540F5C-47A0-4CAC-BF10-F657EBAB0079}" destId="{08C7AF4B-1F1F-432E-917D-518B46E0EE52}" srcOrd="1" destOrd="0" presId="urn:microsoft.com/office/officeart/2005/8/layout/pyramid1"/>
    <dgm:cxn modelId="{B366F290-933A-44D0-91E8-59505218DF33}" type="presOf" srcId="{AE301772-819D-462F-A075-A6EAADD1BBAC}" destId="{931D5BDB-53AA-40FA-8215-749799554C55}" srcOrd="1" destOrd="0" presId="urn:microsoft.com/office/officeart/2005/8/layout/pyramid1"/>
    <dgm:cxn modelId="{771F50A7-500B-4FAA-8596-6A4459061732}" type="presOf" srcId="{32540F5C-47A0-4CAC-BF10-F657EBAB0079}" destId="{235DB29C-B595-4A02-A1B6-FC39B6E8ADAF}" srcOrd="0" destOrd="0" presId="urn:microsoft.com/office/officeart/2005/8/layout/pyramid1"/>
    <dgm:cxn modelId="{8CC641B0-852E-4C6B-8A15-D9846D3F8752}" srcId="{4909B714-F38F-4E8A-921D-2C2075253F0B}" destId="{32540F5C-47A0-4CAC-BF10-F657EBAB0079}" srcOrd="3" destOrd="0" parTransId="{7C16D4EB-2B57-4341-B3B2-3CD1EA4FF32C}" sibTransId="{3C302EC4-D201-43F0-B2A6-95FC9DF60EF0}"/>
    <dgm:cxn modelId="{083444CE-66AB-489F-B1EF-8FBCEF382CC8}" type="presOf" srcId="{AE301772-819D-462F-A075-A6EAADD1BBAC}" destId="{CC177E6E-95D3-4E22-8D43-058FAE5FF722}" srcOrd="0" destOrd="0" presId="urn:microsoft.com/office/officeart/2005/8/layout/pyramid1"/>
    <dgm:cxn modelId="{6E9300D1-965D-4D45-9CCB-877E062D8BDD}" srcId="{4909B714-F38F-4E8A-921D-2C2075253F0B}" destId="{36FE8FAA-779F-4C83-B508-A3EE6878454F}" srcOrd="0" destOrd="0" parTransId="{1C2C34C3-A18D-4BA7-B819-517AE611492D}" sibTransId="{CD0A96CF-6E81-4A5E-BCD7-FC0CE3A8C952}"/>
    <dgm:cxn modelId="{94498AE4-F065-4F77-9109-C4A1A5171069}" srcId="{4909B714-F38F-4E8A-921D-2C2075253F0B}" destId="{AE301772-819D-462F-A075-A6EAADD1BBAC}" srcOrd="1" destOrd="0" parTransId="{16B744F7-264B-4C3E-8202-6729CD87D13F}" sibTransId="{8CD76DBF-2053-46A9-9191-B8CA13546763}"/>
    <dgm:cxn modelId="{951B65EB-8672-442D-8E30-45179C578CB4}" type="presOf" srcId="{D91BC8BA-CEB4-4C50-A01D-5520902965EC}" destId="{1B4B168A-0987-49E0-BA48-95A205DCE93E}" srcOrd="1" destOrd="0" presId="urn:microsoft.com/office/officeart/2005/8/layout/pyramid1"/>
    <dgm:cxn modelId="{73485001-7D01-454F-BD8C-514949957F18}" type="presParOf" srcId="{9B54025C-3433-4DCA-85E9-8325228AFE27}" destId="{2BD3BA73-8294-4938-BC85-B5E26ACB6E57}" srcOrd="0" destOrd="0" presId="urn:microsoft.com/office/officeart/2005/8/layout/pyramid1"/>
    <dgm:cxn modelId="{1980E780-0CC8-4A32-96D2-43C570ED87CE}" type="presParOf" srcId="{2BD3BA73-8294-4938-BC85-B5E26ACB6E57}" destId="{7FE35A85-1F27-4A35-8E15-41BBEFA415C7}" srcOrd="0" destOrd="0" presId="urn:microsoft.com/office/officeart/2005/8/layout/pyramid1"/>
    <dgm:cxn modelId="{A83F9986-1071-4C57-8069-860C6A11E908}" type="presParOf" srcId="{2BD3BA73-8294-4938-BC85-B5E26ACB6E57}" destId="{DDBD0C19-EA27-47DB-A058-D40383550C8F}" srcOrd="1" destOrd="0" presId="urn:microsoft.com/office/officeart/2005/8/layout/pyramid1"/>
    <dgm:cxn modelId="{500C25D1-8EDB-4D9D-AF34-87C5AAC8C168}" type="presParOf" srcId="{9B54025C-3433-4DCA-85E9-8325228AFE27}" destId="{6EA18294-7A9E-4E96-8208-55AABD9DD9D8}" srcOrd="1" destOrd="0" presId="urn:microsoft.com/office/officeart/2005/8/layout/pyramid1"/>
    <dgm:cxn modelId="{482D5C8A-6EAC-46C4-B9EF-1C11B5C9AC1A}" type="presParOf" srcId="{6EA18294-7A9E-4E96-8208-55AABD9DD9D8}" destId="{CC177E6E-95D3-4E22-8D43-058FAE5FF722}" srcOrd="0" destOrd="0" presId="urn:microsoft.com/office/officeart/2005/8/layout/pyramid1"/>
    <dgm:cxn modelId="{405BFDA8-9598-43EB-B2D1-165DCD84BAC4}" type="presParOf" srcId="{6EA18294-7A9E-4E96-8208-55AABD9DD9D8}" destId="{931D5BDB-53AA-40FA-8215-749799554C55}" srcOrd="1" destOrd="0" presId="urn:microsoft.com/office/officeart/2005/8/layout/pyramid1"/>
    <dgm:cxn modelId="{6058A49B-D3D1-4F91-B141-6BE488FC28A0}" type="presParOf" srcId="{9B54025C-3433-4DCA-85E9-8325228AFE27}" destId="{EB8BA8F4-543B-43CF-B267-9EF0E5DA2FBF}" srcOrd="2" destOrd="0" presId="urn:microsoft.com/office/officeart/2005/8/layout/pyramid1"/>
    <dgm:cxn modelId="{48F90B0B-8EA5-4741-B45C-A95E378AE9EB}" type="presParOf" srcId="{EB8BA8F4-543B-43CF-B267-9EF0E5DA2FBF}" destId="{0149268C-178C-430B-A9BD-D2006BCBD075}" srcOrd="0" destOrd="0" presId="urn:microsoft.com/office/officeart/2005/8/layout/pyramid1"/>
    <dgm:cxn modelId="{A366C56D-D7C3-4A75-9209-47FC1CF26C03}" type="presParOf" srcId="{EB8BA8F4-543B-43CF-B267-9EF0E5DA2FBF}" destId="{1B4B168A-0987-49E0-BA48-95A205DCE93E}" srcOrd="1" destOrd="0" presId="urn:microsoft.com/office/officeart/2005/8/layout/pyramid1"/>
    <dgm:cxn modelId="{F9260E8A-DFBA-4B24-9FED-97F92B26366C}" type="presParOf" srcId="{9B54025C-3433-4DCA-85E9-8325228AFE27}" destId="{D8990E81-937F-411D-BE70-413A05D8BE0D}" srcOrd="3" destOrd="0" presId="urn:microsoft.com/office/officeart/2005/8/layout/pyramid1"/>
    <dgm:cxn modelId="{32AA4907-03CA-4F47-A163-616CE16BB142}" type="presParOf" srcId="{D8990E81-937F-411D-BE70-413A05D8BE0D}" destId="{235DB29C-B595-4A02-A1B6-FC39B6E8ADAF}" srcOrd="0" destOrd="0" presId="urn:microsoft.com/office/officeart/2005/8/layout/pyramid1"/>
    <dgm:cxn modelId="{DD86C9B1-17A8-4BEE-9E38-ACE6973ED70B}" type="presParOf" srcId="{D8990E81-937F-411D-BE70-413A05D8BE0D}" destId="{08C7AF4B-1F1F-432E-917D-518B46E0EE52}"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94F159-C070-4602-A6AB-FEDE99A0A9A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0C32C95C-F0E9-4AEA-83CD-EF9BA09A330A}">
      <dgm:prSet phldrT="[Text]"/>
      <dgm:spPr/>
      <dgm:t>
        <a:bodyPr/>
        <a:lstStyle/>
        <a:p>
          <a:r>
            <a:rPr lang="en-US"/>
            <a:t>Information Architecture</a:t>
          </a:r>
        </a:p>
      </dgm:t>
    </dgm:pt>
    <dgm:pt modelId="{EA6DAA61-7D91-4322-8756-E54F8DEA345E}" type="parTrans" cxnId="{3FE9BEAA-F37D-4274-998F-BFE66CF299FC}">
      <dgm:prSet/>
      <dgm:spPr/>
      <dgm:t>
        <a:bodyPr/>
        <a:lstStyle/>
        <a:p>
          <a:endParaRPr lang="en-US"/>
        </a:p>
      </dgm:t>
    </dgm:pt>
    <dgm:pt modelId="{D7000CA2-8523-4BC2-838A-4A77F9F3E755}" type="sibTrans" cxnId="{3FE9BEAA-F37D-4274-998F-BFE66CF299FC}">
      <dgm:prSet/>
      <dgm:spPr/>
      <dgm:t>
        <a:bodyPr/>
        <a:lstStyle/>
        <a:p>
          <a:endParaRPr lang="en-US"/>
        </a:p>
      </dgm:t>
    </dgm:pt>
    <dgm:pt modelId="{AAB41EA2-0C7B-44AB-9E21-A0D436EB54DC}">
      <dgm:prSet phldrT="[Text]"/>
      <dgm:spPr/>
      <dgm:t>
        <a:bodyPr/>
        <a:lstStyle/>
        <a:p>
          <a:r>
            <a:rPr lang="en-US"/>
            <a:t>Wireframes</a:t>
          </a:r>
        </a:p>
      </dgm:t>
    </dgm:pt>
    <dgm:pt modelId="{7D9D7A09-0C30-48B5-A86F-266D5819249C}" type="parTrans" cxnId="{109E4AC6-8F5F-4BA8-B0C5-057FF03B98FD}">
      <dgm:prSet/>
      <dgm:spPr/>
      <dgm:t>
        <a:bodyPr/>
        <a:lstStyle/>
        <a:p>
          <a:endParaRPr lang="en-US"/>
        </a:p>
      </dgm:t>
    </dgm:pt>
    <dgm:pt modelId="{6700F9B6-1CAA-4FC3-8D8A-88B9AADE4CCB}" type="sibTrans" cxnId="{109E4AC6-8F5F-4BA8-B0C5-057FF03B98FD}">
      <dgm:prSet/>
      <dgm:spPr/>
      <dgm:t>
        <a:bodyPr/>
        <a:lstStyle/>
        <a:p>
          <a:endParaRPr lang="en-US"/>
        </a:p>
      </dgm:t>
    </dgm:pt>
    <dgm:pt modelId="{2F6863CF-3837-4CAB-B456-369467496A6E}">
      <dgm:prSet phldrT="[Text]"/>
      <dgm:spPr/>
      <dgm:t>
        <a:bodyPr/>
        <a:lstStyle/>
        <a:p>
          <a:r>
            <a:rPr lang="en-US"/>
            <a:t>UI/UX Design</a:t>
          </a:r>
        </a:p>
      </dgm:t>
    </dgm:pt>
    <dgm:pt modelId="{F48E0AF0-EC9B-4808-A838-0D32F990037D}" type="parTrans" cxnId="{067C5786-5FAB-4D6C-8C85-E3C203A0E765}">
      <dgm:prSet/>
      <dgm:spPr/>
      <dgm:t>
        <a:bodyPr/>
        <a:lstStyle/>
        <a:p>
          <a:endParaRPr lang="en-US"/>
        </a:p>
      </dgm:t>
    </dgm:pt>
    <dgm:pt modelId="{8316DFFE-2F9C-415F-B33E-0676E83D651B}" type="sibTrans" cxnId="{067C5786-5FAB-4D6C-8C85-E3C203A0E765}">
      <dgm:prSet/>
      <dgm:spPr/>
      <dgm:t>
        <a:bodyPr/>
        <a:lstStyle/>
        <a:p>
          <a:endParaRPr lang="en-US"/>
        </a:p>
      </dgm:t>
    </dgm:pt>
    <dgm:pt modelId="{977D4A19-9533-4171-924A-8FB45D924F48}">
      <dgm:prSet phldrT="[Text]"/>
      <dgm:spPr/>
      <dgm:t>
        <a:bodyPr/>
        <a:lstStyle/>
        <a:p>
          <a:r>
            <a:rPr lang="en-US"/>
            <a:t>Interaction Design</a:t>
          </a:r>
        </a:p>
      </dgm:t>
    </dgm:pt>
    <dgm:pt modelId="{0E69FD59-B6FB-407A-A115-49E6A29F68BD}" type="parTrans" cxnId="{732114D6-5DA9-4DAB-AF68-66229191FD82}">
      <dgm:prSet/>
      <dgm:spPr/>
      <dgm:t>
        <a:bodyPr/>
        <a:lstStyle/>
        <a:p>
          <a:endParaRPr lang="en-US"/>
        </a:p>
      </dgm:t>
    </dgm:pt>
    <dgm:pt modelId="{F068D685-3D3F-459D-A70B-C8496A293106}" type="sibTrans" cxnId="{732114D6-5DA9-4DAB-AF68-66229191FD82}">
      <dgm:prSet/>
      <dgm:spPr/>
      <dgm:t>
        <a:bodyPr/>
        <a:lstStyle/>
        <a:p>
          <a:endParaRPr lang="en-US"/>
        </a:p>
      </dgm:t>
    </dgm:pt>
    <dgm:pt modelId="{BE30F93B-0884-42EB-9C1C-94DE7E28D4FC}">
      <dgm:prSet phldrT="[Text]"/>
      <dgm:spPr/>
      <dgm:t>
        <a:bodyPr/>
        <a:lstStyle/>
        <a:p>
          <a:r>
            <a:rPr lang="en-US"/>
            <a:t>UI Development</a:t>
          </a:r>
        </a:p>
      </dgm:t>
    </dgm:pt>
    <dgm:pt modelId="{6EE37280-3945-44CE-A9A7-7393BB694147}" type="parTrans" cxnId="{648690CF-5534-4B68-81C1-540FF588471B}">
      <dgm:prSet/>
      <dgm:spPr/>
      <dgm:t>
        <a:bodyPr/>
        <a:lstStyle/>
        <a:p>
          <a:endParaRPr lang="en-US"/>
        </a:p>
      </dgm:t>
    </dgm:pt>
    <dgm:pt modelId="{01265818-ECF1-4321-B328-7A57CF273EDB}" type="sibTrans" cxnId="{648690CF-5534-4B68-81C1-540FF588471B}">
      <dgm:prSet/>
      <dgm:spPr/>
      <dgm:t>
        <a:bodyPr/>
        <a:lstStyle/>
        <a:p>
          <a:endParaRPr lang="en-US"/>
        </a:p>
      </dgm:t>
    </dgm:pt>
    <dgm:pt modelId="{DA940597-6DCD-445A-9F61-CF5947F78B3A}">
      <dgm:prSet phldrT="[Text]"/>
      <dgm:spPr/>
      <dgm:t>
        <a:bodyPr/>
        <a:lstStyle/>
        <a:p>
          <a:r>
            <a:rPr lang="en-US"/>
            <a:t>Application testing</a:t>
          </a:r>
        </a:p>
      </dgm:t>
    </dgm:pt>
    <dgm:pt modelId="{61230D63-CFDD-4241-AC79-A3973B9E9893}" type="parTrans" cxnId="{E1A39535-AC61-4CF6-8F0D-976C51E30ADA}">
      <dgm:prSet/>
      <dgm:spPr/>
      <dgm:t>
        <a:bodyPr/>
        <a:lstStyle/>
        <a:p>
          <a:endParaRPr lang="en-US"/>
        </a:p>
      </dgm:t>
    </dgm:pt>
    <dgm:pt modelId="{5499D80E-BE18-4F3E-BFD3-F57D7368153E}" type="sibTrans" cxnId="{E1A39535-AC61-4CF6-8F0D-976C51E30ADA}">
      <dgm:prSet/>
      <dgm:spPr/>
      <dgm:t>
        <a:bodyPr/>
        <a:lstStyle/>
        <a:p>
          <a:endParaRPr lang="en-US"/>
        </a:p>
      </dgm:t>
    </dgm:pt>
    <dgm:pt modelId="{5D2302D8-1E20-47BD-8C1C-181EE50B514C}">
      <dgm:prSet phldrT="[Text]"/>
      <dgm:spPr/>
      <dgm:t>
        <a:bodyPr/>
        <a:lstStyle/>
        <a:p>
          <a:r>
            <a:rPr lang="en-US"/>
            <a:t>Visual Design</a:t>
          </a:r>
        </a:p>
      </dgm:t>
    </dgm:pt>
    <dgm:pt modelId="{C2A4BF92-F779-42A9-A0D4-BAFC9B1E6473}" type="parTrans" cxnId="{DA6F9EC5-589E-4DD6-A685-E1CD772A1C04}">
      <dgm:prSet/>
      <dgm:spPr/>
      <dgm:t>
        <a:bodyPr/>
        <a:lstStyle/>
        <a:p>
          <a:endParaRPr lang="en-US"/>
        </a:p>
      </dgm:t>
    </dgm:pt>
    <dgm:pt modelId="{E60E14A1-089F-40FB-A8F9-F2AE2868D3F1}" type="sibTrans" cxnId="{DA6F9EC5-589E-4DD6-A685-E1CD772A1C04}">
      <dgm:prSet/>
      <dgm:spPr/>
      <dgm:t>
        <a:bodyPr/>
        <a:lstStyle/>
        <a:p>
          <a:endParaRPr lang="en-US"/>
        </a:p>
      </dgm:t>
    </dgm:pt>
    <dgm:pt modelId="{7C13E75B-B906-495A-AD29-8331BE1A9BDE}">
      <dgm:prSet phldrT="[Text]"/>
      <dgm:spPr/>
      <dgm:t>
        <a:bodyPr/>
        <a:lstStyle/>
        <a:p>
          <a:r>
            <a:rPr lang="en-US"/>
            <a:t>QA (User Testing)</a:t>
          </a:r>
        </a:p>
      </dgm:t>
    </dgm:pt>
    <dgm:pt modelId="{911F4971-BA51-49B5-83A1-8A23322003A3}" type="parTrans" cxnId="{CEA14B6D-3EF3-46EA-A5AF-D73EFA35E390}">
      <dgm:prSet/>
      <dgm:spPr/>
      <dgm:t>
        <a:bodyPr/>
        <a:lstStyle/>
        <a:p>
          <a:endParaRPr lang="en-US"/>
        </a:p>
      </dgm:t>
    </dgm:pt>
    <dgm:pt modelId="{901510B6-0278-464A-A4D4-88A363FB1C6F}" type="sibTrans" cxnId="{CEA14B6D-3EF3-46EA-A5AF-D73EFA35E390}">
      <dgm:prSet/>
      <dgm:spPr/>
      <dgm:t>
        <a:bodyPr/>
        <a:lstStyle/>
        <a:p>
          <a:endParaRPr lang="en-US"/>
        </a:p>
      </dgm:t>
    </dgm:pt>
    <dgm:pt modelId="{727FCB7E-DD31-479F-B8E7-F2C6F59BBBC2}">
      <dgm:prSet phldrT="[Text]"/>
      <dgm:spPr/>
      <dgm:t>
        <a:bodyPr/>
        <a:lstStyle/>
        <a:p>
          <a:r>
            <a:rPr lang="en-US"/>
            <a:t>SketchFlow</a:t>
          </a:r>
        </a:p>
      </dgm:t>
    </dgm:pt>
    <dgm:pt modelId="{87627379-E201-459A-9336-B9C266978807}" type="parTrans" cxnId="{6FA71BAD-4238-4184-920A-790BA9579113}">
      <dgm:prSet/>
      <dgm:spPr/>
      <dgm:t>
        <a:bodyPr/>
        <a:lstStyle/>
        <a:p>
          <a:endParaRPr lang="en-US"/>
        </a:p>
      </dgm:t>
    </dgm:pt>
    <dgm:pt modelId="{5DDB26C6-6EA6-462D-8E80-4FFE1959EE6E}" type="sibTrans" cxnId="{6FA71BAD-4238-4184-920A-790BA9579113}">
      <dgm:prSet/>
      <dgm:spPr/>
      <dgm:t>
        <a:bodyPr/>
        <a:lstStyle/>
        <a:p>
          <a:endParaRPr lang="en-US"/>
        </a:p>
      </dgm:t>
    </dgm:pt>
    <dgm:pt modelId="{0344B77E-DF2B-4BAB-A5D9-CD4258EC0220}">
      <dgm:prSet phldrT="[Text]"/>
      <dgm:spPr/>
      <dgm:t>
        <a:bodyPr/>
        <a:lstStyle/>
        <a:p>
          <a:r>
            <a:rPr lang="en-US"/>
            <a:t>QA</a:t>
          </a:r>
        </a:p>
      </dgm:t>
    </dgm:pt>
    <dgm:pt modelId="{16493D29-0D4C-46A6-8D7B-18949E9F23CE}" type="parTrans" cxnId="{C7942F6E-6652-461B-A49C-879DC23502CB}">
      <dgm:prSet/>
      <dgm:spPr/>
      <dgm:t>
        <a:bodyPr/>
        <a:lstStyle/>
        <a:p>
          <a:endParaRPr lang="en-US"/>
        </a:p>
      </dgm:t>
    </dgm:pt>
    <dgm:pt modelId="{F23CD0DB-F650-44B0-B821-347D785FC1AB}" type="sibTrans" cxnId="{C7942F6E-6652-461B-A49C-879DC23502CB}">
      <dgm:prSet/>
      <dgm:spPr/>
      <dgm:t>
        <a:bodyPr/>
        <a:lstStyle/>
        <a:p>
          <a:endParaRPr lang="en-US"/>
        </a:p>
      </dgm:t>
    </dgm:pt>
    <dgm:pt modelId="{2C2DDBD3-4D67-4AFD-913B-EC43642914B3}">
      <dgm:prSet phldrT="[Text]"/>
      <dgm:spPr/>
      <dgm:t>
        <a:bodyPr/>
        <a:lstStyle/>
        <a:p>
          <a:r>
            <a:rPr lang="en-US"/>
            <a:t>Mind maps</a:t>
          </a:r>
        </a:p>
      </dgm:t>
    </dgm:pt>
    <dgm:pt modelId="{100F8D5F-06B5-4408-A7D4-B99919828D92}" type="parTrans" cxnId="{6D702293-9946-429C-9500-053FBD27B2E0}">
      <dgm:prSet/>
      <dgm:spPr/>
      <dgm:t>
        <a:bodyPr/>
        <a:lstStyle/>
        <a:p>
          <a:endParaRPr lang="en-US"/>
        </a:p>
      </dgm:t>
    </dgm:pt>
    <dgm:pt modelId="{E12B8286-D524-4873-9354-7FF4397BE3B8}" type="sibTrans" cxnId="{6D702293-9946-429C-9500-053FBD27B2E0}">
      <dgm:prSet/>
      <dgm:spPr/>
      <dgm:t>
        <a:bodyPr/>
        <a:lstStyle/>
        <a:p>
          <a:endParaRPr lang="en-US"/>
        </a:p>
      </dgm:t>
    </dgm:pt>
    <dgm:pt modelId="{2997817A-AE08-484A-9BD1-6CD22E35D449}">
      <dgm:prSet phldrT="[Text]"/>
      <dgm:spPr/>
      <dgm:t>
        <a:bodyPr/>
        <a:lstStyle/>
        <a:p>
          <a:r>
            <a:rPr lang="en-US"/>
            <a:t>Visual QA</a:t>
          </a:r>
        </a:p>
      </dgm:t>
    </dgm:pt>
    <dgm:pt modelId="{A62C1BE8-3C2E-4710-9D9B-C7EB6281AB84}" type="parTrans" cxnId="{C291D4FA-84DF-48F6-90B8-38146E824E7D}">
      <dgm:prSet/>
      <dgm:spPr/>
      <dgm:t>
        <a:bodyPr/>
        <a:lstStyle/>
        <a:p>
          <a:endParaRPr lang="en-US"/>
        </a:p>
      </dgm:t>
    </dgm:pt>
    <dgm:pt modelId="{C46B7B07-0FAE-4BB7-8C28-F167CEFC19E3}" type="sibTrans" cxnId="{C291D4FA-84DF-48F6-90B8-38146E824E7D}">
      <dgm:prSet/>
      <dgm:spPr/>
      <dgm:t>
        <a:bodyPr/>
        <a:lstStyle/>
        <a:p>
          <a:endParaRPr lang="en-US"/>
        </a:p>
      </dgm:t>
    </dgm:pt>
    <dgm:pt modelId="{689C0871-48A8-4522-A424-710215701FF7}" type="pres">
      <dgm:prSet presAssocID="{3894F159-C070-4602-A6AB-FEDE99A0A9A5}" presName="Name0" presStyleCnt="0">
        <dgm:presLayoutVars>
          <dgm:dir/>
          <dgm:animLvl val="lvl"/>
          <dgm:resizeHandles val="exact"/>
        </dgm:presLayoutVars>
      </dgm:prSet>
      <dgm:spPr/>
    </dgm:pt>
    <dgm:pt modelId="{F00130DB-FC34-4583-80AC-4A406D33AC67}" type="pres">
      <dgm:prSet presAssocID="{0C32C95C-F0E9-4AEA-83CD-EF9BA09A330A}" presName="composite" presStyleCnt="0"/>
      <dgm:spPr/>
    </dgm:pt>
    <dgm:pt modelId="{3A645239-0830-4482-86AA-7D3411EC62CA}" type="pres">
      <dgm:prSet presAssocID="{0C32C95C-F0E9-4AEA-83CD-EF9BA09A330A}" presName="parTx" presStyleLbl="alignNode1" presStyleIdx="0" presStyleCnt="3">
        <dgm:presLayoutVars>
          <dgm:chMax val="0"/>
          <dgm:chPref val="0"/>
          <dgm:bulletEnabled val="1"/>
        </dgm:presLayoutVars>
      </dgm:prSet>
      <dgm:spPr/>
    </dgm:pt>
    <dgm:pt modelId="{725FBADF-946A-4967-8664-5CA87F4E8007}" type="pres">
      <dgm:prSet presAssocID="{0C32C95C-F0E9-4AEA-83CD-EF9BA09A330A}" presName="desTx" presStyleLbl="alignAccFollowNode1" presStyleIdx="0" presStyleCnt="3">
        <dgm:presLayoutVars>
          <dgm:bulletEnabled val="1"/>
        </dgm:presLayoutVars>
      </dgm:prSet>
      <dgm:spPr/>
    </dgm:pt>
    <dgm:pt modelId="{D199AF37-3C65-47FE-B0AB-184861BF4281}" type="pres">
      <dgm:prSet presAssocID="{D7000CA2-8523-4BC2-838A-4A77F9F3E755}" presName="space" presStyleCnt="0"/>
      <dgm:spPr/>
    </dgm:pt>
    <dgm:pt modelId="{8B72C459-A125-458C-9998-815898DD69A0}" type="pres">
      <dgm:prSet presAssocID="{2F6863CF-3837-4CAB-B456-369467496A6E}" presName="composite" presStyleCnt="0"/>
      <dgm:spPr/>
    </dgm:pt>
    <dgm:pt modelId="{EDCCC584-DA0A-40E3-9A3E-D79AA76D6458}" type="pres">
      <dgm:prSet presAssocID="{2F6863CF-3837-4CAB-B456-369467496A6E}" presName="parTx" presStyleLbl="alignNode1" presStyleIdx="1" presStyleCnt="3">
        <dgm:presLayoutVars>
          <dgm:chMax val="0"/>
          <dgm:chPref val="0"/>
          <dgm:bulletEnabled val="1"/>
        </dgm:presLayoutVars>
      </dgm:prSet>
      <dgm:spPr/>
    </dgm:pt>
    <dgm:pt modelId="{713F4C11-2AB8-4DD9-8533-C76C51859EA1}" type="pres">
      <dgm:prSet presAssocID="{2F6863CF-3837-4CAB-B456-369467496A6E}" presName="desTx" presStyleLbl="alignAccFollowNode1" presStyleIdx="1" presStyleCnt="3">
        <dgm:presLayoutVars>
          <dgm:bulletEnabled val="1"/>
        </dgm:presLayoutVars>
      </dgm:prSet>
      <dgm:spPr/>
    </dgm:pt>
    <dgm:pt modelId="{64A4F2F9-2665-49EC-9713-CB2F290528E9}" type="pres">
      <dgm:prSet presAssocID="{8316DFFE-2F9C-415F-B33E-0676E83D651B}" presName="space" presStyleCnt="0"/>
      <dgm:spPr/>
    </dgm:pt>
    <dgm:pt modelId="{369820B7-553E-4C53-B817-D48EF60A9052}" type="pres">
      <dgm:prSet presAssocID="{BE30F93B-0884-42EB-9C1C-94DE7E28D4FC}" presName="composite" presStyleCnt="0"/>
      <dgm:spPr/>
    </dgm:pt>
    <dgm:pt modelId="{6853984F-68F4-4688-911B-2FFC47DBF8A3}" type="pres">
      <dgm:prSet presAssocID="{BE30F93B-0884-42EB-9C1C-94DE7E28D4FC}" presName="parTx" presStyleLbl="alignNode1" presStyleIdx="2" presStyleCnt="3">
        <dgm:presLayoutVars>
          <dgm:chMax val="0"/>
          <dgm:chPref val="0"/>
          <dgm:bulletEnabled val="1"/>
        </dgm:presLayoutVars>
      </dgm:prSet>
      <dgm:spPr/>
    </dgm:pt>
    <dgm:pt modelId="{96FC4079-DC1C-49AA-8331-FFC8BB04F3BF}" type="pres">
      <dgm:prSet presAssocID="{BE30F93B-0884-42EB-9C1C-94DE7E28D4FC}" presName="desTx" presStyleLbl="alignAccFollowNode1" presStyleIdx="2" presStyleCnt="3">
        <dgm:presLayoutVars>
          <dgm:bulletEnabled val="1"/>
        </dgm:presLayoutVars>
      </dgm:prSet>
      <dgm:spPr/>
    </dgm:pt>
  </dgm:ptLst>
  <dgm:cxnLst>
    <dgm:cxn modelId="{AFED2010-1680-45A5-9A73-34147626D5B9}" type="presOf" srcId="{977D4A19-9533-4171-924A-8FB45D924F48}" destId="{713F4C11-2AB8-4DD9-8533-C76C51859EA1}" srcOrd="0" destOrd="0" presId="urn:microsoft.com/office/officeart/2005/8/layout/hList1"/>
    <dgm:cxn modelId="{03DFEB1C-1291-4386-BC89-123689A63E9F}" type="presOf" srcId="{0344B77E-DF2B-4BAB-A5D9-CD4258EC0220}" destId="{725FBADF-946A-4967-8664-5CA87F4E8007}" srcOrd="0" destOrd="3" presId="urn:microsoft.com/office/officeart/2005/8/layout/hList1"/>
    <dgm:cxn modelId="{6FD5BE20-FE7C-49FA-A4EE-C5123AE92880}" type="presOf" srcId="{727FCB7E-DD31-479F-B8E7-F2C6F59BBBC2}" destId="{725FBADF-946A-4967-8664-5CA87F4E8007}" srcOrd="0" destOrd="1" presId="urn:microsoft.com/office/officeart/2005/8/layout/hList1"/>
    <dgm:cxn modelId="{3AE8B82A-963C-4CC5-98FF-A056BE1C275B}" type="presOf" srcId="{2F6863CF-3837-4CAB-B456-369467496A6E}" destId="{EDCCC584-DA0A-40E3-9A3E-D79AA76D6458}" srcOrd="0" destOrd="0" presId="urn:microsoft.com/office/officeart/2005/8/layout/hList1"/>
    <dgm:cxn modelId="{E1A39535-AC61-4CF6-8F0D-976C51E30ADA}" srcId="{BE30F93B-0884-42EB-9C1C-94DE7E28D4FC}" destId="{DA940597-6DCD-445A-9F61-CF5947F78B3A}" srcOrd="0" destOrd="0" parTransId="{61230D63-CFDD-4241-AC79-A3973B9E9893}" sibTransId="{5499D80E-BE18-4F3E-BFD3-F57D7368153E}"/>
    <dgm:cxn modelId="{B5F4A437-AD34-49BC-B8E8-B223202C103C}" type="presOf" srcId="{0C32C95C-F0E9-4AEA-83CD-EF9BA09A330A}" destId="{3A645239-0830-4482-86AA-7D3411EC62CA}" srcOrd="0" destOrd="0" presId="urn:microsoft.com/office/officeart/2005/8/layout/hList1"/>
    <dgm:cxn modelId="{CEA14B6D-3EF3-46EA-A5AF-D73EFA35E390}" srcId="{2F6863CF-3837-4CAB-B456-369467496A6E}" destId="{7C13E75B-B906-495A-AD29-8331BE1A9BDE}" srcOrd="2" destOrd="0" parTransId="{911F4971-BA51-49B5-83A1-8A23322003A3}" sibTransId="{901510B6-0278-464A-A4D4-88A363FB1C6F}"/>
    <dgm:cxn modelId="{C7942F6E-6652-461B-A49C-879DC23502CB}" srcId="{0C32C95C-F0E9-4AEA-83CD-EF9BA09A330A}" destId="{0344B77E-DF2B-4BAB-A5D9-CD4258EC0220}" srcOrd="3" destOrd="0" parTransId="{16493D29-0D4C-46A6-8D7B-18949E9F23CE}" sibTransId="{F23CD0DB-F650-44B0-B821-347D785FC1AB}"/>
    <dgm:cxn modelId="{067C5786-5FAB-4D6C-8C85-E3C203A0E765}" srcId="{3894F159-C070-4602-A6AB-FEDE99A0A9A5}" destId="{2F6863CF-3837-4CAB-B456-369467496A6E}" srcOrd="1" destOrd="0" parTransId="{F48E0AF0-EC9B-4808-A838-0D32F990037D}" sibTransId="{8316DFFE-2F9C-415F-B33E-0676E83D651B}"/>
    <dgm:cxn modelId="{6D702293-9946-429C-9500-053FBD27B2E0}" srcId="{0C32C95C-F0E9-4AEA-83CD-EF9BA09A330A}" destId="{2C2DDBD3-4D67-4AFD-913B-EC43642914B3}" srcOrd="2" destOrd="0" parTransId="{100F8D5F-06B5-4408-A7D4-B99919828D92}" sibTransId="{E12B8286-D524-4873-9354-7FF4397BE3B8}"/>
    <dgm:cxn modelId="{8D244AA2-5DC1-47BF-997E-69AEC1F905EF}" type="presOf" srcId="{2997817A-AE08-484A-9BD1-6CD22E35D449}" destId="{96FC4079-DC1C-49AA-8331-FFC8BB04F3BF}" srcOrd="0" destOrd="1" presId="urn:microsoft.com/office/officeart/2005/8/layout/hList1"/>
    <dgm:cxn modelId="{3FE9BEAA-F37D-4274-998F-BFE66CF299FC}" srcId="{3894F159-C070-4602-A6AB-FEDE99A0A9A5}" destId="{0C32C95C-F0E9-4AEA-83CD-EF9BA09A330A}" srcOrd="0" destOrd="0" parTransId="{EA6DAA61-7D91-4322-8756-E54F8DEA345E}" sibTransId="{D7000CA2-8523-4BC2-838A-4A77F9F3E755}"/>
    <dgm:cxn modelId="{A8890BAB-F3FB-4344-8CEB-D8DC57ABB1A4}" type="presOf" srcId="{BE30F93B-0884-42EB-9C1C-94DE7E28D4FC}" destId="{6853984F-68F4-4688-911B-2FFC47DBF8A3}" srcOrd="0" destOrd="0" presId="urn:microsoft.com/office/officeart/2005/8/layout/hList1"/>
    <dgm:cxn modelId="{6FA71BAD-4238-4184-920A-790BA9579113}" srcId="{0C32C95C-F0E9-4AEA-83CD-EF9BA09A330A}" destId="{727FCB7E-DD31-479F-B8E7-F2C6F59BBBC2}" srcOrd="1" destOrd="0" parTransId="{87627379-E201-459A-9336-B9C266978807}" sibTransId="{5DDB26C6-6EA6-462D-8E80-4FFE1959EE6E}"/>
    <dgm:cxn modelId="{E5BE7DBA-32C7-42EC-AF96-0F32392A9BA9}" type="presOf" srcId="{2C2DDBD3-4D67-4AFD-913B-EC43642914B3}" destId="{725FBADF-946A-4967-8664-5CA87F4E8007}" srcOrd="0" destOrd="2" presId="urn:microsoft.com/office/officeart/2005/8/layout/hList1"/>
    <dgm:cxn modelId="{DA6F9EC5-589E-4DD6-A685-E1CD772A1C04}" srcId="{2F6863CF-3837-4CAB-B456-369467496A6E}" destId="{5D2302D8-1E20-47BD-8C1C-181EE50B514C}" srcOrd="1" destOrd="0" parTransId="{C2A4BF92-F779-42A9-A0D4-BAFC9B1E6473}" sibTransId="{E60E14A1-089F-40FB-A8F9-F2AE2868D3F1}"/>
    <dgm:cxn modelId="{109E4AC6-8F5F-4BA8-B0C5-057FF03B98FD}" srcId="{0C32C95C-F0E9-4AEA-83CD-EF9BA09A330A}" destId="{AAB41EA2-0C7B-44AB-9E21-A0D436EB54DC}" srcOrd="0" destOrd="0" parTransId="{7D9D7A09-0C30-48B5-A86F-266D5819249C}" sibTransId="{6700F9B6-1CAA-4FC3-8D8A-88B9AADE4CCB}"/>
    <dgm:cxn modelId="{648690CF-5534-4B68-81C1-540FF588471B}" srcId="{3894F159-C070-4602-A6AB-FEDE99A0A9A5}" destId="{BE30F93B-0884-42EB-9C1C-94DE7E28D4FC}" srcOrd="2" destOrd="0" parTransId="{6EE37280-3945-44CE-A9A7-7393BB694147}" sibTransId="{01265818-ECF1-4321-B328-7A57CF273EDB}"/>
    <dgm:cxn modelId="{55BB46D3-89F7-4678-A26B-03C8E2CFE78E}" type="presOf" srcId="{5D2302D8-1E20-47BD-8C1C-181EE50B514C}" destId="{713F4C11-2AB8-4DD9-8533-C76C51859EA1}" srcOrd="0" destOrd="1" presId="urn:microsoft.com/office/officeart/2005/8/layout/hList1"/>
    <dgm:cxn modelId="{B1F6E8D3-CC79-465A-9254-AEF18827AE23}" type="presOf" srcId="{7C13E75B-B906-495A-AD29-8331BE1A9BDE}" destId="{713F4C11-2AB8-4DD9-8533-C76C51859EA1}" srcOrd="0" destOrd="2" presId="urn:microsoft.com/office/officeart/2005/8/layout/hList1"/>
    <dgm:cxn modelId="{732114D6-5DA9-4DAB-AF68-66229191FD82}" srcId="{2F6863CF-3837-4CAB-B456-369467496A6E}" destId="{977D4A19-9533-4171-924A-8FB45D924F48}" srcOrd="0" destOrd="0" parTransId="{0E69FD59-B6FB-407A-A115-49E6A29F68BD}" sibTransId="{F068D685-3D3F-459D-A70B-C8496A293106}"/>
    <dgm:cxn modelId="{F7FFC1E0-15DA-441C-8329-34719EAA2487}" type="presOf" srcId="{AAB41EA2-0C7B-44AB-9E21-A0D436EB54DC}" destId="{725FBADF-946A-4967-8664-5CA87F4E8007}" srcOrd="0" destOrd="0" presId="urn:microsoft.com/office/officeart/2005/8/layout/hList1"/>
    <dgm:cxn modelId="{E69493F2-325F-4FB1-B629-8F712B6E4CE2}" type="presOf" srcId="{DA940597-6DCD-445A-9F61-CF5947F78B3A}" destId="{96FC4079-DC1C-49AA-8331-FFC8BB04F3BF}" srcOrd="0" destOrd="0" presId="urn:microsoft.com/office/officeart/2005/8/layout/hList1"/>
    <dgm:cxn modelId="{1349E8F9-9FC9-4239-AB31-AC1539009775}" type="presOf" srcId="{3894F159-C070-4602-A6AB-FEDE99A0A9A5}" destId="{689C0871-48A8-4522-A424-710215701FF7}" srcOrd="0" destOrd="0" presId="urn:microsoft.com/office/officeart/2005/8/layout/hList1"/>
    <dgm:cxn modelId="{C291D4FA-84DF-48F6-90B8-38146E824E7D}" srcId="{DA940597-6DCD-445A-9F61-CF5947F78B3A}" destId="{2997817A-AE08-484A-9BD1-6CD22E35D449}" srcOrd="0" destOrd="0" parTransId="{A62C1BE8-3C2E-4710-9D9B-C7EB6281AB84}" sibTransId="{C46B7B07-0FAE-4BB7-8C28-F167CEFC19E3}"/>
    <dgm:cxn modelId="{8892461E-F968-4C4D-9D9E-44E9D2CAD001}" type="presParOf" srcId="{689C0871-48A8-4522-A424-710215701FF7}" destId="{F00130DB-FC34-4583-80AC-4A406D33AC67}" srcOrd="0" destOrd="0" presId="urn:microsoft.com/office/officeart/2005/8/layout/hList1"/>
    <dgm:cxn modelId="{306D6731-B86E-49FB-BB0A-A9C52D4D4711}" type="presParOf" srcId="{F00130DB-FC34-4583-80AC-4A406D33AC67}" destId="{3A645239-0830-4482-86AA-7D3411EC62CA}" srcOrd="0" destOrd="0" presId="urn:microsoft.com/office/officeart/2005/8/layout/hList1"/>
    <dgm:cxn modelId="{B50F0A6D-73E1-4EEF-B873-07BD4E90336E}" type="presParOf" srcId="{F00130DB-FC34-4583-80AC-4A406D33AC67}" destId="{725FBADF-946A-4967-8664-5CA87F4E8007}" srcOrd="1" destOrd="0" presId="urn:microsoft.com/office/officeart/2005/8/layout/hList1"/>
    <dgm:cxn modelId="{C5C3DE11-3D0D-4A17-8CEB-D3C6938E66D9}" type="presParOf" srcId="{689C0871-48A8-4522-A424-710215701FF7}" destId="{D199AF37-3C65-47FE-B0AB-184861BF4281}" srcOrd="1" destOrd="0" presId="urn:microsoft.com/office/officeart/2005/8/layout/hList1"/>
    <dgm:cxn modelId="{FFBF2083-4936-4AD9-8F46-62A5076CFB5F}" type="presParOf" srcId="{689C0871-48A8-4522-A424-710215701FF7}" destId="{8B72C459-A125-458C-9998-815898DD69A0}" srcOrd="2" destOrd="0" presId="urn:microsoft.com/office/officeart/2005/8/layout/hList1"/>
    <dgm:cxn modelId="{A1E13E7C-56B9-4396-B77A-EA629F7DD70A}" type="presParOf" srcId="{8B72C459-A125-458C-9998-815898DD69A0}" destId="{EDCCC584-DA0A-40E3-9A3E-D79AA76D6458}" srcOrd="0" destOrd="0" presId="urn:microsoft.com/office/officeart/2005/8/layout/hList1"/>
    <dgm:cxn modelId="{6129A1D1-405B-4530-9750-439C91B0A686}" type="presParOf" srcId="{8B72C459-A125-458C-9998-815898DD69A0}" destId="{713F4C11-2AB8-4DD9-8533-C76C51859EA1}" srcOrd="1" destOrd="0" presId="urn:microsoft.com/office/officeart/2005/8/layout/hList1"/>
    <dgm:cxn modelId="{11C2589A-E234-4E18-9750-CEA897C96A1E}" type="presParOf" srcId="{689C0871-48A8-4522-A424-710215701FF7}" destId="{64A4F2F9-2665-49EC-9713-CB2F290528E9}" srcOrd="3" destOrd="0" presId="urn:microsoft.com/office/officeart/2005/8/layout/hList1"/>
    <dgm:cxn modelId="{65C0F5BA-4C1C-452C-8F70-82E5C9D71F37}" type="presParOf" srcId="{689C0871-48A8-4522-A424-710215701FF7}" destId="{369820B7-553E-4C53-B817-D48EF60A9052}" srcOrd="4" destOrd="0" presId="urn:microsoft.com/office/officeart/2005/8/layout/hList1"/>
    <dgm:cxn modelId="{C2A37008-32B7-496F-9ACA-CA06ED6D581A}" type="presParOf" srcId="{369820B7-553E-4C53-B817-D48EF60A9052}" destId="{6853984F-68F4-4688-911B-2FFC47DBF8A3}" srcOrd="0" destOrd="0" presId="urn:microsoft.com/office/officeart/2005/8/layout/hList1"/>
    <dgm:cxn modelId="{44440805-E312-46D9-8440-9CD6E98843B4}" type="presParOf" srcId="{369820B7-553E-4C53-B817-D48EF60A9052}" destId="{96FC4079-DC1C-49AA-8331-FFC8BB04F3B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94F159-C070-4602-A6AB-FEDE99A0A9A5}"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0C32C95C-F0E9-4AEA-83CD-EF9BA09A330A}">
      <dgm:prSet phldrT="[Text]"/>
      <dgm:spPr/>
      <dgm:t>
        <a:bodyPr/>
        <a:lstStyle/>
        <a:p>
          <a:r>
            <a:rPr lang="en-US"/>
            <a:t>Enterprise Architecture</a:t>
          </a:r>
        </a:p>
      </dgm:t>
    </dgm:pt>
    <dgm:pt modelId="{EA6DAA61-7D91-4322-8756-E54F8DEA345E}" type="parTrans" cxnId="{3FE9BEAA-F37D-4274-998F-BFE66CF299FC}">
      <dgm:prSet/>
      <dgm:spPr/>
      <dgm:t>
        <a:bodyPr/>
        <a:lstStyle/>
        <a:p>
          <a:endParaRPr lang="en-US"/>
        </a:p>
      </dgm:t>
    </dgm:pt>
    <dgm:pt modelId="{D7000CA2-8523-4BC2-838A-4A77F9F3E755}" type="sibTrans" cxnId="{3FE9BEAA-F37D-4274-998F-BFE66CF299FC}">
      <dgm:prSet/>
      <dgm:spPr/>
      <dgm:t>
        <a:bodyPr/>
        <a:lstStyle/>
        <a:p>
          <a:endParaRPr lang="en-US"/>
        </a:p>
      </dgm:t>
    </dgm:pt>
    <dgm:pt modelId="{AAB41EA2-0C7B-44AB-9E21-A0D436EB54DC}">
      <dgm:prSet phldrT="[Text]"/>
      <dgm:spPr/>
      <dgm:t>
        <a:bodyPr/>
        <a:lstStyle/>
        <a:p>
          <a:r>
            <a:rPr lang="en-US"/>
            <a:t>Strategy</a:t>
          </a:r>
        </a:p>
      </dgm:t>
    </dgm:pt>
    <dgm:pt modelId="{7D9D7A09-0C30-48B5-A86F-266D5819249C}" type="parTrans" cxnId="{109E4AC6-8F5F-4BA8-B0C5-057FF03B98FD}">
      <dgm:prSet/>
      <dgm:spPr/>
      <dgm:t>
        <a:bodyPr/>
        <a:lstStyle/>
        <a:p>
          <a:endParaRPr lang="en-US"/>
        </a:p>
      </dgm:t>
    </dgm:pt>
    <dgm:pt modelId="{6700F9B6-1CAA-4FC3-8D8A-88B9AADE4CCB}" type="sibTrans" cxnId="{109E4AC6-8F5F-4BA8-B0C5-057FF03B98FD}">
      <dgm:prSet/>
      <dgm:spPr/>
      <dgm:t>
        <a:bodyPr/>
        <a:lstStyle/>
        <a:p>
          <a:endParaRPr lang="en-US"/>
        </a:p>
      </dgm:t>
    </dgm:pt>
    <dgm:pt modelId="{2F6863CF-3837-4CAB-B456-369467496A6E}">
      <dgm:prSet phldrT="[Text]"/>
      <dgm:spPr/>
      <dgm:t>
        <a:bodyPr/>
        <a:lstStyle/>
        <a:p>
          <a:r>
            <a:rPr lang="en-US"/>
            <a:t>Solution Design</a:t>
          </a:r>
        </a:p>
      </dgm:t>
    </dgm:pt>
    <dgm:pt modelId="{F48E0AF0-EC9B-4808-A838-0D32F990037D}" type="parTrans" cxnId="{067C5786-5FAB-4D6C-8C85-E3C203A0E765}">
      <dgm:prSet/>
      <dgm:spPr/>
      <dgm:t>
        <a:bodyPr/>
        <a:lstStyle/>
        <a:p>
          <a:endParaRPr lang="en-US"/>
        </a:p>
      </dgm:t>
    </dgm:pt>
    <dgm:pt modelId="{8316DFFE-2F9C-415F-B33E-0676E83D651B}" type="sibTrans" cxnId="{067C5786-5FAB-4D6C-8C85-E3C203A0E765}">
      <dgm:prSet/>
      <dgm:spPr/>
      <dgm:t>
        <a:bodyPr/>
        <a:lstStyle/>
        <a:p>
          <a:endParaRPr lang="en-US"/>
        </a:p>
      </dgm:t>
    </dgm:pt>
    <dgm:pt modelId="{977D4A19-9533-4171-924A-8FB45D924F48}">
      <dgm:prSet phldrT="[Text]"/>
      <dgm:spPr/>
      <dgm:t>
        <a:bodyPr/>
        <a:lstStyle/>
        <a:p>
          <a:r>
            <a:rPr lang="en-US"/>
            <a:t>Implementation</a:t>
          </a:r>
        </a:p>
      </dgm:t>
    </dgm:pt>
    <dgm:pt modelId="{0E69FD59-B6FB-407A-A115-49E6A29F68BD}" type="parTrans" cxnId="{732114D6-5DA9-4DAB-AF68-66229191FD82}">
      <dgm:prSet/>
      <dgm:spPr/>
      <dgm:t>
        <a:bodyPr/>
        <a:lstStyle/>
        <a:p>
          <a:endParaRPr lang="en-US"/>
        </a:p>
      </dgm:t>
    </dgm:pt>
    <dgm:pt modelId="{F068D685-3D3F-459D-A70B-C8496A293106}" type="sibTrans" cxnId="{732114D6-5DA9-4DAB-AF68-66229191FD82}">
      <dgm:prSet/>
      <dgm:spPr/>
      <dgm:t>
        <a:bodyPr/>
        <a:lstStyle/>
        <a:p>
          <a:endParaRPr lang="en-US"/>
        </a:p>
      </dgm:t>
    </dgm:pt>
    <dgm:pt modelId="{BE30F93B-0884-42EB-9C1C-94DE7E28D4FC}">
      <dgm:prSet phldrT="[Text]"/>
      <dgm:spPr/>
      <dgm:t>
        <a:bodyPr/>
        <a:lstStyle/>
        <a:p>
          <a:r>
            <a:rPr lang="en-US"/>
            <a:t>Platform development</a:t>
          </a:r>
        </a:p>
      </dgm:t>
    </dgm:pt>
    <dgm:pt modelId="{6EE37280-3945-44CE-A9A7-7393BB694147}" type="parTrans" cxnId="{648690CF-5534-4B68-81C1-540FF588471B}">
      <dgm:prSet/>
      <dgm:spPr/>
      <dgm:t>
        <a:bodyPr/>
        <a:lstStyle/>
        <a:p>
          <a:endParaRPr lang="en-US"/>
        </a:p>
      </dgm:t>
    </dgm:pt>
    <dgm:pt modelId="{01265818-ECF1-4321-B328-7A57CF273EDB}" type="sibTrans" cxnId="{648690CF-5534-4B68-81C1-540FF588471B}">
      <dgm:prSet/>
      <dgm:spPr/>
      <dgm:t>
        <a:bodyPr/>
        <a:lstStyle/>
        <a:p>
          <a:endParaRPr lang="en-US"/>
        </a:p>
      </dgm:t>
    </dgm:pt>
    <dgm:pt modelId="{DA940597-6DCD-445A-9F61-CF5947F78B3A}">
      <dgm:prSet phldrT="[Text]"/>
      <dgm:spPr/>
      <dgm:t>
        <a:bodyPr/>
        <a:lstStyle/>
        <a:p>
          <a:r>
            <a:rPr lang="en-US"/>
            <a:t>Application testing</a:t>
          </a:r>
        </a:p>
      </dgm:t>
    </dgm:pt>
    <dgm:pt modelId="{61230D63-CFDD-4241-AC79-A3973B9E9893}" type="parTrans" cxnId="{E1A39535-AC61-4CF6-8F0D-976C51E30ADA}">
      <dgm:prSet/>
      <dgm:spPr/>
      <dgm:t>
        <a:bodyPr/>
        <a:lstStyle/>
        <a:p>
          <a:endParaRPr lang="en-US"/>
        </a:p>
      </dgm:t>
    </dgm:pt>
    <dgm:pt modelId="{5499D80E-BE18-4F3E-BFD3-F57D7368153E}" type="sibTrans" cxnId="{E1A39535-AC61-4CF6-8F0D-976C51E30ADA}">
      <dgm:prSet/>
      <dgm:spPr/>
      <dgm:t>
        <a:bodyPr/>
        <a:lstStyle/>
        <a:p>
          <a:endParaRPr lang="en-US"/>
        </a:p>
      </dgm:t>
    </dgm:pt>
    <dgm:pt modelId="{7C13E75B-B906-495A-AD29-8331BE1A9BDE}">
      <dgm:prSet phldrT="[Text]"/>
      <dgm:spPr/>
      <dgm:t>
        <a:bodyPr/>
        <a:lstStyle/>
        <a:p>
          <a:r>
            <a:rPr lang="en-US"/>
            <a:t>Design standards and QA</a:t>
          </a:r>
        </a:p>
      </dgm:t>
    </dgm:pt>
    <dgm:pt modelId="{911F4971-BA51-49B5-83A1-8A23322003A3}" type="parTrans" cxnId="{CEA14B6D-3EF3-46EA-A5AF-D73EFA35E390}">
      <dgm:prSet/>
      <dgm:spPr/>
      <dgm:t>
        <a:bodyPr/>
        <a:lstStyle/>
        <a:p>
          <a:endParaRPr lang="en-US"/>
        </a:p>
      </dgm:t>
    </dgm:pt>
    <dgm:pt modelId="{901510B6-0278-464A-A4D4-88A363FB1C6F}" type="sibTrans" cxnId="{CEA14B6D-3EF3-46EA-A5AF-D73EFA35E390}">
      <dgm:prSet/>
      <dgm:spPr/>
      <dgm:t>
        <a:bodyPr/>
        <a:lstStyle/>
        <a:p>
          <a:endParaRPr lang="en-US"/>
        </a:p>
      </dgm:t>
    </dgm:pt>
    <dgm:pt modelId="{2997817A-AE08-484A-9BD1-6CD22E35D449}">
      <dgm:prSet phldrT="[Text]"/>
      <dgm:spPr/>
      <dgm:t>
        <a:bodyPr/>
        <a:lstStyle/>
        <a:p>
          <a:r>
            <a:rPr lang="en-US"/>
            <a:t>Unit Testing</a:t>
          </a:r>
        </a:p>
      </dgm:t>
    </dgm:pt>
    <dgm:pt modelId="{A62C1BE8-3C2E-4710-9D9B-C7EB6281AB84}" type="parTrans" cxnId="{C291D4FA-84DF-48F6-90B8-38146E824E7D}">
      <dgm:prSet/>
      <dgm:spPr/>
      <dgm:t>
        <a:bodyPr/>
        <a:lstStyle/>
        <a:p>
          <a:endParaRPr lang="en-US"/>
        </a:p>
      </dgm:t>
    </dgm:pt>
    <dgm:pt modelId="{C46B7B07-0FAE-4BB7-8C28-F167CEFC19E3}" type="sibTrans" cxnId="{C291D4FA-84DF-48F6-90B8-38146E824E7D}">
      <dgm:prSet/>
      <dgm:spPr/>
      <dgm:t>
        <a:bodyPr/>
        <a:lstStyle/>
        <a:p>
          <a:endParaRPr lang="en-US"/>
        </a:p>
      </dgm:t>
    </dgm:pt>
    <dgm:pt modelId="{0CB3FBC8-D215-473A-8273-507E4E464C5D}">
      <dgm:prSet phldrT="[Text]"/>
      <dgm:spPr/>
      <dgm:t>
        <a:bodyPr/>
        <a:lstStyle/>
        <a:p>
          <a:r>
            <a:rPr lang="en-US"/>
            <a:t>API/Integration</a:t>
          </a:r>
        </a:p>
      </dgm:t>
    </dgm:pt>
    <dgm:pt modelId="{A6454C79-DACC-4F98-B8C0-D5265AC4CE1D}" type="parTrans" cxnId="{F94DB8EE-B74A-4A39-A827-8BA6DEC79F89}">
      <dgm:prSet/>
      <dgm:spPr/>
      <dgm:t>
        <a:bodyPr/>
        <a:lstStyle/>
        <a:p>
          <a:endParaRPr lang="en-US"/>
        </a:p>
      </dgm:t>
    </dgm:pt>
    <dgm:pt modelId="{D6F7D4C9-0D9A-4CF0-8DA3-E440C5233DDB}" type="sibTrans" cxnId="{F94DB8EE-B74A-4A39-A827-8BA6DEC79F89}">
      <dgm:prSet/>
      <dgm:spPr/>
      <dgm:t>
        <a:bodyPr/>
        <a:lstStyle/>
        <a:p>
          <a:endParaRPr lang="en-US"/>
        </a:p>
      </dgm:t>
    </dgm:pt>
    <dgm:pt modelId="{94255FD3-1C7E-49F8-AA06-6D2BC0F64E6F}">
      <dgm:prSet phldrT="[Text]"/>
      <dgm:spPr/>
      <dgm:t>
        <a:bodyPr/>
        <a:lstStyle/>
        <a:p>
          <a:r>
            <a:rPr lang="en-US"/>
            <a:t>Static Code</a:t>
          </a:r>
        </a:p>
      </dgm:t>
    </dgm:pt>
    <dgm:pt modelId="{884C419A-30F8-42E8-A56F-0F28483DC591}" type="parTrans" cxnId="{6F1E8ABA-0D7B-461F-B597-9529C881B985}">
      <dgm:prSet/>
      <dgm:spPr/>
      <dgm:t>
        <a:bodyPr/>
        <a:lstStyle/>
        <a:p>
          <a:endParaRPr lang="en-US"/>
        </a:p>
      </dgm:t>
    </dgm:pt>
    <dgm:pt modelId="{E10A93CA-FC16-4C53-A957-175F8D0E88FD}" type="sibTrans" cxnId="{6F1E8ABA-0D7B-461F-B597-9529C881B985}">
      <dgm:prSet/>
      <dgm:spPr/>
      <dgm:t>
        <a:bodyPr/>
        <a:lstStyle/>
        <a:p>
          <a:endParaRPr lang="en-US"/>
        </a:p>
      </dgm:t>
    </dgm:pt>
    <dgm:pt modelId="{C99405E1-52B0-4038-B1CD-1389F6883CD0}">
      <dgm:prSet phldrT="[Text]"/>
      <dgm:spPr/>
      <dgm:t>
        <a:bodyPr/>
        <a:lstStyle/>
        <a:p>
          <a:r>
            <a:rPr lang="en-US"/>
            <a:t>CI/CD enabled</a:t>
          </a:r>
        </a:p>
      </dgm:t>
    </dgm:pt>
    <dgm:pt modelId="{0D5B5390-8F13-45BB-86A0-6628653C5DD9}" type="parTrans" cxnId="{891F3F6A-62C9-4643-815E-B3A8D051233B}">
      <dgm:prSet/>
      <dgm:spPr/>
      <dgm:t>
        <a:bodyPr/>
        <a:lstStyle/>
        <a:p>
          <a:endParaRPr lang="en-US"/>
        </a:p>
      </dgm:t>
    </dgm:pt>
    <dgm:pt modelId="{711D1321-4B29-49CC-9355-9274637A60BA}" type="sibTrans" cxnId="{891F3F6A-62C9-4643-815E-B3A8D051233B}">
      <dgm:prSet/>
      <dgm:spPr/>
      <dgm:t>
        <a:bodyPr/>
        <a:lstStyle/>
        <a:p>
          <a:endParaRPr lang="en-US"/>
        </a:p>
      </dgm:t>
    </dgm:pt>
    <dgm:pt modelId="{64C35BE5-BC7D-4B77-86F2-F65ED53A5322}">
      <dgm:prSet phldrT="[Text]"/>
      <dgm:spPr/>
      <dgm:t>
        <a:bodyPr/>
        <a:lstStyle/>
        <a:p>
          <a:r>
            <a:rPr lang="en-US"/>
            <a:t>Structure</a:t>
          </a:r>
        </a:p>
      </dgm:t>
    </dgm:pt>
    <dgm:pt modelId="{859B9038-21BD-4E48-A142-A4CF474E76EA}" type="parTrans" cxnId="{CB2BC909-AE34-46C5-8D9B-ABF696C9E7B3}">
      <dgm:prSet/>
      <dgm:spPr/>
      <dgm:t>
        <a:bodyPr/>
        <a:lstStyle/>
        <a:p>
          <a:endParaRPr lang="en-US"/>
        </a:p>
      </dgm:t>
    </dgm:pt>
    <dgm:pt modelId="{A4099880-9E4F-41A8-8948-C7E2AF9643B8}" type="sibTrans" cxnId="{CB2BC909-AE34-46C5-8D9B-ABF696C9E7B3}">
      <dgm:prSet/>
      <dgm:spPr/>
      <dgm:t>
        <a:bodyPr/>
        <a:lstStyle/>
        <a:p>
          <a:endParaRPr lang="en-US"/>
        </a:p>
      </dgm:t>
    </dgm:pt>
    <dgm:pt modelId="{9D325EF2-8D05-4F4F-AE13-4142762A162A}">
      <dgm:prSet phldrT="[Text]"/>
      <dgm:spPr/>
      <dgm:t>
        <a:bodyPr/>
        <a:lstStyle/>
        <a:p>
          <a:r>
            <a:rPr lang="en-US"/>
            <a:t>Purpose</a:t>
          </a:r>
        </a:p>
      </dgm:t>
    </dgm:pt>
    <dgm:pt modelId="{8DA0E5A6-B2F0-4F71-AE81-CE4738F885BF}" type="parTrans" cxnId="{D61429AE-84C7-4E67-AE39-FBC6DAE46FC0}">
      <dgm:prSet/>
      <dgm:spPr/>
      <dgm:t>
        <a:bodyPr/>
        <a:lstStyle/>
        <a:p>
          <a:endParaRPr lang="en-US"/>
        </a:p>
      </dgm:t>
    </dgm:pt>
    <dgm:pt modelId="{5A2CE9FF-C2C7-405D-8512-D1E24A416330}" type="sibTrans" cxnId="{D61429AE-84C7-4E67-AE39-FBC6DAE46FC0}">
      <dgm:prSet/>
      <dgm:spPr/>
      <dgm:t>
        <a:bodyPr/>
        <a:lstStyle/>
        <a:p>
          <a:endParaRPr lang="en-US"/>
        </a:p>
      </dgm:t>
    </dgm:pt>
    <dgm:pt modelId="{E651076D-6C60-4CBF-B1AE-E8C961BA15D9}">
      <dgm:prSet phldrT="[Text]"/>
      <dgm:spPr/>
      <dgm:t>
        <a:bodyPr/>
        <a:lstStyle/>
        <a:p>
          <a:r>
            <a:rPr lang="en-US"/>
            <a:t>Practice</a:t>
          </a:r>
        </a:p>
      </dgm:t>
    </dgm:pt>
    <dgm:pt modelId="{4DF85B59-DB01-47D5-8835-B08736B3C499}" type="parTrans" cxnId="{8D7299CD-3028-4106-9D4F-E8C42E617D43}">
      <dgm:prSet/>
      <dgm:spPr/>
      <dgm:t>
        <a:bodyPr/>
        <a:lstStyle/>
        <a:p>
          <a:endParaRPr lang="en-US"/>
        </a:p>
      </dgm:t>
    </dgm:pt>
    <dgm:pt modelId="{4BBC8B3F-2519-47DF-90ED-32357B94441A}" type="sibTrans" cxnId="{8D7299CD-3028-4106-9D4F-E8C42E617D43}">
      <dgm:prSet/>
      <dgm:spPr/>
      <dgm:t>
        <a:bodyPr/>
        <a:lstStyle/>
        <a:p>
          <a:endParaRPr lang="en-US"/>
        </a:p>
      </dgm:t>
    </dgm:pt>
    <dgm:pt modelId="{F670D2EF-A4A4-49D5-BAA9-D1B5FCB70281}">
      <dgm:prSet phldrT="[Text]"/>
      <dgm:spPr/>
      <dgm:t>
        <a:bodyPr/>
        <a:lstStyle/>
        <a:p>
          <a:endParaRPr lang="en-US"/>
        </a:p>
      </dgm:t>
    </dgm:pt>
    <dgm:pt modelId="{ECE055AD-FE0E-4F86-AB93-D339115FC509}" type="parTrans" cxnId="{0546F146-7A05-49E4-B99E-EAF8AFB6ADB2}">
      <dgm:prSet/>
      <dgm:spPr/>
      <dgm:t>
        <a:bodyPr/>
        <a:lstStyle/>
        <a:p>
          <a:endParaRPr lang="en-US"/>
        </a:p>
      </dgm:t>
    </dgm:pt>
    <dgm:pt modelId="{08305201-A7FB-40FF-ADCC-2E1C5280BE48}" type="sibTrans" cxnId="{0546F146-7A05-49E4-B99E-EAF8AFB6ADB2}">
      <dgm:prSet/>
      <dgm:spPr/>
      <dgm:t>
        <a:bodyPr/>
        <a:lstStyle/>
        <a:p>
          <a:endParaRPr lang="en-US"/>
        </a:p>
      </dgm:t>
    </dgm:pt>
    <dgm:pt modelId="{CD1DFA49-6F95-4336-9DA2-0F1F33209B54}">
      <dgm:prSet phldrT="[Text]"/>
      <dgm:spPr/>
      <dgm:t>
        <a:bodyPr/>
        <a:lstStyle/>
        <a:p>
          <a:r>
            <a:rPr lang="en-US"/>
            <a:t>Standards and QA</a:t>
          </a:r>
        </a:p>
      </dgm:t>
    </dgm:pt>
    <dgm:pt modelId="{C3331845-B3E3-4F45-B9F5-B236B2E1020C}" type="parTrans" cxnId="{A603E39B-7FA7-44BE-A0AB-01999932D90E}">
      <dgm:prSet/>
      <dgm:spPr/>
      <dgm:t>
        <a:bodyPr/>
        <a:lstStyle/>
        <a:p>
          <a:endParaRPr lang="en-US"/>
        </a:p>
      </dgm:t>
    </dgm:pt>
    <dgm:pt modelId="{CBC46E7C-87AF-4C48-9E9F-9ECA8B718B70}" type="sibTrans" cxnId="{A603E39B-7FA7-44BE-A0AB-01999932D90E}">
      <dgm:prSet/>
      <dgm:spPr/>
      <dgm:t>
        <a:bodyPr/>
        <a:lstStyle/>
        <a:p>
          <a:endParaRPr lang="en-US"/>
        </a:p>
      </dgm:t>
    </dgm:pt>
    <dgm:pt modelId="{689C0871-48A8-4522-A424-710215701FF7}" type="pres">
      <dgm:prSet presAssocID="{3894F159-C070-4602-A6AB-FEDE99A0A9A5}" presName="Name0" presStyleCnt="0">
        <dgm:presLayoutVars>
          <dgm:dir/>
          <dgm:animLvl val="lvl"/>
          <dgm:resizeHandles val="exact"/>
        </dgm:presLayoutVars>
      </dgm:prSet>
      <dgm:spPr/>
    </dgm:pt>
    <dgm:pt modelId="{F00130DB-FC34-4583-80AC-4A406D33AC67}" type="pres">
      <dgm:prSet presAssocID="{0C32C95C-F0E9-4AEA-83CD-EF9BA09A330A}" presName="composite" presStyleCnt="0"/>
      <dgm:spPr/>
    </dgm:pt>
    <dgm:pt modelId="{3A645239-0830-4482-86AA-7D3411EC62CA}" type="pres">
      <dgm:prSet presAssocID="{0C32C95C-F0E9-4AEA-83CD-EF9BA09A330A}" presName="parTx" presStyleLbl="alignNode1" presStyleIdx="0" presStyleCnt="3">
        <dgm:presLayoutVars>
          <dgm:chMax val="0"/>
          <dgm:chPref val="0"/>
          <dgm:bulletEnabled val="1"/>
        </dgm:presLayoutVars>
      </dgm:prSet>
      <dgm:spPr/>
    </dgm:pt>
    <dgm:pt modelId="{725FBADF-946A-4967-8664-5CA87F4E8007}" type="pres">
      <dgm:prSet presAssocID="{0C32C95C-F0E9-4AEA-83CD-EF9BA09A330A}" presName="desTx" presStyleLbl="alignAccFollowNode1" presStyleIdx="0" presStyleCnt="3">
        <dgm:presLayoutVars>
          <dgm:bulletEnabled val="1"/>
        </dgm:presLayoutVars>
      </dgm:prSet>
      <dgm:spPr/>
    </dgm:pt>
    <dgm:pt modelId="{D199AF37-3C65-47FE-B0AB-184861BF4281}" type="pres">
      <dgm:prSet presAssocID="{D7000CA2-8523-4BC2-838A-4A77F9F3E755}" presName="space" presStyleCnt="0"/>
      <dgm:spPr/>
    </dgm:pt>
    <dgm:pt modelId="{8B72C459-A125-458C-9998-815898DD69A0}" type="pres">
      <dgm:prSet presAssocID="{2F6863CF-3837-4CAB-B456-369467496A6E}" presName="composite" presStyleCnt="0"/>
      <dgm:spPr/>
    </dgm:pt>
    <dgm:pt modelId="{EDCCC584-DA0A-40E3-9A3E-D79AA76D6458}" type="pres">
      <dgm:prSet presAssocID="{2F6863CF-3837-4CAB-B456-369467496A6E}" presName="parTx" presStyleLbl="alignNode1" presStyleIdx="1" presStyleCnt="3">
        <dgm:presLayoutVars>
          <dgm:chMax val="0"/>
          <dgm:chPref val="0"/>
          <dgm:bulletEnabled val="1"/>
        </dgm:presLayoutVars>
      </dgm:prSet>
      <dgm:spPr/>
    </dgm:pt>
    <dgm:pt modelId="{713F4C11-2AB8-4DD9-8533-C76C51859EA1}" type="pres">
      <dgm:prSet presAssocID="{2F6863CF-3837-4CAB-B456-369467496A6E}" presName="desTx" presStyleLbl="alignAccFollowNode1" presStyleIdx="1" presStyleCnt="3">
        <dgm:presLayoutVars>
          <dgm:bulletEnabled val="1"/>
        </dgm:presLayoutVars>
      </dgm:prSet>
      <dgm:spPr/>
    </dgm:pt>
    <dgm:pt modelId="{64A4F2F9-2665-49EC-9713-CB2F290528E9}" type="pres">
      <dgm:prSet presAssocID="{8316DFFE-2F9C-415F-B33E-0676E83D651B}" presName="space" presStyleCnt="0"/>
      <dgm:spPr/>
    </dgm:pt>
    <dgm:pt modelId="{369820B7-553E-4C53-B817-D48EF60A9052}" type="pres">
      <dgm:prSet presAssocID="{BE30F93B-0884-42EB-9C1C-94DE7E28D4FC}" presName="composite" presStyleCnt="0"/>
      <dgm:spPr/>
    </dgm:pt>
    <dgm:pt modelId="{6853984F-68F4-4688-911B-2FFC47DBF8A3}" type="pres">
      <dgm:prSet presAssocID="{BE30F93B-0884-42EB-9C1C-94DE7E28D4FC}" presName="parTx" presStyleLbl="alignNode1" presStyleIdx="2" presStyleCnt="3">
        <dgm:presLayoutVars>
          <dgm:chMax val="0"/>
          <dgm:chPref val="0"/>
          <dgm:bulletEnabled val="1"/>
        </dgm:presLayoutVars>
      </dgm:prSet>
      <dgm:spPr/>
    </dgm:pt>
    <dgm:pt modelId="{96FC4079-DC1C-49AA-8331-FFC8BB04F3BF}" type="pres">
      <dgm:prSet presAssocID="{BE30F93B-0884-42EB-9C1C-94DE7E28D4FC}" presName="desTx" presStyleLbl="alignAccFollowNode1" presStyleIdx="2" presStyleCnt="3">
        <dgm:presLayoutVars>
          <dgm:bulletEnabled val="1"/>
        </dgm:presLayoutVars>
      </dgm:prSet>
      <dgm:spPr/>
    </dgm:pt>
  </dgm:ptLst>
  <dgm:cxnLst>
    <dgm:cxn modelId="{CB2BC909-AE34-46C5-8D9B-ABF696C9E7B3}" srcId="{0C32C95C-F0E9-4AEA-83CD-EF9BA09A330A}" destId="{64C35BE5-BC7D-4B77-86F2-F65ED53A5322}" srcOrd="1" destOrd="0" parTransId="{859B9038-21BD-4E48-A142-A4CF474E76EA}" sibTransId="{A4099880-9E4F-41A8-8948-C7E2AF9643B8}"/>
    <dgm:cxn modelId="{AFED2010-1680-45A5-9A73-34147626D5B9}" type="presOf" srcId="{977D4A19-9533-4171-924A-8FB45D924F48}" destId="{713F4C11-2AB8-4DD9-8533-C76C51859EA1}" srcOrd="0" destOrd="0" presId="urn:microsoft.com/office/officeart/2005/8/layout/hList1"/>
    <dgm:cxn modelId="{FCB0F616-B295-4C00-9DE4-749640798C0C}" type="presOf" srcId="{94255FD3-1C7E-49F8-AA06-6D2BC0F64E6F}" destId="{96FC4079-DC1C-49AA-8331-FFC8BB04F3BF}" srcOrd="0" destOrd="3" presId="urn:microsoft.com/office/officeart/2005/8/layout/hList1"/>
    <dgm:cxn modelId="{3AE8B82A-963C-4CC5-98FF-A056BE1C275B}" type="presOf" srcId="{2F6863CF-3837-4CAB-B456-369467496A6E}" destId="{EDCCC584-DA0A-40E3-9A3E-D79AA76D6458}" srcOrd="0" destOrd="0" presId="urn:microsoft.com/office/officeart/2005/8/layout/hList1"/>
    <dgm:cxn modelId="{7C02DE30-EA8A-4FD3-8C1E-AFF6AA34485B}" type="presOf" srcId="{C99405E1-52B0-4038-B1CD-1389F6883CD0}" destId="{96FC4079-DC1C-49AA-8331-FFC8BB04F3BF}" srcOrd="0" destOrd="4" presId="urn:microsoft.com/office/officeart/2005/8/layout/hList1"/>
    <dgm:cxn modelId="{E1A39535-AC61-4CF6-8F0D-976C51E30ADA}" srcId="{BE30F93B-0884-42EB-9C1C-94DE7E28D4FC}" destId="{DA940597-6DCD-445A-9F61-CF5947F78B3A}" srcOrd="0" destOrd="0" parTransId="{61230D63-CFDD-4241-AC79-A3973B9E9893}" sibTransId="{5499D80E-BE18-4F3E-BFD3-F57D7368153E}"/>
    <dgm:cxn modelId="{B5F4A437-AD34-49BC-B8E8-B223202C103C}" type="presOf" srcId="{0C32C95C-F0E9-4AEA-83CD-EF9BA09A330A}" destId="{3A645239-0830-4482-86AA-7D3411EC62CA}" srcOrd="0" destOrd="0" presId="urn:microsoft.com/office/officeart/2005/8/layout/hList1"/>
    <dgm:cxn modelId="{0546F146-7A05-49E4-B99E-EAF8AFB6ADB2}" srcId="{0C32C95C-F0E9-4AEA-83CD-EF9BA09A330A}" destId="{F670D2EF-A4A4-49D5-BAA9-D1B5FCB70281}" srcOrd="4" destOrd="0" parTransId="{ECE055AD-FE0E-4F86-AB93-D339115FC509}" sibTransId="{08305201-A7FB-40FF-ADCC-2E1C5280BE48}"/>
    <dgm:cxn modelId="{2864D951-14A1-4E7D-9E32-FC990168D8EB}" type="presOf" srcId="{E651076D-6C60-4CBF-B1AE-E8C961BA15D9}" destId="{713F4C11-2AB8-4DD9-8533-C76C51859EA1}" srcOrd="0" destOrd="1" presId="urn:microsoft.com/office/officeart/2005/8/layout/hList1"/>
    <dgm:cxn modelId="{891F3F6A-62C9-4643-815E-B3A8D051233B}" srcId="{DA940597-6DCD-445A-9F61-CF5947F78B3A}" destId="{C99405E1-52B0-4038-B1CD-1389F6883CD0}" srcOrd="3" destOrd="0" parTransId="{0D5B5390-8F13-45BB-86A0-6628653C5DD9}" sibTransId="{711D1321-4B29-49CC-9355-9274637A60BA}"/>
    <dgm:cxn modelId="{CEA14B6D-3EF3-46EA-A5AF-D73EFA35E390}" srcId="{2F6863CF-3837-4CAB-B456-369467496A6E}" destId="{7C13E75B-B906-495A-AD29-8331BE1A9BDE}" srcOrd="2" destOrd="0" parTransId="{911F4971-BA51-49B5-83A1-8A23322003A3}" sibTransId="{901510B6-0278-464A-A4D4-88A363FB1C6F}"/>
    <dgm:cxn modelId="{84939A76-9F73-435D-B0E9-C79FCAC6C297}" type="presOf" srcId="{64C35BE5-BC7D-4B77-86F2-F65ED53A5322}" destId="{725FBADF-946A-4967-8664-5CA87F4E8007}" srcOrd="0" destOrd="1" presId="urn:microsoft.com/office/officeart/2005/8/layout/hList1"/>
    <dgm:cxn modelId="{067C5786-5FAB-4D6C-8C85-E3C203A0E765}" srcId="{3894F159-C070-4602-A6AB-FEDE99A0A9A5}" destId="{2F6863CF-3837-4CAB-B456-369467496A6E}" srcOrd="1" destOrd="0" parTransId="{F48E0AF0-EC9B-4808-A838-0D32F990037D}" sibTransId="{8316DFFE-2F9C-415F-B33E-0676E83D651B}"/>
    <dgm:cxn modelId="{14ED0F8D-8D61-4282-BDB2-F668AE43F432}" type="presOf" srcId="{F670D2EF-A4A4-49D5-BAA9-D1B5FCB70281}" destId="{725FBADF-946A-4967-8664-5CA87F4E8007}" srcOrd="0" destOrd="4" presId="urn:microsoft.com/office/officeart/2005/8/layout/hList1"/>
    <dgm:cxn modelId="{A603E39B-7FA7-44BE-A0AB-01999932D90E}" srcId="{0C32C95C-F0E9-4AEA-83CD-EF9BA09A330A}" destId="{CD1DFA49-6F95-4336-9DA2-0F1F33209B54}" srcOrd="3" destOrd="0" parTransId="{C3331845-B3E3-4F45-B9F5-B236B2E1020C}" sibTransId="{CBC46E7C-87AF-4C48-9E9F-9ECA8B718B70}"/>
    <dgm:cxn modelId="{8D244AA2-5DC1-47BF-997E-69AEC1F905EF}" type="presOf" srcId="{2997817A-AE08-484A-9BD1-6CD22E35D449}" destId="{96FC4079-DC1C-49AA-8331-FFC8BB04F3BF}" srcOrd="0" destOrd="1" presId="urn:microsoft.com/office/officeart/2005/8/layout/hList1"/>
    <dgm:cxn modelId="{3FE9BEAA-F37D-4274-998F-BFE66CF299FC}" srcId="{3894F159-C070-4602-A6AB-FEDE99A0A9A5}" destId="{0C32C95C-F0E9-4AEA-83CD-EF9BA09A330A}" srcOrd="0" destOrd="0" parTransId="{EA6DAA61-7D91-4322-8756-E54F8DEA345E}" sibTransId="{D7000CA2-8523-4BC2-838A-4A77F9F3E755}"/>
    <dgm:cxn modelId="{A8890BAB-F3FB-4344-8CEB-D8DC57ABB1A4}" type="presOf" srcId="{BE30F93B-0884-42EB-9C1C-94DE7E28D4FC}" destId="{6853984F-68F4-4688-911B-2FFC47DBF8A3}" srcOrd="0" destOrd="0" presId="urn:microsoft.com/office/officeart/2005/8/layout/hList1"/>
    <dgm:cxn modelId="{D61429AE-84C7-4E67-AE39-FBC6DAE46FC0}" srcId="{0C32C95C-F0E9-4AEA-83CD-EF9BA09A330A}" destId="{9D325EF2-8D05-4F4F-AE13-4142762A162A}" srcOrd="2" destOrd="0" parTransId="{8DA0E5A6-B2F0-4F71-AE81-CE4738F885BF}" sibTransId="{5A2CE9FF-C2C7-405D-8512-D1E24A416330}"/>
    <dgm:cxn modelId="{5C51CFB3-5AE8-4045-9649-92264F01F913}" type="presOf" srcId="{0CB3FBC8-D215-473A-8273-507E4E464C5D}" destId="{96FC4079-DC1C-49AA-8331-FFC8BB04F3BF}" srcOrd="0" destOrd="2" presId="urn:microsoft.com/office/officeart/2005/8/layout/hList1"/>
    <dgm:cxn modelId="{6F1E8ABA-0D7B-461F-B597-9529C881B985}" srcId="{DA940597-6DCD-445A-9F61-CF5947F78B3A}" destId="{94255FD3-1C7E-49F8-AA06-6D2BC0F64E6F}" srcOrd="2" destOrd="0" parTransId="{884C419A-30F8-42E8-A56F-0F28483DC591}" sibTransId="{E10A93CA-FC16-4C53-A957-175F8D0E88FD}"/>
    <dgm:cxn modelId="{5D6493C0-F2A8-4090-8A9A-2B9C485314F9}" type="presOf" srcId="{9D325EF2-8D05-4F4F-AE13-4142762A162A}" destId="{725FBADF-946A-4967-8664-5CA87F4E8007}" srcOrd="0" destOrd="2" presId="urn:microsoft.com/office/officeart/2005/8/layout/hList1"/>
    <dgm:cxn modelId="{109E4AC6-8F5F-4BA8-B0C5-057FF03B98FD}" srcId="{0C32C95C-F0E9-4AEA-83CD-EF9BA09A330A}" destId="{AAB41EA2-0C7B-44AB-9E21-A0D436EB54DC}" srcOrd="0" destOrd="0" parTransId="{7D9D7A09-0C30-48B5-A86F-266D5819249C}" sibTransId="{6700F9B6-1CAA-4FC3-8D8A-88B9AADE4CCB}"/>
    <dgm:cxn modelId="{8D7299CD-3028-4106-9D4F-E8C42E617D43}" srcId="{2F6863CF-3837-4CAB-B456-369467496A6E}" destId="{E651076D-6C60-4CBF-B1AE-E8C961BA15D9}" srcOrd="1" destOrd="0" parTransId="{4DF85B59-DB01-47D5-8835-B08736B3C499}" sibTransId="{4BBC8B3F-2519-47DF-90ED-32357B94441A}"/>
    <dgm:cxn modelId="{648690CF-5534-4B68-81C1-540FF588471B}" srcId="{3894F159-C070-4602-A6AB-FEDE99A0A9A5}" destId="{BE30F93B-0884-42EB-9C1C-94DE7E28D4FC}" srcOrd="2" destOrd="0" parTransId="{6EE37280-3945-44CE-A9A7-7393BB694147}" sibTransId="{01265818-ECF1-4321-B328-7A57CF273EDB}"/>
    <dgm:cxn modelId="{B1F6E8D3-CC79-465A-9254-AEF18827AE23}" type="presOf" srcId="{7C13E75B-B906-495A-AD29-8331BE1A9BDE}" destId="{713F4C11-2AB8-4DD9-8533-C76C51859EA1}" srcOrd="0" destOrd="2" presId="urn:microsoft.com/office/officeart/2005/8/layout/hList1"/>
    <dgm:cxn modelId="{732114D6-5DA9-4DAB-AF68-66229191FD82}" srcId="{2F6863CF-3837-4CAB-B456-369467496A6E}" destId="{977D4A19-9533-4171-924A-8FB45D924F48}" srcOrd="0" destOrd="0" parTransId="{0E69FD59-B6FB-407A-A115-49E6A29F68BD}" sibTransId="{F068D685-3D3F-459D-A70B-C8496A293106}"/>
    <dgm:cxn modelId="{F7FFC1E0-15DA-441C-8329-34719EAA2487}" type="presOf" srcId="{AAB41EA2-0C7B-44AB-9E21-A0D436EB54DC}" destId="{725FBADF-946A-4967-8664-5CA87F4E8007}" srcOrd="0" destOrd="0" presId="urn:microsoft.com/office/officeart/2005/8/layout/hList1"/>
    <dgm:cxn modelId="{F94DB8EE-B74A-4A39-A827-8BA6DEC79F89}" srcId="{DA940597-6DCD-445A-9F61-CF5947F78B3A}" destId="{0CB3FBC8-D215-473A-8273-507E4E464C5D}" srcOrd="1" destOrd="0" parTransId="{A6454C79-DACC-4F98-B8C0-D5265AC4CE1D}" sibTransId="{D6F7D4C9-0D9A-4CF0-8DA3-E440C5233DDB}"/>
    <dgm:cxn modelId="{59D81CEF-0B3C-4C66-8983-6272BF9836B5}" type="presOf" srcId="{CD1DFA49-6F95-4336-9DA2-0F1F33209B54}" destId="{725FBADF-946A-4967-8664-5CA87F4E8007}" srcOrd="0" destOrd="3" presId="urn:microsoft.com/office/officeart/2005/8/layout/hList1"/>
    <dgm:cxn modelId="{E69493F2-325F-4FB1-B629-8F712B6E4CE2}" type="presOf" srcId="{DA940597-6DCD-445A-9F61-CF5947F78B3A}" destId="{96FC4079-DC1C-49AA-8331-FFC8BB04F3BF}" srcOrd="0" destOrd="0" presId="urn:microsoft.com/office/officeart/2005/8/layout/hList1"/>
    <dgm:cxn modelId="{1349E8F9-9FC9-4239-AB31-AC1539009775}" type="presOf" srcId="{3894F159-C070-4602-A6AB-FEDE99A0A9A5}" destId="{689C0871-48A8-4522-A424-710215701FF7}" srcOrd="0" destOrd="0" presId="urn:microsoft.com/office/officeart/2005/8/layout/hList1"/>
    <dgm:cxn modelId="{C291D4FA-84DF-48F6-90B8-38146E824E7D}" srcId="{DA940597-6DCD-445A-9F61-CF5947F78B3A}" destId="{2997817A-AE08-484A-9BD1-6CD22E35D449}" srcOrd="0" destOrd="0" parTransId="{A62C1BE8-3C2E-4710-9D9B-C7EB6281AB84}" sibTransId="{C46B7B07-0FAE-4BB7-8C28-F167CEFC19E3}"/>
    <dgm:cxn modelId="{8892461E-F968-4C4D-9D9E-44E9D2CAD001}" type="presParOf" srcId="{689C0871-48A8-4522-A424-710215701FF7}" destId="{F00130DB-FC34-4583-80AC-4A406D33AC67}" srcOrd="0" destOrd="0" presId="urn:microsoft.com/office/officeart/2005/8/layout/hList1"/>
    <dgm:cxn modelId="{306D6731-B86E-49FB-BB0A-A9C52D4D4711}" type="presParOf" srcId="{F00130DB-FC34-4583-80AC-4A406D33AC67}" destId="{3A645239-0830-4482-86AA-7D3411EC62CA}" srcOrd="0" destOrd="0" presId="urn:microsoft.com/office/officeart/2005/8/layout/hList1"/>
    <dgm:cxn modelId="{B50F0A6D-73E1-4EEF-B873-07BD4E90336E}" type="presParOf" srcId="{F00130DB-FC34-4583-80AC-4A406D33AC67}" destId="{725FBADF-946A-4967-8664-5CA87F4E8007}" srcOrd="1" destOrd="0" presId="urn:microsoft.com/office/officeart/2005/8/layout/hList1"/>
    <dgm:cxn modelId="{C5C3DE11-3D0D-4A17-8CEB-D3C6938E66D9}" type="presParOf" srcId="{689C0871-48A8-4522-A424-710215701FF7}" destId="{D199AF37-3C65-47FE-B0AB-184861BF4281}" srcOrd="1" destOrd="0" presId="urn:microsoft.com/office/officeart/2005/8/layout/hList1"/>
    <dgm:cxn modelId="{FFBF2083-4936-4AD9-8F46-62A5076CFB5F}" type="presParOf" srcId="{689C0871-48A8-4522-A424-710215701FF7}" destId="{8B72C459-A125-458C-9998-815898DD69A0}" srcOrd="2" destOrd="0" presId="urn:microsoft.com/office/officeart/2005/8/layout/hList1"/>
    <dgm:cxn modelId="{A1E13E7C-56B9-4396-B77A-EA629F7DD70A}" type="presParOf" srcId="{8B72C459-A125-458C-9998-815898DD69A0}" destId="{EDCCC584-DA0A-40E3-9A3E-D79AA76D6458}" srcOrd="0" destOrd="0" presId="urn:microsoft.com/office/officeart/2005/8/layout/hList1"/>
    <dgm:cxn modelId="{6129A1D1-405B-4530-9750-439C91B0A686}" type="presParOf" srcId="{8B72C459-A125-458C-9998-815898DD69A0}" destId="{713F4C11-2AB8-4DD9-8533-C76C51859EA1}" srcOrd="1" destOrd="0" presId="urn:microsoft.com/office/officeart/2005/8/layout/hList1"/>
    <dgm:cxn modelId="{11C2589A-E234-4E18-9750-CEA897C96A1E}" type="presParOf" srcId="{689C0871-48A8-4522-A424-710215701FF7}" destId="{64A4F2F9-2665-49EC-9713-CB2F290528E9}" srcOrd="3" destOrd="0" presId="urn:microsoft.com/office/officeart/2005/8/layout/hList1"/>
    <dgm:cxn modelId="{65C0F5BA-4C1C-452C-8F70-82E5C9D71F37}" type="presParOf" srcId="{689C0871-48A8-4522-A424-710215701FF7}" destId="{369820B7-553E-4C53-B817-D48EF60A9052}" srcOrd="4" destOrd="0" presId="urn:microsoft.com/office/officeart/2005/8/layout/hList1"/>
    <dgm:cxn modelId="{C2A37008-32B7-496F-9ACA-CA06ED6D581A}" type="presParOf" srcId="{369820B7-553E-4C53-B817-D48EF60A9052}" destId="{6853984F-68F4-4688-911B-2FFC47DBF8A3}" srcOrd="0" destOrd="0" presId="urn:microsoft.com/office/officeart/2005/8/layout/hList1"/>
    <dgm:cxn modelId="{44440805-E312-46D9-8440-9CD6E98843B4}" type="presParOf" srcId="{369820B7-553E-4C53-B817-D48EF60A9052}" destId="{96FC4079-DC1C-49AA-8331-FFC8BB04F3BF}"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1112E9-5C37-4DDC-891A-FEB8C864CAAE}" type="doc">
      <dgm:prSet loTypeId="urn:microsoft.com/office/officeart/2008/layout/VerticalCurvedList" loCatId="list" qsTypeId="urn:microsoft.com/office/officeart/2005/8/quickstyle/simple1" qsCatId="simple" csTypeId="urn:microsoft.com/office/officeart/2005/8/colors/accent1_2" csCatId="accent1" phldr="1"/>
      <dgm:spPr/>
    </dgm:pt>
    <dgm:pt modelId="{C6EFDDB4-C0F4-41CB-9C1E-75AD47ADB991}">
      <dgm:prSet phldrT="[Text]" custT="1"/>
      <dgm:spPr/>
      <dgm:t>
        <a:bodyPr/>
        <a:lstStyle/>
        <a:p>
          <a:r>
            <a:rPr lang="en-US" sz="1200"/>
            <a:t>Initiatives, Themes</a:t>
          </a:r>
        </a:p>
      </dgm:t>
    </dgm:pt>
    <dgm:pt modelId="{243937CA-2F71-439B-9223-00FA1A0F2D1B}" type="parTrans" cxnId="{67321322-7ECC-45F1-B85F-BA40460AD968}">
      <dgm:prSet/>
      <dgm:spPr/>
      <dgm:t>
        <a:bodyPr/>
        <a:lstStyle/>
        <a:p>
          <a:endParaRPr lang="en-US"/>
        </a:p>
      </dgm:t>
    </dgm:pt>
    <dgm:pt modelId="{416A0D7A-657D-4CC5-90F2-B4B6AEF915C2}" type="sibTrans" cxnId="{67321322-7ECC-45F1-B85F-BA40460AD968}">
      <dgm:prSet/>
      <dgm:spPr/>
      <dgm:t>
        <a:bodyPr/>
        <a:lstStyle/>
        <a:p>
          <a:endParaRPr lang="en-US"/>
        </a:p>
      </dgm:t>
    </dgm:pt>
    <dgm:pt modelId="{7280BA6E-7C4C-4B40-AEC5-9548FB5F098C}">
      <dgm:prSet phldrT="[Text]" custT="1"/>
      <dgm:spPr/>
      <dgm:t>
        <a:bodyPr lIns="0" rIns="0"/>
        <a:lstStyle/>
        <a:p>
          <a:pPr algn="ctr"/>
          <a:r>
            <a:rPr lang="en-US" sz="1200"/>
            <a:t>Epics, Stories</a:t>
          </a:r>
        </a:p>
      </dgm:t>
    </dgm:pt>
    <dgm:pt modelId="{2016DD3C-C407-45B2-93FA-4CD74E8DC6CF}" type="parTrans" cxnId="{58ED1EC2-3F21-4B35-97EC-1F094A139209}">
      <dgm:prSet/>
      <dgm:spPr/>
      <dgm:t>
        <a:bodyPr/>
        <a:lstStyle/>
        <a:p>
          <a:endParaRPr lang="en-US"/>
        </a:p>
      </dgm:t>
    </dgm:pt>
    <dgm:pt modelId="{1DF27131-C7E9-4B61-9C45-CFE119F9C46C}" type="sibTrans" cxnId="{58ED1EC2-3F21-4B35-97EC-1F094A139209}">
      <dgm:prSet/>
      <dgm:spPr/>
      <dgm:t>
        <a:bodyPr/>
        <a:lstStyle/>
        <a:p>
          <a:endParaRPr lang="en-US"/>
        </a:p>
      </dgm:t>
    </dgm:pt>
    <dgm:pt modelId="{3AE49216-1009-4BE4-85EE-563635C0A1CA}">
      <dgm:prSet phldrT="[Text]" custT="1"/>
      <dgm:spPr/>
      <dgm:t>
        <a:bodyPr/>
        <a:lstStyle/>
        <a:p>
          <a:r>
            <a:rPr lang="en-US" sz="1200"/>
            <a:t>Non-Functional</a:t>
          </a:r>
        </a:p>
        <a:p>
          <a:r>
            <a:rPr lang="en-US" sz="1200"/>
            <a:t>Requirements</a:t>
          </a:r>
        </a:p>
      </dgm:t>
    </dgm:pt>
    <dgm:pt modelId="{73A5A954-86CF-468D-BC11-A557010DAF1F}" type="parTrans" cxnId="{58A97DD6-EC28-4FE3-BF23-6F555F6572BF}">
      <dgm:prSet/>
      <dgm:spPr/>
      <dgm:t>
        <a:bodyPr/>
        <a:lstStyle/>
        <a:p>
          <a:endParaRPr lang="en-US"/>
        </a:p>
      </dgm:t>
    </dgm:pt>
    <dgm:pt modelId="{11D25C21-F045-4E35-80B1-91159A25A254}" type="sibTrans" cxnId="{58A97DD6-EC28-4FE3-BF23-6F555F6572BF}">
      <dgm:prSet/>
      <dgm:spPr/>
      <dgm:t>
        <a:bodyPr/>
        <a:lstStyle/>
        <a:p>
          <a:endParaRPr lang="en-US"/>
        </a:p>
      </dgm:t>
    </dgm:pt>
    <dgm:pt modelId="{B4955071-7893-4AF4-83D3-B1A202175296}" type="pres">
      <dgm:prSet presAssocID="{901112E9-5C37-4DDC-891A-FEB8C864CAAE}" presName="Name0" presStyleCnt="0">
        <dgm:presLayoutVars>
          <dgm:chMax val="7"/>
          <dgm:chPref val="7"/>
          <dgm:dir/>
        </dgm:presLayoutVars>
      </dgm:prSet>
      <dgm:spPr/>
    </dgm:pt>
    <dgm:pt modelId="{B4DE2FB0-9BFB-4937-8023-C8104C04899C}" type="pres">
      <dgm:prSet presAssocID="{901112E9-5C37-4DDC-891A-FEB8C864CAAE}" presName="Name1" presStyleCnt="0"/>
      <dgm:spPr/>
    </dgm:pt>
    <dgm:pt modelId="{B65BE6C3-6B57-4618-B531-8FC56685A0FD}" type="pres">
      <dgm:prSet presAssocID="{901112E9-5C37-4DDC-891A-FEB8C864CAAE}" presName="cycle" presStyleCnt="0"/>
      <dgm:spPr/>
    </dgm:pt>
    <dgm:pt modelId="{0AF69AD6-6A3F-4C76-A3F7-96C5D155E62F}" type="pres">
      <dgm:prSet presAssocID="{901112E9-5C37-4DDC-891A-FEB8C864CAAE}" presName="srcNode" presStyleLbl="node1" presStyleIdx="0" presStyleCnt="3"/>
      <dgm:spPr/>
    </dgm:pt>
    <dgm:pt modelId="{6F659321-E348-4C29-A00A-467AA4303FFD}" type="pres">
      <dgm:prSet presAssocID="{901112E9-5C37-4DDC-891A-FEB8C864CAAE}" presName="conn" presStyleLbl="parChTrans1D2" presStyleIdx="0" presStyleCnt="1"/>
      <dgm:spPr/>
    </dgm:pt>
    <dgm:pt modelId="{17676B0F-710E-4878-A84F-B7FE29196B87}" type="pres">
      <dgm:prSet presAssocID="{901112E9-5C37-4DDC-891A-FEB8C864CAAE}" presName="extraNode" presStyleLbl="node1" presStyleIdx="0" presStyleCnt="3"/>
      <dgm:spPr/>
    </dgm:pt>
    <dgm:pt modelId="{B0541096-9BC3-4D76-A99C-888351545AAD}" type="pres">
      <dgm:prSet presAssocID="{901112E9-5C37-4DDC-891A-FEB8C864CAAE}" presName="dstNode" presStyleLbl="node1" presStyleIdx="0" presStyleCnt="3"/>
      <dgm:spPr/>
    </dgm:pt>
    <dgm:pt modelId="{5AE65E14-9084-4DCE-A706-661A75650167}" type="pres">
      <dgm:prSet presAssocID="{C6EFDDB4-C0F4-41CB-9C1E-75AD47ADB991}" presName="text_1" presStyleLbl="node1" presStyleIdx="0" presStyleCnt="3">
        <dgm:presLayoutVars>
          <dgm:bulletEnabled val="1"/>
        </dgm:presLayoutVars>
      </dgm:prSet>
      <dgm:spPr/>
    </dgm:pt>
    <dgm:pt modelId="{EC48EC01-C0C1-4299-9C83-BE423F10FA3E}" type="pres">
      <dgm:prSet presAssocID="{C6EFDDB4-C0F4-41CB-9C1E-75AD47ADB991}" presName="accent_1" presStyleCnt="0"/>
      <dgm:spPr/>
    </dgm:pt>
    <dgm:pt modelId="{B71ECA42-270C-4194-A0FA-49CA7704911A}" type="pres">
      <dgm:prSet presAssocID="{C6EFDDB4-C0F4-41CB-9C1E-75AD47ADB991}" presName="accentRepeatNode" presStyleLbl="solidFgAcc1" presStyleIdx="0" presStyleCnt="3"/>
      <dgm:spPr>
        <a:solidFill>
          <a:schemeClr val="accent3">
            <a:lumMod val="40000"/>
            <a:lumOff val="60000"/>
          </a:schemeClr>
        </a:solidFill>
      </dgm:spPr>
    </dgm:pt>
    <dgm:pt modelId="{F5EF5FD7-D37C-41E4-9B54-B3C884191F58}" type="pres">
      <dgm:prSet presAssocID="{7280BA6E-7C4C-4B40-AEC5-9548FB5F098C}" presName="text_2" presStyleLbl="node1" presStyleIdx="1" presStyleCnt="3">
        <dgm:presLayoutVars>
          <dgm:bulletEnabled val="1"/>
        </dgm:presLayoutVars>
      </dgm:prSet>
      <dgm:spPr/>
    </dgm:pt>
    <dgm:pt modelId="{FFF80EC0-0501-4CBC-BC80-0F2838B77315}" type="pres">
      <dgm:prSet presAssocID="{7280BA6E-7C4C-4B40-AEC5-9548FB5F098C}" presName="accent_2" presStyleCnt="0"/>
      <dgm:spPr/>
    </dgm:pt>
    <dgm:pt modelId="{F8C8F730-9EB1-499E-B920-EF3B5593E109}" type="pres">
      <dgm:prSet presAssocID="{7280BA6E-7C4C-4B40-AEC5-9548FB5F098C}" presName="accentRepeatNode" presStyleLbl="solidFgAcc1" presStyleIdx="1" presStyleCnt="3"/>
      <dgm:spPr>
        <a:solidFill>
          <a:schemeClr val="accent3">
            <a:lumMod val="40000"/>
            <a:lumOff val="60000"/>
          </a:schemeClr>
        </a:solidFill>
      </dgm:spPr>
    </dgm:pt>
    <dgm:pt modelId="{22FC0B85-8865-47D1-B32D-1633EE0EDE06}" type="pres">
      <dgm:prSet presAssocID="{3AE49216-1009-4BE4-85EE-563635C0A1CA}" presName="text_3" presStyleLbl="node1" presStyleIdx="2" presStyleCnt="3">
        <dgm:presLayoutVars>
          <dgm:bulletEnabled val="1"/>
        </dgm:presLayoutVars>
      </dgm:prSet>
      <dgm:spPr/>
    </dgm:pt>
    <dgm:pt modelId="{C4EA1268-0854-4292-A757-C2D900744036}" type="pres">
      <dgm:prSet presAssocID="{3AE49216-1009-4BE4-85EE-563635C0A1CA}" presName="accent_3" presStyleCnt="0"/>
      <dgm:spPr/>
    </dgm:pt>
    <dgm:pt modelId="{72E11752-8A93-4A14-9451-4208F14D74E9}" type="pres">
      <dgm:prSet presAssocID="{3AE49216-1009-4BE4-85EE-563635C0A1CA}" presName="accentRepeatNode" presStyleLbl="solidFgAcc1" presStyleIdx="2" presStyleCnt="3"/>
      <dgm:spPr>
        <a:solidFill>
          <a:schemeClr val="accent3">
            <a:lumMod val="40000"/>
            <a:lumOff val="60000"/>
          </a:schemeClr>
        </a:solidFill>
      </dgm:spPr>
    </dgm:pt>
  </dgm:ptLst>
  <dgm:cxnLst>
    <dgm:cxn modelId="{A101A11B-68B4-4AB5-B74E-48C3D65B705E}" type="presOf" srcId="{3AE49216-1009-4BE4-85EE-563635C0A1CA}" destId="{22FC0B85-8865-47D1-B32D-1633EE0EDE06}" srcOrd="0" destOrd="0" presId="urn:microsoft.com/office/officeart/2008/layout/VerticalCurvedList"/>
    <dgm:cxn modelId="{67321322-7ECC-45F1-B85F-BA40460AD968}" srcId="{901112E9-5C37-4DDC-891A-FEB8C864CAAE}" destId="{C6EFDDB4-C0F4-41CB-9C1E-75AD47ADB991}" srcOrd="0" destOrd="0" parTransId="{243937CA-2F71-439B-9223-00FA1A0F2D1B}" sibTransId="{416A0D7A-657D-4CC5-90F2-B4B6AEF915C2}"/>
    <dgm:cxn modelId="{3ED7DC43-4ADF-480E-867B-5266C836AF96}" type="presOf" srcId="{901112E9-5C37-4DDC-891A-FEB8C864CAAE}" destId="{B4955071-7893-4AF4-83D3-B1A202175296}" srcOrd="0" destOrd="0" presId="urn:microsoft.com/office/officeart/2008/layout/VerticalCurvedList"/>
    <dgm:cxn modelId="{A2192A7D-8BDD-41F2-8C6E-21187AC4266F}" type="presOf" srcId="{416A0D7A-657D-4CC5-90F2-B4B6AEF915C2}" destId="{6F659321-E348-4C29-A00A-467AA4303FFD}" srcOrd="0" destOrd="0" presId="urn:microsoft.com/office/officeart/2008/layout/VerticalCurvedList"/>
    <dgm:cxn modelId="{E1CD30AB-A664-43B7-A899-37AF6EF38653}" type="presOf" srcId="{C6EFDDB4-C0F4-41CB-9C1E-75AD47ADB991}" destId="{5AE65E14-9084-4DCE-A706-661A75650167}" srcOrd="0" destOrd="0" presId="urn:microsoft.com/office/officeart/2008/layout/VerticalCurvedList"/>
    <dgm:cxn modelId="{930139AC-16DF-4616-8394-BD9EA1387802}" type="presOf" srcId="{7280BA6E-7C4C-4B40-AEC5-9548FB5F098C}" destId="{F5EF5FD7-D37C-41E4-9B54-B3C884191F58}" srcOrd="0" destOrd="0" presId="urn:microsoft.com/office/officeart/2008/layout/VerticalCurvedList"/>
    <dgm:cxn modelId="{58ED1EC2-3F21-4B35-97EC-1F094A139209}" srcId="{901112E9-5C37-4DDC-891A-FEB8C864CAAE}" destId="{7280BA6E-7C4C-4B40-AEC5-9548FB5F098C}" srcOrd="1" destOrd="0" parTransId="{2016DD3C-C407-45B2-93FA-4CD74E8DC6CF}" sibTransId="{1DF27131-C7E9-4B61-9C45-CFE119F9C46C}"/>
    <dgm:cxn modelId="{58A97DD6-EC28-4FE3-BF23-6F555F6572BF}" srcId="{901112E9-5C37-4DDC-891A-FEB8C864CAAE}" destId="{3AE49216-1009-4BE4-85EE-563635C0A1CA}" srcOrd="2" destOrd="0" parTransId="{73A5A954-86CF-468D-BC11-A557010DAF1F}" sibTransId="{11D25C21-F045-4E35-80B1-91159A25A254}"/>
    <dgm:cxn modelId="{9027A7F9-F79E-46E2-A3B9-6232E6B040AD}" type="presParOf" srcId="{B4955071-7893-4AF4-83D3-B1A202175296}" destId="{B4DE2FB0-9BFB-4937-8023-C8104C04899C}" srcOrd="0" destOrd="0" presId="urn:microsoft.com/office/officeart/2008/layout/VerticalCurvedList"/>
    <dgm:cxn modelId="{56666BE0-0C02-438F-8AD3-282739061C06}" type="presParOf" srcId="{B4DE2FB0-9BFB-4937-8023-C8104C04899C}" destId="{B65BE6C3-6B57-4618-B531-8FC56685A0FD}" srcOrd="0" destOrd="0" presId="urn:microsoft.com/office/officeart/2008/layout/VerticalCurvedList"/>
    <dgm:cxn modelId="{5657FAC7-4276-4CD5-900A-EA448947C1EA}" type="presParOf" srcId="{B65BE6C3-6B57-4618-B531-8FC56685A0FD}" destId="{0AF69AD6-6A3F-4C76-A3F7-96C5D155E62F}" srcOrd="0" destOrd="0" presId="urn:microsoft.com/office/officeart/2008/layout/VerticalCurvedList"/>
    <dgm:cxn modelId="{AB1B14EB-B5C8-4901-9F47-BFFEA045508E}" type="presParOf" srcId="{B65BE6C3-6B57-4618-B531-8FC56685A0FD}" destId="{6F659321-E348-4C29-A00A-467AA4303FFD}" srcOrd="1" destOrd="0" presId="urn:microsoft.com/office/officeart/2008/layout/VerticalCurvedList"/>
    <dgm:cxn modelId="{276DB37A-A56C-498A-8BF2-E2ED4F29C5C9}" type="presParOf" srcId="{B65BE6C3-6B57-4618-B531-8FC56685A0FD}" destId="{17676B0F-710E-4878-A84F-B7FE29196B87}" srcOrd="2" destOrd="0" presId="urn:microsoft.com/office/officeart/2008/layout/VerticalCurvedList"/>
    <dgm:cxn modelId="{CC3C3FE8-E03B-48E4-9AB2-C73599C2325F}" type="presParOf" srcId="{B65BE6C3-6B57-4618-B531-8FC56685A0FD}" destId="{B0541096-9BC3-4D76-A99C-888351545AAD}" srcOrd="3" destOrd="0" presId="urn:microsoft.com/office/officeart/2008/layout/VerticalCurvedList"/>
    <dgm:cxn modelId="{8232D71A-9D1F-44C0-9E6B-CC27310C0F78}" type="presParOf" srcId="{B4DE2FB0-9BFB-4937-8023-C8104C04899C}" destId="{5AE65E14-9084-4DCE-A706-661A75650167}" srcOrd="1" destOrd="0" presId="urn:microsoft.com/office/officeart/2008/layout/VerticalCurvedList"/>
    <dgm:cxn modelId="{6498BA1B-C284-45F1-BF57-1680B3162220}" type="presParOf" srcId="{B4DE2FB0-9BFB-4937-8023-C8104C04899C}" destId="{EC48EC01-C0C1-4299-9C83-BE423F10FA3E}" srcOrd="2" destOrd="0" presId="urn:microsoft.com/office/officeart/2008/layout/VerticalCurvedList"/>
    <dgm:cxn modelId="{D2E4707C-BAAF-488A-A7BA-D7B27D1037AF}" type="presParOf" srcId="{EC48EC01-C0C1-4299-9C83-BE423F10FA3E}" destId="{B71ECA42-270C-4194-A0FA-49CA7704911A}" srcOrd="0" destOrd="0" presId="urn:microsoft.com/office/officeart/2008/layout/VerticalCurvedList"/>
    <dgm:cxn modelId="{7BCDD7FD-71F9-4B2D-B940-CED310D90832}" type="presParOf" srcId="{B4DE2FB0-9BFB-4937-8023-C8104C04899C}" destId="{F5EF5FD7-D37C-41E4-9B54-B3C884191F58}" srcOrd="3" destOrd="0" presId="urn:microsoft.com/office/officeart/2008/layout/VerticalCurvedList"/>
    <dgm:cxn modelId="{59DBB3CC-C8C6-443A-92C3-AEA3DC164550}" type="presParOf" srcId="{B4DE2FB0-9BFB-4937-8023-C8104C04899C}" destId="{FFF80EC0-0501-4CBC-BC80-0F2838B77315}" srcOrd="4" destOrd="0" presId="urn:microsoft.com/office/officeart/2008/layout/VerticalCurvedList"/>
    <dgm:cxn modelId="{86E38EB4-9227-40A3-8DB8-93F8AFCF9CC9}" type="presParOf" srcId="{FFF80EC0-0501-4CBC-BC80-0F2838B77315}" destId="{F8C8F730-9EB1-499E-B920-EF3B5593E109}" srcOrd="0" destOrd="0" presId="urn:microsoft.com/office/officeart/2008/layout/VerticalCurvedList"/>
    <dgm:cxn modelId="{135610D1-8BB7-407A-B0D1-1464B65A72B1}" type="presParOf" srcId="{B4DE2FB0-9BFB-4937-8023-C8104C04899C}" destId="{22FC0B85-8865-47D1-B32D-1633EE0EDE06}" srcOrd="5" destOrd="0" presId="urn:microsoft.com/office/officeart/2008/layout/VerticalCurvedList"/>
    <dgm:cxn modelId="{4DDA6F9C-10AB-4E06-AAE6-852FDDD48B8E}" type="presParOf" srcId="{B4DE2FB0-9BFB-4937-8023-C8104C04899C}" destId="{C4EA1268-0854-4292-A757-C2D900744036}" srcOrd="6" destOrd="0" presId="urn:microsoft.com/office/officeart/2008/layout/VerticalCurvedList"/>
    <dgm:cxn modelId="{77EF330A-0227-4139-BA4A-ED454B6DEECD}" type="presParOf" srcId="{C4EA1268-0854-4292-A757-C2D900744036}" destId="{72E11752-8A93-4A14-9451-4208F14D74E9}"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196347-7EBA-4A75-AF48-8EF56155A09C}"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7D8B435F-E150-46C8-B264-5DA54BA700D9}">
      <dgm:prSet custT="1"/>
      <dgm:spPr>
        <a:solidFill>
          <a:srgbClr val="C20406"/>
        </a:solidFill>
        <a:ln>
          <a:solidFill>
            <a:srgbClr val="0161A1"/>
          </a:solidFill>
        </a:ln>
      </dgm:spPr>
      <dgm:t>
        <a:bodyPr/>
        <a:lstStyle/>
        <a:p>
          <a:r>
            <a:rPr lang="en-US" sz="2000" b="0" i="0" u="none">
              <a:latin typeface="Calibri Light"/>
              <a:cs typeface="Calibri Light"/>
            </a:rPr>
            <a:t>Escape Defects</a:t>
          </a:r>
          <a:endParaRPr lang="en-US" sz="2000" b="0" i="0">
            <a:latin typeface="Calibri Light"/>
            <a:cs typeface="Calibri Light"/>
          </a:endParaRPr>
        </a:p>
      </dgm:t>
    </dgm:pt>
    <dgm:pt modelId="{8F838DDC-10E8-42A5-9B6B-8CCE5CB899A5}" type="parTrans" cxnId="{D600316B-18EC-4B3A-8121-B61C568DEC04}">
      <dgm:prSet/>
      <dgm:spPr/>
      <dgm:t>
        <a:bodyPr/>
        <a:lstStyle/>
        <a:p>
          <a:endParaRPr lang="en-US"/>
        </a:p>
      </dgm:t>
    </dgm:pt>
    <dgm:pt modelId="{B482D890-C010-4C59-A902-9543F35E91FE}" type="sibTrans" cxnId="{D600316B-18EC-4B3A-8121-B61C568DEC04}">
      <dgm:prSet/>
      <dgm:spPr/>
      <dgm:t>
        <a:bodyPr/>
        <a:lstStyle/>
        <a:p>
          <a:endParaRPr lang="en-US"/>
        </a:p>
      </dgm:t>
    </dgm:pt>
    <dgm:pt modelId="{63648095-02B8-414E-9225-2AE649B8E065}">
      <dgm:prSet custT="1"/>
      <dgm:spPr>
        <a:noFill/>
        <a:ln>
          <a:solidFill>
            <a:srgbClr val="0161A1">
              <a:alpha val="90000"/>
            </a:srgbClr>
          </a:solidFill>
        </a:ln>
      </dgm:spPr>
      <dgm:t>
        <a:bodyPr rIns="91440"/>
        <a:lstStyle/>
        <a:p>
          <a:pPr algn="ctr">
            <a:buNone/>
          </a:pPr>
          <a:r>
            <a:rPr lang="en-US" sz="1800" b="0" i="0">
              <a:latin typeface="Calibri Light"/>
              <a:cs typeface="Calibri Light"/>
            </a:rPr>
            <a:t>Common testing</a:t>
          </a:r>
        </a:p>
      </dgm:t>
    </dgm:pt>
    <dgm:pt modelId="{B47EC0BE-F996-4C73-8540-D709E59641A9}" type="parTrans" cxnId="{6E2C14E8-DB04-40F8-9F6B-6A61634E883D}">
      <dgm:prSet/>
      <dgm:spPr/>
      <dgm:t>
        <a:bodyPr/>
        <a:lstStyle/>
        <a:p>
          <a:endParaRPr lang="en-US"/>
        </a:p>
      </dgm:t>
    </dgm:pt>
    <dgm:pt modelId="{7D20321E-A287-460F-AEE4-47E208BDB43F}" type="sibTrans" cxnId="{6E2C14E8-DB04-40F8-9F6B-6A61634E883D}">
      <dgm:prSet/>
      <dgm:spPr/>
      <dgm:t>
        <a:bodyPr/>
        <a:lstStyle/>
        <a:p>
          <a:endParaRPr lang="en-US"/>
        </a:p>
      </dgm:t>
    </dgm:pt>
    <dgm:pt modelId="{13474EFE-B3A9-4FDE-AAA8-17B8C1530938}">
      <dgm:prSet custT="1"/>
      <dgm:spPr>
        <a:solidFill>
          <a:srgbClr val="000000"/>
        </a:solidFill>
        <a:ln>
          <a:solidFill>
            <a:srgbClr val="000000"/>
          </a:solidFill>
        </a:ln>
      </dgm:spPr>
      <dgm:t>
        <a:bodyPr/>
        <a:lstStyle/>
        <a:p>
          <a:pPr rtl="0"/>
          <a:r>
            <a:rPr lang="en-US" sz="2000" b="0" i="0" u="none">
              <a:latin typeface="Calibri Light"/>
              <a:cs typeface="Calibri Light"/>
            </a:rPr>
            <a:t>Performance </a:t>
          </a:r>
        </a:p>
      </dgm:t>
    </dgm:pt>
    <dgm:pt modelId="{A72470F2-4E1C-407B-8BD6-39B2F9D63F5E}" type="parTrans" cxnId="{71CA8B4C-C456-48CE-8D5A-FF950720CE71}">
      <dgm:prSet/>
      <dgm:spPr/>
      <dgm:t>
        <a:bodyPr/>
        <a:lstStyle/>
        <a:p>
          <a:endParaRPr lang="en-US"/>
        </a:p>
      </dgm:t>
    </dgm:pt>
    <dgm:pt modelId="{51AD0A3F-8C65-4465-9307-5026FF24EE5C}" type="sibTrans" cxnId="{71CA8B4C-C456-48CE-8D5A-FF950720CE71}">
      <dgm:prSet/>
      <dgm:spPr/>
      <dgm:t>
        <a:bodyPr/>
        <a:lstStyle/>
        <a:p>
          <a:endParaRPr lang="en-US"/>
        </a:p>
      </dgm:t>
    </dgm:pt>
    <dgm:pt modelId="{1FCD6A06-861F-4274-BC3D-D5C94798F21C}">
      <dgm:prSet custT="1"/>
      <dgm:spPr>
        <a:noFill/>
        <a:ln>
          <a:solidFill>
            <a:srgbClr val="000000">
              <a:alpha val="90000"/>
            </a:srgbClr>
          </a:solidFill>
        </a:ln>
      </dgm:spPr>
      <dgm:t>
        <a:bodyPr rIns="91440"/>
        <a:lstStyle/>
        <a:p>
          <a:pPr algn="ctr">
            <a:buNone/>
          </a:pPr>
          <a:r>
            <a:rPr lang="en-US" sz="1800" b="0" i="0">
              <a:latin typeface="Calibri Light"/>
              <a:cs typeface="Calibri Light"/>
            </a:rPr>
            <a:t>Tooling and</a:t>
          </a:r>
        </a:p>
      </dgm:t>
    </dgm:pt>
    <dgm:pt modelId="{DC2A803B-A8E2-4874-85DC-3DC5F1FD2A54}" type="parTrans" cxnId="{26EC6721-0B7D-4D48-9848-29200D568B9B}">
      <dgm:prSet/>
      <dgm:spPr/>
      <dgm:t>
        <a:bodyPr/>
        <a:lstStyle/>
        <a:p>
          <a:endParaRPr lang="en-US"/>
        </a:p>
      </dgm:t>
    </dgm:pt>
    <dgm:pt modelId="{93BDBC7C-6960-4E26-8869-117C2A68C070}" type="sibTrans" cxnId="{26EC6721-0B7D-4D48-9848-29200D568B9B}">
      <dgm:prSet/>
      <dgm:spPr/>
      <dgm:t>
        <a:bodyPr/>
        <a:lstStyle/>
        <a:p>
          <a:endParaRPr lang="en-US"/>
        </a:p>
      </dgm:t>
    </dgm:pt>
    <dgm:pt modelId="{81A5D836-1945-42C9-998D-E76AE356F1F7}">
      <dgm:prSet custT="1"/>
      <dgm:spPr>
        <a:solidFill>
          <a:srgbClr val="F1692A"/>
        </a:solidFill>
        <a:ln>
          <a:solidFill>
            <a:srgbClr val="F39C11"/>
          </a:solidFill>
        </a:ln>
      </dgm:spPr>
      <dgm:t>
        <a:bodyPr/>
        <a:lstStyle/>
        <a:p>
          <a:r>
            <a:rPr lang="en-US" sz="2000" b="0" i="0" u="none">
              <a:latin typeface="Calibri Light"/>
              <a:cs typeface="Calibri Light"/>
            </a:rPr>
            <a:t>Security  </a:t>
          </a:r>
        </a:p>
      </dgm:t>
    </dgm:pt>
    <dgm:pt modelId="{DBAA894E-1F76-4347-ACAF-AED1645880C6}" type="parTrans" cxnId="{40498202-CBAC-4081-96A4-9C0069B8A769}">
      <dgm:prSet/>
      <dgm:spPr/>
      <dgm:t>
        <a:bodyPr/>
        <a:lstStyle/>
        <a:p>
          <a:endParaRPr lang="en-US"/>
        </a:p>
      </dgm:t>
    </dgm:pt>
    <dgm:pt modelId="{BFE66D50-9374-4E85-AFDF-243B439C6FAA}" type="sibTrans" cxnId="{40498202-CBAC-4081-96A4-9C0069B8A769}">
      <dgm:prSet/>
      <dgm:spPr/>
      <dgm:t>
        <a:bodyPr/>
        <a:lstStyle/>
        <a:p>
          <a:endParaRPr lang="en-US"/>
        </a:p>
      </dgm:t>
    </dgm:pt>
    <dgm:pt modelId="{3B6E8D3F-3DB1-4EC0-B04B-0C05CE35AC2F}">
      <dgm:prSet custT="1"/>
      <dgm:spPr>
        <a:noFill/>
        <a:ln>
          <a:solidFill>
            <a:srgbClr val="F39C11">
              <a:alpha val="90000"/>
            </a:srgbClr>
          </a:solidFill>
        </a:ln>
      </dgm:spPr>
      <dgm:t>
        <a:bodyPr rIns="91440"/>
        <a:lstStyle/>
        <a:p>
          <a:pPr algn="ctr">
            <a:buNone/>
          </a:pPr>
          <a:r>
            <a:rPr lang="en-US" sz="1800" b="0" i="0">
              <a:latin typeface="Calibri Light"/>
              <a:cs typeface="Calibri Light"/>
            </a:rPr>
            <a:t>Enhance controls</a:t>
          </a:r>
        </a:p>
      </dgm:t>
    </dgm:pt>
    <dgm:pt modelId="{11FBC754-885E-4FB3-8C0A-BDBAF1C3ECFB}" type="parTrans" cxnId="{07B5E194-5D54-4CFB-BE2D-033936EF0BD8}">
      <dgm:prSet/>
      <dgm:spPr/>
      <dgm:t>
        <a:bodyPr/>
        <a:lstStyle/>
        <a:p>
          <a:endParaRPr lang="en-US"/>
        </a:p>
      </dgm:t>
    </dgm:pt>
    <dgm:pt modelId="{0100C8EA-242F-4789-B140-487E18A317F1}" type="sibTrans" cxnId="{07B5E194-5D54-4CFB-BE2D-033936EF0BD8}">
      <dgm:prSet/>
      <dgm:spPr/>
      <dgm:t>
        <a:bodyPr/>
        <a:lstStyle/>
        <a:p>
          <a:endParaRPr lang="en-US"/>
        </a:p>
      </dgm:t>
    </dgm:pt>
    <dgm:pt modelId="{21E4F40A-E375-F640-B86A-53149318D3F2}">
      <dgm:prSet custT="1"/>
      <dgm:spPr>
        <a:solidFill>
          <a:srgbClr val="1E683C"/>
        </a:solidFill>
        <a:ln w="12700" cap="flat" cmpd="sng" algn="ctr">
          <a:solidFill>
            <a:srgbClr val="1E683C"/>
          </a:solidFill>
          <a:prstDash val="solid"/>
          <a:miter lim="800000"/>
        </a:ln>
        <a:effectLst/>
      </dgm:spPr>
      <dgm:t>
        <a:bodyPr spcFirstLastPara="0" vert="horz" wrap="square" lIns="106680" tIns="60960" rIns="106680" bIns="60960" numCol="1" spcCol="1270" anchor="ctr" anchorCtr="0"/>
        <a:lstStyle/>
        <a:p>
          <a:pPr marL="0" lvl="0" indent="0" algn="ctr" defTabSz="666750">
            <a:lnSpc>
              <a:spcPct val="90000"/>
            </a:lnSpc>
            <a:spcBef>
              <a:spcPct val="0"/>
            </a:spcBef>
            <a:spcAft>
              <a:spcPct val="35000"/>
            </a:spcAft>
            <a:buNone/>
          </a:pPr>
          <a:r>
            <a:rPr lang="en-US" sz="2000" b="0" i="0" u="none" kern="1200">
              <a:solidFill>
                <a:prstClr val="white"/>
              </a:solidFill>
              <a:latin typeface="Calibri Light"/>
              <a:ea typeface="+mn-ea"/>
              <a:cs typeface="Calibri Light"/>
            </a:rPr>
            <a:t>CI/CD</a:t>
          </a:r>
        </a:p>
      </dgm:t>
    </dgm:pt>
    <dgm:pt modelId="{FF106DB6-4901-2D4F-856A-41C776493CE8}" type="parTrans" cxnId="{A60AB26E-EC80-5E45-BA73-9D26A984CA39}">
      <dgm:prSet/>
      <dgm:spPr/>
      <dgm:t>
        <a:bodyPr/>
        <a:lstStyle/>
        <a:p>
          <a:endParaRPr lang="en-US"/>
        </a:p>
      </dgm:t>
    </dgm:pt>
    <dgm:pt modelId="{EC6D7E3D-FB44-5B44-8920-2651AB3D3697}" type="sibTrans" cxnId="{A60AB26E-EC80-5E45-BA73-9D26A984CA39}">
      <dgm:prSet/>
      <dgm:spPr/>
      <dgm:t>
        <a:bodyPr/>
        <a:lstStyle/>
        <a:p>
          <a:endParaRPr lang="en-US"/>
        </a:p>
      </dgm:t>
    </dgm:pt>
    <dgm:pt modelId="{DB7FB12D-5E10-B24C-B52A-ECE60E498572}">
      <dgm:prSet custT="1"/>
      <dgm:spPr>
        <a:noFill/>
        <a:ln>
          <a:solidFill>
            <a:srgbClr val="1E683C">
              <a:alpha val="90000"/>
            </a:srgbClr>
          </a:solidFill>
        </a:ln>
      </dgm:spPr>
      <dgm:t>
        <a:bodyPr rIns="91440"/>
        <a:lstStyle/>
        <a:p>
          <a:pPr algn="ctr">
            <a:buNone/>
          </a:pPr>
          <a:r>
            <a:rPr lang="en-US" sz="1800" b="0" i="0">
              <a:latin typeface="Calibri Light"/>
              <a:cs typeface="Calibri Light"/>
            </a:rPr>
            <a:t>Always shippable</a:t>
          </a:r>
        </a:p>
      </dgm:t>
    </dgm:pt>
    <dgm:pt modelId="{F9DAF5F1-B99D-0644-95D8-DF77CD4E8195}" type="parTrans" cxnId="{C04AC0DA-A14D-D141-9C5D-6B078CF580C5}">
      <dgm:prSet/>
      <dgm:spPr/>
      <dgm:t>
        <a:bodyPr/>
        <a:lstStyle/>
        <a:p>
          <a:endParaRPr lang="en-US"/>
        </a:p>
      </dgm:t>
    </dgm:pt>
    <dgm:pt modelId="{41BACD1A-B0B5-AF45-9155-83DAB30D7223}" type="sibTrans" cxnId="{C04AC0DA-A14D-D141-9C5D-6B078CF580C5}">
      <dgm:prSet/>
      <dgm:spPr/>
      <dgm:t>
        <a:bodyPr/>
        <a:lstStyle/>
        <a:p>
          <a:endParaRPr lang="en-US"/>
        </a:p>
      </dgm:t>
    </dgm:pt>
    <dgm:pt modelId="{92742636-B20E-2449-BDD6-38CD8E9C747A}">
      <dgm:prSet custT="1"/>
      <dgm:spPr>
        <a:noFill/>
        <a:ln>
          <a:solidFill>
            <a:srgbClr val="000000">
              <a:alpha val="90000"/>
            </a:srgbClr>
          </a:solidFill>
        </a:ln>
      </dgm:spPr>
      <dgm:t>
        <a:bodyPr rIns="91440"/>
        <a:lstStyle/>
        <a:p>
          <a:pPr algn="ctr">
            <a:buNone/>
          </a:pPr>
          <a:r>
            <a:rPr lang="en-US" sz="1800" b="0" i="0">
              <a:latin typeface="Calibri Light"/>
              <a:cs typeface="Calibri Light"/>
            </a:rPr>
            <a:t>&gt;5x faster web</a:t>
          </a:r>
        </a:p>
      </dgm:t>
    </dgm:pt>
    <dgm:pt modelId="{D76D58CE-0855-5144-BC31-49BC03703ECF}" type="parTrans" cxnId="{2763F7ED-EECA-8E44-9F8A-41699D19339C}">
      <dgm:prSet/>
      <dgm:spPr/>
      <dgm:t>
        <a:bodyPr/>
        <a:lstStyle/>
        <a:p>
          <a:endParaRPr lang="en-US"/>
        </a:p>
      </dgm:t>
    </dgm:pt>
    <dgm:pt modelId="{53B175B1-8596-8245-9DBB-EB989FC7E79F}" type="sibTrans" cxnId="{2763F7ED-EECA-8E44-9F8A-41699D19339C}">
      <dgm:prSet/>
      <dgm:spPr/>
      <dgm:t>
        <a:bodyPr/>
        <a:lstStyle/>
        <a:p>
          <a:endParaRPr lang="en-US"/>
        </a:p>
      </dgm:t>
    </dgm:pt>
    <dgm:pt modelId="{B9696F30-D6F5-6B4D-B15A-EC76F7C3A07F}">
      <dgm:prSet custT="1"/>
      <dgm:spPr>
        <a:noFill/>
        <a:ln>
          <a:solidFill>
            <a:srgbClr val="000000">
              <a:alpha val="90000"/>
            </a:srgbClr>
          </a:solidFill>
        </a:ln>
      </dgm:spPr>
      <dgm:t>
        <a:bodyPr rIns="91440"/>
        <a:lstStyle/>
        <a:p>
          <a:pPr algn="ctr">
            <a:buNone/>
          </a:pPr>
          <a:r>
            <a:rPr lang="en-US" sz="1800" b="0" i="0">
              <a:latin typeface="Calibri Light"/>
              <a:cs typeface="Calibri Light"/>
            </a:rPr>
            <a:t>Engineering;</a:t>
          </a:r>
        </a:p>
      </dgm:t>
    </dgm:pt>
    <dgm:pt modelId="{204A5C36-51C5-9442-9EC9-9349DBAB6591}" type="parTrans" cxnId="{F1B203C0-971C-B447-B066-33E4E2437C45}">
      <dgm:prSet/>
      <dgm:spPr/>
      <dgm:t>
        <a:bodyPr/>
        <a:lstStyle/>
        <a:p>
          <a:endParaRPr lang="en-US"/>
        </a:p>
      </dgm:t>
    </dgm:pt>
    <dgm:pt modelId="{F698620E-729A-5944-94A8-97F2BEABE97A}" type="sibTrans" cxnId="{F1B203C0-971C-B447-B066-33E4E2437C45}">
      <dgm:prSet/>
      <dgm:spPr/>
      <dgm:t>
        <a:bodyPr/>
        <a:lstStyle/>
        <a:p>
          <a:endParaRPr lang="en-US"/>
        </a:p>
      </dgm:t>
    </dgm:pt>
    <dgm:pt modelId="{7EC016EF-D0B3-AD41-BF14-1596BB8DBABF}">
      <dgm:prSet custT="1"/>
      <dgm:spPr>
        <a:noFill/>
        <a:ln>
          <a:solidFill>
            <a:srgbClr val="1E683C">
              <a:alpha val="90000"/>
            </a:srgbClr>
          </a:solidFill>
        </a:ln>
      </dgm:spPr>
      <dgm:t>
        <a:bodyPr rIns="91440"/>
        <a:lstStyle/>
        <a:p>
          <a:pPr algn="ctr">
            <a:buNone/>
          </a:pPr>
          <a:r>
            <a:rPr lang="en-US" sz="1800" b="0" i="0">
              <a:latin typeface="Calibri Light"/>
              <a:cs typeface="Calibri Light"/>
            </a:rPr>
            <a:t>main, automation</a:t>
          </a:r>
        </a:p>
      </dgm:t>
    </dgm:pt>
    <dgm:pt modelId="{919DAF10-3B9B-7443-9DFA-29F692D80EC8}" type="parTrans" cxnId="{4FC100AC-EA6E-A64F-B039-2D35AA7E91EF}">
      <dgm:prSet/>
      <dgm:spPr/>
      <dgm:t>
        <a:bodyPr/>
        <a:lstStyle/>
        <a:p>
          <a:endParaRPr lang="en-US"/>
        </a:p>
      </dgm:t>
    </dgm:pt>
    <dgm:pt modelId="{D4280F01-4E8F-F34B-B8D1-88ED538236D4}" type="sibTrans" cxnId="{4FC100AC-EA6E-A64F-B039-2D35AA7E91EF}">
      <dgm:prSet/>
      <dgm:spPr/>
      <dgm:t>
        <a:bodyPr/>
        <a:lstStyle/>
        <a:p>
          <a:endParaRPr lang="en-US"/>
        </a:p>
      </dgm:t>
    </dgm:pt>
    <dgm:pt modelId="{A49AF458-D2ED-0E41-BB2E-AC9135C8DDC1}">
      <dgm:prSet custT="1"/>
      <dgm:spPr>
        <a:noFill/>
        <a:ln>
          <a:solidFill>
            <a:srgbClr val="1E683C">
              <a:alpha val="90000"/>
            </a:srgbClr>
          </a:solidFill>
        </a:ln>
      </dgm:spPr>
      <dgm:t>
        <a:bodyPr rIns="91440"/>
        <a:lstStyle/>
        <a:p>
          <a:pPr algn="ctr">
            <a:buNone/>
          </a:pPr>
          <a:r>
            <a:rPr lang="en-US" sz="1800" b="0" i="0">
              <a:latin typeface="Calibri Light"/>
              <a:cs typeface="Calibri Light"/>
            </a:rPr>
            <a:t>at every step</a:t>
          </a:r>
        </a:p>
      </dgm:t>
    </dgm:pt>
    <dgm:pt modelId="{ECB04726-F490-D246-8DDC-ABB4DF20880A}" type="parTrans" cxnId="{8C2C944B-9F2D-9645-8DED-C71D9DB282E4}">
      <dgm:prSet/>
      <dgm:spPr/>
      <dgm:t>
        <a:bodyPr/>
        <a:lstStyle/>
        <a:p>
          <a:endParaRPr lang="en-US"/>
        </a:p>
      </dgm:t>
    </dgm:pt>
    <dgm:pt modelId="{EFAFA658-66E7-7D41-A47F-1FC2A3F5A363}" type="sibTrans" cxnId="{8C2C944B-9F2D-9645-8DED-C71D9DB282E4}">
      <dgm:prSet/>
      <dgm:spPr/>
      <dgm:t>
        <a:bodyPr/>
        <a:lstStyle/>
        <a:p>
          <a:endParaRPr lang="en-US"/>
        </a:p>
      </dgm:t>
    </dgm:pt>
    <dgm:pt modelId="{DFDE105B-6309-9548-B0AF-4EF221728BF5}">
      <dgm:prSet custT="1"/>
      <dgm:spPr>
        <a:noFill/>
        <a:ln>
          <a:solidFill>
            <a:srgbClr val="0161A1">
              <a:alpha val="90000"/>
            </a:srgbClr>
          </a:solidFill>
        </a:ln>
      </dgm:spPr>
      <dgm:t>
        <a:bodyPr rIns="91440"/>
        <a:lstStyle/>
        <a:p>
          <a:pPr algn="ctr">
            <a:buNone/>
          </a:pPr>
          <a:r>
            <a:rPr lang="en-US" sz="1800" b="0" i="0">
              <a:latin typeface="Calibri Light"/>
              <a:cs typeface="Calibri Light"/>
            </a:rPr>
            <a:t>tools/frameworks;</a:t>
          </a:r>
        </a:p>
      </dgm:t>
    </dgm:pt>
    <dgm:pt modelId="{9CFD5BFE-C16B-9841-850D-9003983B1552}" type="parTrans" cxnId="{3F057FB1-D933-AA47-8E50-5BD9FBBE981B}">
      <dgm:prSet/>
      <dgm:spPr/>
      <dgm:t>
        <a:bodyPr/>
        <a:lstStyle/>
        <a:p>
          <a:endParaRPr lang="en-US"/>
        </a:p>
      </dgm:t>
    </dgm:pt>
    <dgm:pt modelId="{8910058C-9181-7741-9C7E-D337078F9B11}" type="sibTrans" cxnId="{3F057FB1-D933-AA47-8E50-5BD9FBBE981B}">
      <dgm:prSet/>
      <dgm:spPr/>
      <dgm:t>
        <a:bodyPr/>
        <a:lstStyle/>
        <a:p>
          <a:endParaRPr lang="en-US"/>
        </a:p>
      </dgm:t>
    </dgm:pt>
    <dgm:pt modelId="{1DF98BA4-8D5D-7245-94FD-4E56C747175A}">
      <dgm:prSet custT="1"/>
      <dgm:spPr>
        <a:noFill/>
        <a:ln>
          <a:solidFill>
            <a:srgbClr val="0161A1">
              <a:alpha val="90000"/>
            </a:srgbClr>
          </a:solidFill>
        </a:ln>
      </dgm:spPr>
      <dgm:t>
        <a:bodyPr rIns="91440"/>
        <a:lstStyle/>
        <a:p>
          <a:pPr algn="ctr">
            <a:buNone/>
          </a:pPr>
          <a:r>
            <a:rPr lang="en-US" sz="1800" b="0" i="0">
              <a:latin typeface="Calibri Light"/>
              <a:cs typeface="Calibri Light"/>
            </a:rPr>
            <a:t>Investments in</a:t>
          </a:r>
        </a:p>
      </dgm:t>
    </dgm:pt>
    <dgm:pt modelId="{1AA1A2FC-186D-0E43-AB5C-39461FB6D98F}" type="parTrans" cxnId="{C3E3A0D3-4FA8-F542-8E69-25A5CBB79D39}">
      <dgm:prSet/>
      <dgm:spPr/>
      <dgm:t>
        <a:bodyPr/>
        <a:lstStyle/>
        <a:p>
          <a:endParaRPr lang="en-US"/>
        </a:p>
      </dgm:t>
    </dgm:pt>
    <dgm:pt modelId="{79798B52-3E4A-7741-9DCE-B3C990DFF381}" type="sibTrans" cxnId="{C3E3A0D3-4FA8-F542-8E69-25A5CBB79D39}">
      <dgm:prSet/>
      <dgm:spPr/>
      <dgm:t>
        <a:bodyPr/>
        <a:lstStyle/>
        <a:p>
          <a:endParaRPr lang="en-US"/>
        </a:p>
      </dgm:t>
    </dgm:pt>
    <dgm:pt modelId="{7291C74A-DDF4-C949-9E14-F73B0BCF1FAD}">
      <dgm:prSet custT="1"/>
      <dgm:spPr>
        <a:noFill/>
        <a:ln>
          <a:solidFill>
            <a:srgbClr val="0161A1">
              <a:alpha val="90000"/>
            </a:srgbClr>
          </a:solidFill>
        </a:ln>
      </dgm:spPr>
      <dgm:t>
        <a:bodyPr rIns="91440"/>
        <a:lstStyle/>
        <a:p>
          <a:pPr algn="ctr">
            <a:buNone/>
          </a:pPr>
          <a:r>
            <a:rPr lang="en-US" sz="1800" b="0" i="0">
              <a:latin typeface="Calibri Light"/>
              <a:cs typeface="Calibri Light"/>
            </a:rPr>
            <a:t>Quantum v9</a:t>
          </a:r>
        </a:p>
      </dgm:t>
    </dgm:pt>
    <dgm:pt modelId="{0F68E756-EA4B-9D40-83F4-CC0E56D03D99}" type="parTrans" cxnId="{FAE78693-F514-C049-83AC-689BD7197209}">
      <dgm:prSet/>
      <dgm:spPr/>
      <dgm:t>
        <a:bodyPr/>
        <a:lstStyle/>
        <a:p>
          <a:endParaRPr lang="en-US"/>
        </a:p>
      </dgm:t>
    </dgm:pt>
    <dgm:pt modelId="{A6BCE64D-96FB-1B42-A48D-C1552AFC0E71}" type="sibTrans" cxnId="{FAE78693-F514-C049-83AC-689BD7197209}">
      <dgm:prSet/>
      <dgm:spPr/>
      <dgm:t>
        <a:bodyPr/>
        <a:lstStyle/>
        <a:p>
          <a:endParaRPr lang="en-US"/>
        </a:p>
      </dgm:t>
    </dgm:pt>
    <dgm:pt modelId="{4646B2D6-339A-2F44-A675-FDD2ECAC8E55}">
      <dgm:prSet custT="1"/>
      <dgm:spPr>
        <a:noFill/>
        <a:ln>
          <a:solidFill>
            <a:srgbClr val="F39C11">
              <a:alpha val="90000"/>
            </a:srgbClr>
          </a:solidFill>
        </a:ln>
      </dgm:spPr>
      <dgm:t>
        <a:bodyPr rIns="91440"/>
        <a:lstStyle/>
        <a:p>
          <a:pPr algn="ctr">
            <a:buNone/>
          </a:pPr>
          <a:r>
            <a:rPr lang="en-US" sz="1800" b="0" i="0">
              <a:latin typeface="Calibri Light"/>
              <a:cs typeface="Calibri Light"/>
            </a:rPr>
            <a:t>&amp; processes; new</a:t>
          </a:r>
        </a:p>
      </dgm:t>
    </dgm:pt>
    <dgm:pt modelId="{8AE10CFA-D3B6-D24B-9DFF-506B42ACEEF0}" type="parTrans" cxnId="{E7FDC987-3078-4A43-AD47-9F6B617051A8}">
      <dgm:prSet/>
      <dgm:spPr/>
      <dgm:t>
        <a:bodyPr/>
        <a:lstStyle/>
        <a:p>
          <a:endParaRPr lang="en-US"/>
        </a:p>
      </dgm:t>
    </dgm:pt>
    <dgm:pt modelId="{49E1E744-4710-8843-BC81-767E92441BDC}" type="sibTrans" cxnId="{E7FDC987-3078-4A43-AD47-9F6B617051A8}">
      <dgm:prSet/>
      <dgm:spPr/>
      <dgm:t>
        <a:bodyPr/>
        <a:lstStyle/>
        <a:p>
          <a:endParaRPr lang="en-US"/>
        </a:p>
      </dgm:t>
    </dgm:pt>
    <dgm:pt modelId="{3B8C100E-2BCB-3D43-AC1D-BB4BACC658D5}">
      <dgm:prSet custT="1"/>
      <dgm:spPr>
        <a:noFill/>
        <a:ln>
          <a:solidFill>
            <a:srgbClr val="F39C11">
              <a:alpha val="90000"/>
            </a:srgbClr>
          </a:solidFill>
        </a:ln>
      </dgm:spPr>
      <dgm:t>
        <a:bodyPr rIns="91440"/>
        <a:lstStyle/>
        <a:p>
          <a:pPr algn="ctr">
            <a:buNone/>
          </a:pPr>
          <a:r>
            <a:rPr lang="en-US" sz="1800" b="0" i="0">
              <a:latin typeface="Calibri Light"/>
              <a:cs typeface="Calibri Light"/>
            </a:rPr>
            <a:t>web obfuscation</a:t>
          </a:r>
        </a:p>
      </dgm:t>
    </dgm:pt>
    <dgm:pt modelId="{D215D301-EF00-E748-BFBE-7BE85E28F074}" type="parTrans" cxnId="{F73D8F13-DBDF-C84D-8E9D-9AC187210DA3}">
      <dgm:prSet/>
      <dgm:spPr/>
      <dgm:t>
        <a:bodyPr/>
        <a:lstStyle/>
        <a:p>
          <a:endParaRPr lang="en-US"/>
        </a:p>
      </dgm:t>
    </dgm:pt>
    <dgm:pt modelId="{8929AEEE-2A17-A646-96A3-25CC590BD450}" type="sibTrans" cxnId="{F73D8F13-DBDF-C84D-8E9D-9AC187210DA3}">
      <dgm:prSet/>
      <dgm:spPr/>
      <dgm:t>
        <a:bodyPr/>
        <a:lstStyle/>
        <a:p>
          <a:endParaRPr lang="en-US"/>
        </a:p>
      </dgm:t>
    </dgm:pt>
    <dgm:pt modelId="{996B8110-9ACE-3840-91A5-59EECB00C28C}">
      <dgm:prSet custT="1"/>
      <dgm:spPr>
        <a:noFill/>
        <a:ln>
          <a:solidFill>
            <a:srgbClr val="F39C11">
              <a:alpha val="90000"/>
            </a:srgbClr>
          </a:solidFill>
        </a:ln>
      </dgm:spPr>
      <dgm:t>
        <a:bodyPr rIns="91440"/>
        <a:lstStyle/>
        <a:p>
          <a:pPr algn="ctr">
            <a:buNone/>
          </a:pPr>
          <a:r>
            <a:rPr lang="en-US" sz="1800" b="0" i="0">
              <a:latin typeface="Calibri Light"/>
              <a:cs typeface="Calibri Light"/>
            </a:rPr>
            <a:t>&amp; guards</a:t>
          </a:r>
        </a:p>
      </dgm:t>
    </dgm:pt>
    <dgm:pt modelId="{F9A7E1C6-B5AA-0E4A-A1AA-BF1F55BCB9AC}" type="parTrans" cxnId="{6ADD26FF-29DB-6040-92EF-C5CB7C7F833A}">
      <dgm:prSet/>
      <dgm:spPr/>
      <dgm:t>
        <a:bodyPr/>
        <a:lstStyle/>
        <a:p>
          <a:endParaRPr lang="en-US"/>
        </a:p>
      </dgm:t>
    </dgm:pt>
    <dgm:pt modelId="{C3B1E05A-0C4B-4A40-A9BA-73A1FB97A0DA}" type="sibTrans" cxnId="{6ADD26FF-29DB-6040-92EF-C5CB7C7F833A}">
      <dgm:prSet/>
      <dgm:spPr/>
      <dgm:t>
        <a:bodyPr/>
        <a:lstStyle/>
        <a:p>
          <a:endParaRPr lang="en-US"/>
        </a:p>
      </dgm:t>
    </dgm:pt>
    <dgm:pt modelId="{CDE687D8-76E2-484B-84AE-5212CA8FF02A}">
      <dgm:prSet custT="1"/>
      <dgm:spPr>
        <a:noFill/>
        <a:ln>
          <a:solidFill>
            <a:srgbClr val="0161A1"/>
          </a:solidFill>
        </a:ln>
      </dgm:spPr>
      <dgm:t>
        <a:bodyPr rIns="91440"/>
        <a:lstStyle/>
        <a:p>
          <a:pPr algn="ctr">
            <a:buFont typeface="Arial" panose="020B0604020202020204" pitchFamily="34" charset="0"/>
            <a:buNone/>
          </a:pPr>
          <a:r>
            <a:rPr lang="en-US" sz="1800" b="0" i="0">
              <a:solidFill>
                <a:schemeClr val="tx1"/>
              </a:solidFill>
              <a:latin typeface="Calibri Light"/>
              <a:cs typeface="Calibri Light"/>
            </a:rPr>
            <a:t>Customer blocking</a:t>
          </a:r>
        </a:p>
      </dgm:t>
    </dgm:pt>
    <dgm:pt modelId="{B0DABACC-E6D5-4D41-9E53-E4EB56404683}" type="parTrans" cxnId="{A3216E83-7BC8-274F-90D2-6214727DF5AF}">
      <dgm:prSet/>
      <dgm:spPr/>
      <dgm:t>
        <a:bodyPr/>
        <a:lstStyle/>
        <a:p>
          <a:endParaRPr lang="en-US"/>
        </a:p>
      </dgm:t>
    </dgm:pt>
    <dgm:pt modelId="{5ECE97FA-737F-F84F-898A-1EF5BD14CD3E}" type="sibTrans" cxnId="{A3216E83-7BC8-274F-90D2-6214727DF5AF}">
      <dgm:prSet/>
      <dgm:spPr/>
      <dgm:t>
        <a:bodyPr/>
        <a:lstStyle/>
        <a:p>
          <a:endParaRPr lang="en-US"/>
        </a:p>
      </dgm:t>
    </dgm:pt>
    <dgm:pt modelId="{780B80E7-12CC-7843-98C1-AD6762CE0DFD}">
      <dgm:prSet custT="1"/>
      <dgm:spPr>
        <a:noFill/>
        <a:ln>
          <a:solidFill>
            <a:srgbClr val="0161A1"/>
          </a:solidFill>
        </a:ln>
      </dgm:spPr>
      <dgm:t>
        <a:bodyPr rIns="91440"/>
        <a:lstStyle/>
        <a:p>
          <a:pPr algn="ctr">
            <a:buFont typeface="Arial" panose="020B0604020202020204" pitchFamily="34" charset="0"/>
            <a:buNone/>
          </a:pPr>
          <a:r>
            <a:rPr lang="en-US" sz="1800" b="0" i="0">
              <a:solidFill>
                <a:schemeClr val="tx1"/>
              </a:solidFill>
              <a:latin typeface="Calibri Light"/>
              <a:cs typeface="Calibri Light"/>
            </a:rPr>
            <a:t>defects discovered</a:t>
          </a:r>
        </a:p>
      </dgm:t>
    </dgm:pt>
    <dgm:pt modelId="{EB321CC8-3187-3E4B-9A83-49B756BE75C0}" type="parTrans" cxnId="{366E57A9-6934-F949-8A35-8E67480E8CFD}">
      <dgm:prSet/>
      <dgm:spPr/>
      <dgm:t>
        <a:bodyPr/>
        <a:lstStyle/>
        <a:p>
          <a:endParaRPr lang="en-US"/>
        </a:p>
      </dgm:t>
    </dgm:pt>
    <dgm:pt modelId="{75D26143-B6F0-0E4B-BD9D-4670E53F74B7}" type="sibTrans" cxnId="{366E57A9-6934-F949-8A35-8E67480E8CFD}">
      <dgm:prSet/>
      <dgm:spPr/>
      <dgm:t>
        <a:bodyPr/>
        <a:lstStyle/>
        <a:p>
          <a:endParaRPr lang="en-US"/>
        </a:p>
      </dgm:t>
    </dgm:pt>
    <dgm:pt modelId="{0D4834DE-41AD-9349-B260-B194ADBFEE03}">
      <dgm:prSet custT="1"/>
      <dgm:spPr>
        <a:noFill/>
        <a:ln>
          <a:solidFill>
            <a:srgbClr val="0161A1"/>
          </a:solidFill>
        </a:ln>
      </dgm:spPr>
      <dgm:t>
        <a:bodyPr rIns="91440"/>
        <a:lstStyle/>
        <a:p>
          <a:pPr algn="ctr">
            <a:buFont typeface="Arial" panose="020B0604020202020204" pitchFamily="34" charset="0"/>
            <a:buNone/>
          </a:pPr>
          <a:r>
            <a:rPr lang="en-US" sz="1800" b="0" i="0">
              <a:solidFill>
                <a:schemeClr val="tx1"/>
              </a:solidFill>
              <a:latin typeface="Calibri Light"/>
              <a:cs typeface="Calibri Light"/>
            </a:rPr>
            <a:t>post GA</a:t>
          </a:r>
        </a:p>
      </dgm:t>
    </dgm:pt>
    <dgm:pt modelId="{225043CB-8233-EB40-806E-BC2A11B8D768}" type="parTrans" cxnId="{D5219232-142F-5341-8A02-79CE5A8A1707}">
      <dgm:prSet/>
      <dgm:spPr/>
      <dgm:t>
        <a:bodyPr/>
        <a:lstStyle/>
        <a:p>
          <a:endParaRPr lang="en-US"/>
        </a:p>
      </dgm:t>
    </dgm:pt>
    <dgm:pt modelId="{CA3FCE5A-3933-7B4A-9FC7-971426E706C7}" type="sibTrans" cxnId="{D5219232-142F-5341-8A02-79CE5A8A1707}">
      <dgm:prSet/>
      <dgm:spPr/>
      <dgm:t>
        <a:bodyPr/>
        <a:lstStyle/>
        <a:p>
          <a:endParaRPr lang="en-US"/>
        </a:p>
      </dgm:t>
    </dgm:pt>
    <dgm:pt modelId="{F322929C-86D0-8945-BC3D-729B30E86659}">
      <dgm:prSet custT="1"/>
      <dgm:spPr>
        <a:solidFill>
          <a:srgbClr val="0161A1"/>
        </a:solidFill>
        <a:ln>
          <a:solidFill>
            <a:srgbClr val="0161A1"/>
          </a:solidFill>
        </a:ln>
      </dgm:spPr>
      <dgm:t>
        <a:bodyPr/>
        <a:lstStyle/>
        <a:p>
          <a:r>
            <a:rPr lang="en-US" sz="2000" b="0" i="0" u="none">
              <a:latin typeface="Calibri Light"/>
              <a:cs typeface="Calibri Light"/>
            </a:rPr>
            <a:t>Test Automation</a:t>
          </a:r>
          <a:endParaRPr lang="en-US" sz="2000" b="0" i="0">
            <a:latin typeface="Calibri Light"/>
            <a:cs typeface="Calibri Light"/>
          </a:endParaRPr>
        </a:p>
      </dgm:t>
    </dgm:pt>
    <dgm:pt modelId="{9F75B0EB-0286-484D-A73E-F3F9C0CADA0D}" type="parTrans" cxnId="{FD501F8E-2A3F-EA48-A831-3DB916E5EE16}">
      <dgm:prSet/>
      <dgm:spPr/>
      <dgm:t>
        <a:bodyPr/>
        <a:lstStyle/>
        <a:p>
          <a:endParaRPr lang="en-US"/>
        </a:p>
      </dgm:t>
    </dgm:pt>
    <dgm:pt modelId="{517EA5D2-D793-7F41-AC81-1B4CC22B9130}" type="sibTrans" cxnId="{FD501F8E-2A3F-EA48-A831-3DB916E5EE16}">
      <dgm:prSet/>
      <dgm:spPr/>
      <dgm:t>
        <a:bodyPr/>
        <a:lstStyle/>
        <a:p>
          <a:endParaRPr lang="en-US"/>
        </a:p>
      </dgm:t>
    </dgm:pt>
    <dgm:pt modelId="{6C0B80C8-B1F1-4F0E-8B83-86522850F164}" type="pres">
      <dgm:prSet presAssocID="{88196347-7EBA-4A75-AF48-8EF56155A09C}" presName="Name0" presStyleCnt="0">
        <dgm:presLayoutVars>
          <dgm:dir/>
          <dgm:animLvl val="lvl"/>
          <dgm:resizeHandles val="exact"/>
        </dgm:presLayoutVars>
      </dgm:prSet>
      <dgm:spPr/>
    </dgm:pt>
    <dgm:pt modelId="{CAF048EE-D5F2-4E75-B9BD-28377DB47801}" type="pres">
      <dgm:prSet presAssocID="{7D8B435F-E150-46C8-B264-5DA54BA700D9}" presName="composite" presStyleCnt="0"/>
      <dgm:spPr/>
    </dgm:pt>
    <dgm:pt modelId="{B5F20DCE-2026-47FB-A401-6DE0E25354CA}" type="pres">
      <dgm:prSet presAssocID="{7D8B435F-E150-46C8-B264-5DA54BA700D9}" presName="parTx" presStyleLbl="alignNode1" presStyleIdx="0" presStyleCnt="5">
        <dgm:presLayoutVars>
          <dgm:chMax val="0"/>
          <dgm:chPref val="0"/>
          <dgm:bulletEnabled val="1"/>
        </dgm:presLayoutVars>
      </dgm:prSet>
      <dgm:spPr/>
    </dgm:pt>
    <dgm:pt modelId="{2EEBA47B-B404-461D-BCB8-4C9DA2B47C7D}" type="pres">
      <dgm:prSet presAssocID="{7D8B435F-E150-46C8-B264-5DA54BA700D9}" presName="desTx" presStyleLbl="alignAccFollowNode1" presStyleIdx="0" presStyleCnt="5" custLinFactNeighborX="49">
        <dgm:presLayoutVars>
          <dgm:bulletEnabled val="1"/>
        </dgm:presLayoutVars>
      </dgm:prSet>
      <dgm:spPr/>
    </dgm:pt>
    <dgm:pt modelId="{A976F8F4-8A99-410B-846C-AFA138776AEF}" type="pres">
      <dgm:prSet presAssocID="{B482D890-C010-4C59-A902-9543F35E91FE}" presName="space" presStyleCnt="0"/>
      <dgm:spPr/>
    </dgm:pt>
    <dgm:pt modelId="{DB6AF146-05C2-034C-ABF6-70D0110D9C6F}" type="pres">
      <dgm:prSet presAssocID="{F322929C-86D0-8945-BC3D-729B30E86659}" presName="composite" presStyleCnt="0"/>
      <dgm:spPr/>
    </dgm:pt>
    <dgm:pt modelId="{DB18100F-C6ED-184D-9DA8-368233E55691}" type="pres">
      <dgm:prSet presAssocID="{F322929C-86D0-8945-BC3D-729B30E86659}" presName="parTx" presStyleLbl="alignNode1" presStyleIdx="1" presStyleCnt="5">
        <dgm:presLayoutVars>
          <dgm:chMax val="0"/>
          <dgm:chPref val="0"/>
          <dgm:bulletEnabled val="1"/>
        </dgm:presLayoutVars>
      </dgm:prSet>
      <dgm:spPr/>
    </dgm:pt>
    <dgm:pt modelId="{CA72796A-4080-B94E-A0D5-61E444E4CD3E}" type="pres">
      <dgm:prSet presAssocID="{F322929C-86D0-8945-BC3D-729B30E86659}" presName="desTx" presStyleLbl="alignAccFollowNode1" presStyleIdx="1" presStyleCnt="5">
        <dgm:presLayoutVars>
          <dgm:bulletEnabled val="1"/>
        </dgm:presLayoutVars>
      </dgm:prSet>
      <dgm:spPr/>
    </dgm:pt>
    <dgm:pt modelId="{9F1CA1C8-7183-064A-B688-215AB18BA8D9}" type="pres">
      <dgm:prSet presAssocID="{517EA5D2-D793-7F41-AC81-1B4CC22B9130}" presName="space" presStyleCnt="0"/>
      <dgm:spPr/>
    </dgm:pt>
    <dgm:pt modelId="{C5E97DB2-C5E2-BC42-9A38-2C21B51A2D5D}" type="pres">
      <dgm:prSet presAssocID="{21E4F40A-E375-F640-B86A-53149318D3F2}" presName="composite" presStyleCnt="0"/>
      <dgm:spPr/>
    </dgm:pt>
    <dgm:pt modelId="{6B3DD141-09E5-3A4A-8EE7-6DDDAC7D07AE}" type="pres">
      <dgm:prSet presAssocID="{21E4F40A-E375-F640-B86A-53149318D3F2}" presName="parTx" presStyleLbl="alignNode1" presStyleIdx="2" presStyleCnt="5">
        <dgm:presLayoutVars>
          <dgm:chMax val="0"/>
          <dgm:chPref val="0"/>
          <dgm:bulletEnabled val="1"/>
        </dgm:presLayoutVars>
      </dgm:prSet>
      <dgm:spPr>
        <a:xfrm>
          <a:off x="4479520" y="570895"/>
          <a:ext cx="1962456" cy="432000"/>
        </a:xfrm>
        <a:prstGeom prst="rect">
          <a:avLst/>
        </a:prstGeom>
      </dgm:spPr>
    </dgm:pt>
    <dgm:pt modelId="{8EB321E0-98C8-2942-8344-BC1578297C60}" type="pres">
      <dgm:prSet presAssocID="{21E4F40A-E375-F640-B86A-53149318D3F2}" presName="desTx" presStyleLbl="alignAccFollowNode1" presStyleIdx="2" presStyleCnt="5">
        <dgm:presLayoutVars>
          <dgm:bulletEnabled val="1"/>
        </dgm:presLayoutVars>
      </dgm:prSet>
      <dgm:spPr/>
    </dgm:pt>
    <dgm:pt modelId="{C5116C5B-1E25-9146-8CB1-1317BE00106A}" type="pres">
      <dgm:prSet presAssocID="{EC6D7E3D-FB44-5B44-8920-2651AB3D3697}" presName="space" presStyleCnt="0"/>
      <dgm:spPr/>
    </dgm:pt>
    <dgm:pt modelId="{AE776A7B-3C22-4822-8A31-E6EBC700F79A}" type="pres">
      <dgm:prSet presAssocID="{13474EFE-B3A9-4FDE-AAA8-17B8C1530938}" presName="composite" presStyleCnt="0"/>
      <dgm:spPr/>
    </dgm:pt>
    <dgm:pt modelId="{D1EBFAF0-7737-49B4-9AD4-59A3A3D875E0}" type="pres">
      <dgm:prSet presAssocID="{13474EFE-B3A9-4FDE-AAA8-17B8C1530938}" presName="parTx" presStyleLbl="alignNode1" presStyleIdx="3" presStyleCnt="5">
        <dgm:presLayoutVars>
          <dgm:chMax val="0"/>
          <dgm:chPref val="0"/>
          <dgm:bulletEnabled val="1"/>
        </dgm:presLayoutVars>
      </dgm:prSet>
      <dgm:spPr/>
    </dgm:pt>
    <dgm:pt modelId="{87775C99-49EB-4ECE-B426-C9E1C4B3CE83}" type="pres">
      <dgm:prSet presAssocID="{13474EFE-B3A9-4FDE-AAA8-17B8C1530938}" presName="desTx" presStyleLbl="alignAccFollowNode1" presStyleIdx="3" presStyleCnt="5">
        <dgm:presLayoutVars>
          <dgm:bulletEnabled val="1"/>
        </dgm:presLayoutVars>
      </dgm:prSet>
      <dgm:spPr/>
    </dgm:pt>
    <dgm:pt modelId="{E6406B7C-F3EC-48CD-A0E5-6E3FB6FC35FD}" type="pres">
      <dgm:prSet presAssocID="{51AD0A3F-8C65-4465-9307-5026FF24EE5C}" presName="space" presStyleCnt="0"/>
      <dgm:spPr/>
    </dgm:pt>
    <dgm:pt modelId="{4B272FAC-B34E-49E0-B19A-EDA35030ECF6}" type="pres">
      <dgm:prSet presAssocID="{81A5D836-1945-42C9-998D-E76AE356F1F7}" presName="composite" presStyleCnt="0"/>
      <dgm:spPr/>
    </dgm:pt>
    <dgm:pt modelId="{D14BB284-8562-42B0-90EE-720FAAF5C450}" type="pres">
      <dgm:prSet presAssocID="{81A5D836-1945-42C9-998D-E76AE356F1F7}" presName="parTx" presStyleLbl="alignNode1" presStyleIdx="4" presStyleCnt="5">
        <dgm:presLayoutVars>
          <dgm:chMax val="0"/>
          <dgm:chPref val="0"/>
          <dgm:bulletEnabled val="1"/>
        </dgm:presLayoutVars>
      </dgm:prSet>
      <dgm:spPr/>
    </dgm:pt>
    <dgm:pt modelId="{4ECF8E7D-6BFB-49CF-9765-A3B110948D28}" type="pres">
      <dgm:prSet presAssocID="{81A5D836-1945-42C9-998D-E76AE356F1F7}" presName="desTx" presStyleLbl="alignAccFollowNode1" presStyleIdx="4" presStyleCnt="5" custLinFactNeighborX="49">
        <dgm:presLayoutVars>
          <dgm:bulletEnabled val="1"/>
        </dgm:presLayoutVars>
      </dgm:prSet>
      <dgm:spPr/>
    </dgm:pt>
  </dgm:ptLst>
  <dgm:cxnLst>
    <dgm:cxn modelId="{40498202-CBAC-4081-96A4-9C0069B8A769}" srcId="{88196347-7EBA-4A75-AF48-8EF56155A09C}" destId="{81A5D836-1945-42C9-998D-E76AE356F1F7}" srcOrd="4" destOrd="0" parTransId="{DBAA894E-1F76-4347-ACAF-AED1645880C6}" sibTransId="{BFE66D50-9374-4E85-AFDF-243B439C6FAA}"/>
    <dgm:cxn modelId="{F73D8F13-DBDF-C84D-8E9D-9AC187210DA3}" srcId="{81A5D836-1945-42C9-998D-E76AE356F1F7}" destId="{3B8C100E-2BCB-3D43-AC1D-BB4BACC658D5}" srcOrd="2" destOrd="0" parTransId="{D215D301-EF00-E748-BFBE-7BE85E28F074}" sibTransId="{8929AEEE-2A17-A646-96A3-25CC590BD450}"/>
    <dgm:cxn modelId="{BB1F1C1D-92CB-4354-A8CA-916AE768AAC4}" type="presOf" srcId="{81A5D836-1945-42C9-998D-E76AE356F1F7}" destId="{D14BB284-8562-42B0-90EE-720FAAF5C450}" srcOrd="0" destOrd="0" presId="urn:microsoft.com/office/officeart/2005/8/layout/hList1"/>
    <dgm:cxn modelId="{FBC92C21-B4DF-473D-844B-92AAEE4E4279}" type="presOf" srcId="{88196347-7EBA-4A75-AF48-8EF56155A09C}" destId="{6C0B80C8-B1F1-4F0E-8B83-86522850F164}" srcOrd="0" destOrd="0" presId="urn:microsoft.com/office/officeart/2005/8/layout/hList1"/>
    <dgm:cxn modelId="{26EC6721-0B7D-4D48-9848-29200D568B9B}" srcId="{13474EFE-B3A9-4FDE-AAA8-17B8C1530938}" destId="{1FCD6A06-861F-4274-BC3D-D5C94798F21C}" srcOrd="0" destOrd="0" parTransId="{DC2A803B-A8E2-4874-85DC-3DC5F1FD2A54}" sibTransId="{93BDBC7C-6960-4E26-8869-117C2A68C070}"/>
    <dgm:cxn modelId="{00800B27-B5B1-2941-8748-E97264538627}" type="presOf" srcId="{3B8C100E-2BCB-3D43-AC1D-BB4BACC658D5}" destId="{4ECF8E7D-6BFB-49CF-9765-A3B110948D28}" srcOrd="0" destOrd="2" presId="urn:microsoft.com/office/officeart/2005/8/layout/hList1"/>
    <dgm:cxn modelId="{38232929-5CB1-9B47-89FA-0D34205C439F}" type="presOf" srcId="{0D4834DE-41AD-9349-B260-B194ADBFEE03}" destId="{2EEBA47B-B404-461D-BCB8-4C9DA2B47C7D}" srcOrd="0" destOrd="2" presId="urn:microsoft.com/office/officeart/2005/8/layout/hList1"/>
    <dgm:cxn modelId="{D5219232-142F-5341-8A02-79CE5A8A1707}" srcId="{7D8B435F-E150-46C8-B264-5DA54BA700D9}" destId="{0D4834DE-41AD-9349-B260-B194ADBFEE03}" srcOrd="2" destOrd="0" parTransId="{225043CB-8233-EB40-806E-BC2A11B8D768}" sibTransId="{CA3FCE5A-3933-7B4A-9FC7-971426E706C7}"/>
    <dgm:cxn modelId="{6867D937-7149-4651-B825-0486C90A717A}" type="presOf" srcId="{3B6E8D3F-3DB1-4EC0-B04B-0C05CE35AC2F}" destId="{4ECF8E7D-6BFB-49CF-9765-A3B110948D28}" srcOrd="0" destOrd="0" presId="urn:microsoft.com/office/officeart/2005/8/layout/hList1"/>
    <dgm:cxn modelId="{07B6BA3A-BA64-4038-B136-70A49501C005}" type="presOf" srcId="{1FCD6A06-861F-4274-BC3D-D5C94798F21C}" destId="{87775C99-49EB-4ECE-B426-C9E1C4B3CE83}" srcOrd="0" destOrd="0" presId="urn:microsoft.com/office/officeart/2005/8/layout/hList1"/>
    <dgm:cxn modelId="{7D29FC3D-1562-4100-A45E-76BF8F3281C9}" type="presOf" srcId="{13474EFE-B3A9-4FDE-AAA8-17B8C1530938}" destId="{D1EBFAF0-7737-49B4-9AD4-59A3A3D875E0}" srcOrd="0" destOrd="0" presId="urn:microsoft.com/office/officeart/2005/8/layout/hList1"/>
    <dgm:cxn modelId="{8C2C944B-9F2D-9645-8DED-C71D9DB282E4}" srcId="{21E4F40A-E375-F640-B86A-53149318D3F2}" destId="{A49AF458-D2ED-0E41-BB2E-AC9135C8DDC1}" srcOrd="2" destOrd="0" parTransId="{ECB04726-F490-D246-8DDC-ABB4DF20880A}" sibTransId="{EFAFA658-66E7-7D41-A47F-1FC2A3F5A363}"/>
    <dgm:cxn modelId="{71CA8B4C-C456-48CE-8D5A-FF950720CE71}" srcId="{88196347-7EBA-4A75-AF48-8EF56155A09C}" destId="{13474EFE-B3A9-4FDE-AAA8-17B8C1530938}" srcOrd="3" destOrd="0" parTransId="{A72470F2-4E1C-407B-8BD6-39B2F9D63F5E}" sibTransId="{51AD0A3F-8C65-4465-9307-5026FF24EE5C}"/>
    <dgm:cxn modelId="{10EADB4F-009F-8B4A-B6A5-0BC47793DA32}" type="presOf" srcId="{4646B2D6-339A-2F44-A675-FDD2ECAC8E55}" destId="{4ECF8E7D-6BFB-49CF-9765-A3B110948D28}" srcOrd="0" destOrd="1" presId="urn:microsoft.com/office/officeart/2005/8/layout/hList1"/>
    <dgm:cxn modelId="{43D72F5B-79C6-644F-A112-F413E6884369}" type="presOf" srcId="{92742636-B20E-2449-BDD6-38CD8E9C747A}" destId="{87775C99-49EB-4ECE-B426-C9E1C4B3CE83}" srcOrd="0" destOrd="2" presId="urn:microsoft.com/office/officeart/2005/8/layout/hList1"/>
    <dgm:cxn modelId="{D64D6A67-0973-2D49-84EE-B12E01486DB6}" type="presOf" srcId="{DFDE105B-6309-9548-B0AF-4EF221728BF5}" destId="{CA72796A-4080-B94E-A0D5-61E444E4CD3E}" srcOrd="0" destOrd="1" presId="urn:microsoft.com/office/officeart/2005/8/layout/hList1"/>
    <dgm:cxn modelId="{D600316B-18EC-4B3A-8121-B61C568DEC04}" srcId="{88196347-7EBA-4A75-AF48-8EF56155A09C}" destId="{7D8B435F-E150-46C8-B264-5DA54BA700D9}" srcOrd="0" destOrd="0" parTransId="{8F838DDC-10E8-42A5-9B6B-8CCE5CB899A5}" sibTransId="{B482D890-C010-4C59-A902-9543F35E91FE}"/>
    <dgm:cxn modelId="{A60AB26E-EC80-5E45-BA73-9D26A984CA39}" srcId="{88196347-7EBA-4A75-AF48-8EF56155A09C}" destId="{21E4F40A-E375-F640-B86A-53149318D3F2}" srcOrd="2" destOrd="0" parTransId="{FF106DB6-4901-2D4F-856A-41C776493CE8}" sibTransId="{EC6D7E3D-FB44-5B44-8920-2651AB3D3697}"/>
    <dgm:cxn modelId="{E594CC71-41A6-9944-A54D-233FD4CDDF59}" type="presOf" srcId="{F322929C-86D0-8945-BC3D-729B30E86659}" destId="{DB18100F-C6ED-184D-9DA8-368233E55691}" srcOrd="0" destOrd="0" presId="urn:microsoft.com/office/officeart/2005/8/layout/hList1"/>
    <dgm:cxn modelId="{1FB84877-6042-D242-9FD6-FCB77A83F750}" type="presOf" srcId="{996B8110-9ACE-3840-91A5-59EECB00C28C}" destId="{4ECF8E7D-6BFB-49CF-9765-A3B110948D28}" srcOrd="0" destOrd="3" presId="urn:microsoft.com/office/officeart/2005/8/layout/hList1"/>
    <dgm:cxn modelId="{95077377-1884-8943-89A9-FB821E5B357B}" type="presOf" srcId="{CDE687D8-76E2-484B-84AE-5212CA8FF02A}" destId="{2EEBA47B-B404-461D-BCB8-4C9DA2B47C7D}" srcOrd="0" destOrd="0" presId="urn:microsoft.com/office/officeart/2005/8/layout/hList1"/>
    <dgm:cxn modelId="{D2EDCC77-D707-6F46-892E-6BDCFF356E5D}" type="presOf" srcId="{63648095-02B8-414E-9225-2AE649B8E065}" destId="{CA72796A-4080-B94E-A0D5-61E444E4CD3E}" srcOrd="0" destOrd="0" presId="urn:microsoft.com/office/officeart/2005/8/layout/hList1"/>
    <dgm:cxn modelId="{A3216E83-7BC8-274F-90D2-6214727DF5AF}" srcId="{7D8B435F-E150-46C8-B264-5DA54BA700D9}" destId="{CDE687D8-76E2-484B-84AE-5212CA8FF02A}" srcOrd="0" destOrd="0" parTransId="{B0DABACC-E6D5-4D41-9E53-E4EB56404683}" sibTransId="{5ECE97FA-737F-F84F-898A-1EF5BD14CD3E}"/>
    <dgm:cxn modelId="{E7FDC987-3078-4A43-AD47-9F6B617051A8}" srcId="{81A5D836-1945-42C9-998D-E76AE356F1F7}" destId="{4646B2D6-339A-2F44-A675-FDD2ECAC8E55}" srcOrd="1" destOrd="0" parTransId="{8AE10CFA-D3B6-D24B-9DFF-506B42ACEEF0}" sibTransId="{49E1E744-4710-8843-BC81-767E92441BDC}"/>
    <dgm:cxn modelId="{FD501F8E-2A3F-EA48-A831-3DB916E5EE16}" srcId="{88196347-7EBA-4A75-AF48-8EF56155A09C}" destId="{F322929C-86D0-8945-BC3D-729B30E86659}" srcOrd="1" destOrd="0" parTransId="{9F75B0EB-0286-484D-A73E-F3F9C0CADA0D}" sibTransId="{517EA5D2-D793-7F41-AC81-1B4CC22B9130}"/>
    <dgm:cxn modelId="{7F40C78E-7EA8-8944-9CFA-750014AA8A26}" type="presOf" srcId="{B9696F30-D6F5-6B4D-B15A-EC76F7C3A07F}" destId="{87775C99-49EB-4ECE-B426-C9E1C4B3CE83}" srcOrd="0" destOrd="1" presId="urn:microsoft.com/office/officeart/2005/8/layout/hList1"/>
    <dgm:cxn modelId="{61CE3492-2EBD-AF43-911D-F5171EF7DA4B}" type="presOf" srcId="{7EC016EF-D0B3-AD41-BF14-1596BB8DBABF}" destId="{8EB321E0-98C8-2942-8344-BC1578297C60}" srcOrd="0" destOrd="1" presId="urn:microsoft.com/office/officeart/2005/8/layout/hList1"/>
    <dgm:cxn modelId="{FAE78693-F514-C049-83AC-689BD7197209}" srcId="{F322929C-86D0-8945-BC3D-729B30E86659}" destId="{7291C74A-DDF4-C949-9E14-F73B0BCF1FAD}" srcOrd="3" destOrd="0" parTransId="{0F68E756-EA4B-9D40-83F4-CC0E56D03D99}" sibTransId="{A6BCE64D-96FB-1B42-A48D-C1552AFC0E71}"/>
    <dgm:cxn modelId="{07B5E194-5D54-4CFB-BE2D-033936EF0BD8}" srcId="{81A5D836-1945-42C9-998D-E76AE356F1F7}" destId="{3B6E8D3F-3DB1-4EC0-B04B-0C05CE35AC2F}" srcOrd="0" destOrd="0" parTransId="{11FBC754-885E-4FB3-8C0A-BDBAF1C3ECFB}" sibTransId="{0100C8EA-242F-4789-B140-487E18A317F1}"/>
    <dgm:cxn modelId="{336E2195-A4F9-724B-99B1-CFFF7CE3A160}" type="presOf" srcId="{DB7FB12D-5E10-B24C-B52A-ECE60E498572}" destId="{8EB321E0-98C8-2942-8344-BC1578297C60}" srcOrd="0" destOrd="0" presId="urn:microsoft.com/office/officeart/2005/8/layout/hList1"/>
    <dgm:cxn modelId="{CAA65897-3F44-9C45-9E8B-771E0384ABA2}" type="presOf" srcId="{A49AF458-D2ED-0E41-BB2E-AC9135C8DDC1}" destId="{8EB321E0-98C8-2942-8344-BC1578297C60}" srcOrd="0" destOrd="2" presId="urn:microsoft.com/office/officeart/2005/8/layout/hList1"/>
    <dgm:cxn modelId="{AAFE3F9A-D063-8F4E-8469-A4AF557FD62F}" type="presOf" srcId="{780B80E7-12CC-7843-98C1-AD6762CE0DFD}" destId="{2EEBA47B-B404-461D-BCB8-4C9DA2B47C7D}" srcOrd="0" destOrd="1" presId="urn:microsoft.com/office/officeart/2005/8/layout/hList1"/>
    <dgm:cxn modelId="{3B2333A3-4734-044B-9F21-99E36134767B}" type="presOf" srcId="{7291C74A-DDF4-C949-9E14-F73B0BCF1FAD}" destId="{CA72796A-4080-B94E-A0D5-61E444E4CD3E}" srcOrd="0" destOrd="3" presId="urn:microsoft.com/office/officeart/2005/8/layout/hList1"/>
    <dgm:cxn modelId="{ADEFEFA5-8EE9-3743-941E-C0336D527694}" type="presOf" srcId="{21E4F40A-E375-F640-B86A-53149318D3F2}" destId="{6B3DD141-09E5-3A4A-8EE7-6DDDAC7D07AE}" srcOrd="0" destOrd="0" presId="urn:microsoft.com/office/officeart/2005/8/layout/hList1"/>
    <dgm:cxn modelId="{366E57A9-6934-F949-8A35-8E67480E8CFD}" srcId="{7D8B435F-E150-46C8-B264-5DA54BA700D9}" destId="{780B80E7-12CC-7843-98C1-AD6762CE0DFD}" srcOrd="1" destOrd="0" parTransId="{EB321CC8-3187-3E4B-9A83-49B756BE75C0}" sibTransId="{75D26143-B6F0-0E4B-BD9D-4670E53F74B7}"/>
    <dgm:cxn modelId="{4FC100AC-EA6E-A64F-B039-2D35AA7E91EF}" srcId="{21E4F40A-E375-F640-B86A-53149318D3F2}" destId="{7EC016EF-D0B3-AD41-BF14-1596BB8DBABF}" srcOrd="1" destOrd="0" parTransId="{919DAF10-3B9B-7443-9DFA-29F692D80EC8}" sibTransId="{D4280F01-4E8F-F34B-B8D1-88ED538236D4}"/>
    <dgm:cxn modelId="{3F057FB1-D933-AA47-8E50-5BD9FBBE981B}" srcId="{F322929C-86D0-8945-BC3D-729B30E86659}" destId="{DFDE105B-6309-9548-B0AF-4EF221728BF5}" srcOrd="1" destOrd="0" parTransId="{9CFD5BFE-C16B-9841-850D-9003983B1552}" sibTransId="{8910058C-9181-7741-9C7E-D337078F9B11}"/>
    <dgm:cxn modelId="{F1B203C0-971C-B447-B066-33E4E2437C45}" srcId="{13474EFE-B3A9-4FDE-AAA8-17B8C1530938}" destId="{B9696F30-D6F5-6B4D-B15A-EC76F7C3A07F}" srcOrd="1" destOrd="0" parTransId="{204A5C36-51C5-9442-9EC9-9349DBAB6591}" sibTransId="{F698620E-729A-5944-94A8-97F2BEABE97A}"/>
    <dgm:cxn modelId="{C3E3A0D3-4FA8-F542-8E69-25A5CBB79D39}" srcId="{F322929C-86D0-8945-BC3D-729B30E86659}" destId="{1DF98BA4-8D5D-7245-94FD-4E56C747175A}" srcOrd="2" destOrd="0" parTransId="{1AA1A2FC-186D-0E43-AB5C-39461FB6D98F}" sibTransId="{79798B52-3E4A-7741-9DCE-B3C990DFF381}"/>
    <dgm:cxn modelId="{6AA9A3DA-76F6-1B45-966A-F6AC8DF0E151}" type="presOf" srcId="{1DF98BA4-8D5D-7245-94FD-4E56C747175A}" destId="{CA72796A-4080-B94E-A0D5-61E444E4CD3E}" srcOrd="0" destOrd="2" presId="urn:microsoft.com/office/officeart/2005/8/layout/hList1"/>
    <dgm:cxn modelId="{C04AC0DA-A14D-D141-9C5D-6B078CF580C5}" srcId="{21E4F40A-E375-F640-B86A-53149318D3F2}" destId="{DB7FB12D-5E10-B24C-B52A-ECE60E498572}" srcOrd="0" destOrd="0" parTransId="{F9DAF5F1-B99D-0644-95D8-DF77CD4E8195}" sibTransId="{41BACD1A-B0B5-AF45-9155-83DAB30D7223}"/>
    <dgm:cxn modelId="{EDF743DF-8E32-4688-88F1-8FB9C3FDB825}" type="presOf" srcId="{7D8B435F-E150-46C8-B264-5DA54BA700D9}" destId="{B5F20DCE-2026-47FB-A401-6DE0E25354CA}" srcOrd="0" destOrd="0" presId="urn:microsoft.com/office/officeart/2005/8/layout/hList1"/>
    <dgm:cxn modelId="{6E2C14E8-DB04-40F8-9F6B-6A61634E883D}" srcId="{F322929C-86D0-8945-BC3D-729B30E86659}" destId="{63648095-02B8-414E-9225-2AE649B8E065}" srcOrd="0" destOrd="0" parTransId="{B47EC0BE-F996-4C73-8540-D709E59641A9}" sibTransId="{7D20321E-A287-460F-AEE4-47E208BDB43F}"/>
    <dgm:cxn modelId="{2763F7ED-EECA-8E44-9F8A-41699D19339C}" srcId="{13474EFE-B3A9-4FDE-AAA8-17B8C1530938}" destId="{92742636-B20E-2449-BDD6-38CD8E9C747A}" srcOrd="2" destOrd="0" parTransId="{D76D58CE-0855-5144-BC31-49BC03703ECF}" sibTransId="{53B175B1-8596-8245-9DBB-EB989FC7E79F}"/>
    <dgm:cxn modelId="{6ADD26FF-29DB-6040-92EF-C5CB7C7F833A}" srcId="{81A5D836-1945-42C9-998D-E76AE356F1F7}" destId="{996B8110-9ACE-3840-91A5-59EECB00C28C}" srcOrd="3" destOrd="0" parTransId="{F9A7E1C6-B5AA-0E4A-A1AA-BF1F55BCB9AC}" sibTransId="{C3B1E05A-0C4B-4A40-A9BA-73A1FB97A0DA}"/>
    <dgm:cxn modelId="{97DC6A06-2F84-4702-99A3-199BF057C415}" type="presParOf" srcId="{6C0B80C8-B1F1-4F0E-8B83-86522850F164}" destId="{CAF048EE-D5F2-4E75-B9BD-28377DB47801}" srcOrd="0" destOrd="0" presId="urn:microsoft.com/office/officeart/2005/8/layout/hList1"/>
    <dgm:cxn modelId="{3C749C3B-D14C-4928-BFC2-E7D1774C1605}" type="presParOf" srcId="{CAF048EE-D5F2-4E75-B9BD-28377DB47801}" destId="{B5F20DCE-2026-47FB-A401-6DE0E25354CA}" srcOrd="0" destOrd="0" presId="urn:microsoft.com/office/officeart/2005/8/layout/hList1"/>
    <dgm:cxn modelId="{F11EE466-6D4E-43CA-BD71-224DC2C415D0}" type="presParOf" srcId="{CAF048EE-D5F2-4E75-B9BD-28377DB47801}" destId="{2EEBA47B-B404-461D-BCB8-4C9DA2B47C7D}" srcOrd="1" destOrd="0" presId="urn:microsoft.com/office/officeart/2005/8/layout/hList1"/>
    <dgm:cxn modelId="{92BA541A-C23B-49E4-A40F-B53C05E8CE6B}" type="presParOf" srcId="{6C0B80C8-B1F1-4F0E-8B83-86522850F164}" destId="{A976F8F4-8A99-410B-846C-AFA138776AEF}" srcOrd="1" destOrd="0" presId="urn:microsoft.com/office/officeart/2005/8/layout/hList1"/>
    <dgm:cxn modelId="{EDFDD4A8-EC24-0E46-8EB0-88A24551D13D}" type="presParOf" srcId="{6C0B80C8-B1F1-4F0E-8B83-86522850F164}" destId="{DB6AF146-05C2-034C-ABF6-70D0110D9C6F}" srcOrd="2" destOrd="0" presId="urn:microsoft.com/office/officeart/2005/8/layout/hList1"/>
    <dgm:cxn modelId="{E813333E-2A86-FB4B-9ACA-E0D311BE4C4B}" type="presParOf" srcId="{DB6AF146-05C2-034C-ABF6-70D0110D9C6F}" destId="{DB18100F-C6ED-184D-9DA8-368233E55691}" srcOrd="0" destOrd="0" presId="urn:microsoft.com/office/officeart/2005/8/layout/hList1"/>
    <dgm:cxn modelId="{9DAB2A2E-2D8A-204A-BC5D-035B1CA54ED1}" type="presParOf" srcId="{DB6AF146-05C2-034C-ABF6-70D0110D9C6F}" destId="{CA72796A-4080-B94E-A0D5-61E444E4CD3E}" srcOrd="1" destOrd="0" presId="urn:microsoft.com/office/officeart/2005/8/layout/hList1"/>
    <dgm:cxn modelId="{63ACFCCA-BEB3-F048-BBE8-99775A0FDA70}" type="presParOf" srcId="{6C0B80C8-B1F1-4F0E-8B83-86522850F164}" destId="{9F1CA1C8-7183-064A-B688-215AB18BA8D9}" srcOrd="3" destOrd="0" presId="urn:microsoft.com/office/officeart/2005/8/layout/hList1"/>
    <dgm:cxn modelId="{C1F5B043-414A-784B-80B2-738F6554D938}" type="presParOf" srcId="{6C0B80C8-B1F1-4F0E-8B83-86522850F164}" destId="{C5E97DB2-C5E2-BC42-9A38-2C21B51A2D5D}" srcOrd="4" destOrd="0" presId="urn:microsoft.com/office/officeart/2005/8/layout/hList1"/>
    <dgm:cxn modelId="{52BFF09E-410E-2145-9300-4D7E7F06693A}" type="presParOf" srcId="{C5E97DB2-C5E2-BC42-9A38-2C21B51A2D5D}" destId="{6B3DD141-09E5-3A4A-8EE7-6DDDAC7D07AE}" srcOrd="0" destOrd="0" presId="urn:microsoft.com/office/officeart/2005/8/layout/hList1"/>
    <dgm:cxn modelId="{D5751B4F-A2D8-F940-97EE-4D6C95DA357C}" type="presParOf" srcId="{C5E97DB2-C5E2-BC42-9A38-2C21B51A2D5D}" destId="{8EB321E0-98C8-2942-8344-BC1578297C60}" srcOrd="1" destOrd="0" presId="urn:microsoft.com/office/officeart/2005/8/layout/hList1"/>
    <dgm:cxn modelId="{6714DC7D-A205-914B-A201-DA9151DC557C}" type="presParOf" srcId="{6C0B80C8-B1F1-4F0E-8B83-86522850F164}" destId="{C5116C5B-1E25-9146-8CB1-1317BE00106A}" srcOrd="5" destOrd="0" presId="urn:microsoft.com/office/officeart/2005/8/layout/hList1"/>
    <dgm:cxn modelId="{C231D23C-F18F-497A-8CA4-421F9A1BE8CC}" type="presParOf" srcId="{6C0B80C8-B1F1-4F0E-8B83-86522850F164}" destId="{AE776A7B-3C22-4822-8A31-E6EBC700F79A}" srcOrd="6" destOrd="0" presId="urn:microsoft.com/office/officeart/2005/8/layout/hList1"/>
    <dgm:cxn modelId="{5B47DE13-B6EB-47D7-B83F-3D31D86C348F}" type="presParOf" srcId="{AE776A7B-3C22-4822-8A31-E6EBC700F79A}" destId="{D1EBFAF0-7737-49B4-9AD4-59A3A3D875E0}" srcOrd="0" destOrd="0" presId="urn:microsoft.com/office/officeart/2005/8/layout/hList1"/>
    <dgm:cxn modelId="{BA65D130-AF28-4F38-95A5-FBC9C19F8094}" type="presParOf" srcId="{AE776A7B-3C22-4822-8A31-E6EBC700F79A}" destId="{87775C99-49EB-4ECE-B426-C9E1C4B3CE83}" srcOrd="1" destOrd="0" presId="urn:microsoft.com/office/officeart/2005/8/layout/hList1"/>
    <dgm:cxn modelId="{441FDBBA-FE93-43E1-B648-0EE1BD4068F1}" type="presParOf" srcId="{6C0B80C8-B1F1-4F0E-8B83-86522850F164}" destId="{E6406B7C-F3EC-48CD-A0E5-6E3FB6FC35FD}" srcOrd="7" destOrd="0" presId="urn:microsoft.com/office/officeart/2005/8/layout/hList1"/>
    <dgm:cxn modelId="{0B0FA1CE-D739-4294-93EA-C912ADD9F9C9}" type="presParOf" srcId="{6C0B80C8-B1F1-4F0E-8B83-86522850F164}" destId="{4B272FAC-B34E-49E0-B19A-EDA35030ECF6}" srcOrd="8" destOrd="0" presId="urn:microsoft.com/office/officeart/2005/8/layout/hList1"/>
    <dgm:cxn modelId="{AA146D7F-67CF-43B5-A699-60A3E6ECB7B0}" type="presParOf" srcId="{4B272FAC-B34E-49E0-B19A-EDA35030ECF6}" destId="{D14BB284-8562-42B0-90EE-720FAAF5C450}" srcOrd="0" destOrd="0" presId="urn:microsoft.com/office/officeart/2005/8/layout/hList1"/>
    <dgm:cxn modelId="{19D3F2F4-33D8-4F3B-A069-E25D21C9A845}" type="presParOf" srcId="{4B272FAC-B34E-49E0-B19A-EDA35030ECF6}" destId="{4ECF8E7D-6BFB-49CF-9765-A3B110948D28}"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CB848D-4846-4F33-8E9E-5133EB31AFFA}"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lang="en-US"/>
        </a:p>
      </dgm:t>
    </dgm:pt>
    <dgm:pt modelId="{8ABF3ABB-356D-44DC-BF67-E4E4F4D74BC5}">
      <dgm:prSet/>
      <dgm:spPr/>
      <dgm:t>
        <a:bodyPr/>
        <a:lstStyle/>
        <a:p>
          <a:r>
            <a:rPr lang="en-US" b="1"/>
            <a:t>Phase 1:  </a:t>
          </a:r>
          <a:r>
            <a:rPr lang="en-US"/>
            <a:t>Kickoff w/ quick wins to get a fast start to FY20 (Q1)</a:t>
          </a:r>
        </a:p>
      </dgm:t>
    </dgm:pt>
    <dgm:pt modelId="{BB840341-8256-47A8-AD2B-9F772DB40BD1}" type="parTrans" cxnId="{600D3FCE-8E28-4409-96F5-F4CED4F2D7D9}">
      <dgm:prSet/>
      <dgm:spPr/>
      <dgm:t>
        <a:bodyPr/>
        <a:lstStyle/>
        <a:p>
          <a:endParaRPr lang="en-US"/>
        </a:p>
      </dgm:t>
    </dgm:pt>
    <dgm:pt modelId="{A0DBB5DD-9581-430F-8D17-F4C1E79137AF}" type="sibTrans" cxnId="{600D3FCE-8E28-4409-96F5-F4CED4F2D7D9}">
      <dgm:prSet/>
      <dgm:spPr/>
      <dgm:t>
        <a:bodyPr/>
        <a:lstStyle/>
        <a:p>
          <a:endParaRPr lang="en-US"/>
        </a:p>
      </dgm:t>
    </dgm:pt>
    <dgm:pt modelId="{70ABFC0E-4C64-4ED1-ACD3-DFB9216F2257}">
      <dgm:prSet/>
      <dgm:spPr/>
      <dgm:t>
        <a:bodyPr/>
        <a:lstStyle/>
        <a:p>
          <a:r>
            <a:rPr lang="en-US" b="1"/>
            <a:t>Phase 2:  </a:t>
          </a:r>
          <a:r>
            <a:rPr lang="en-US"/>
            <a:t>Agile &amp; Quality initiatives aligned to release cycle (Q1-Q2)</a:t>
          </a:r>
        </a:p>
      </dgm:t>
    </dgm:pt>
    <dgm:pt modelId="{62F0794F-B87B-49C3-9D17-FF755E1D715D}" type="parTrans" cxnId="{3100ED87-F108-4324-AFDA-473C3C58BCD5}">
      <dgm:prSet/>
      <dgm:spPr/>
      <dgm:t>
        <a:bodyPr/>
        <a:lstStyle/>
        <a:p>
          <a:endParaRPr lang="en-US"/>
        </a:p>
      </dgm:t>
    </dgm:pt>
    <dgm:pt modelId="{00843E89-CCFD-466F-94E9-8108A72509D1}" type="sibTrans" cxnId="{3100ED87-F108-4324-AFDA-473C3C58BCD5}">
      <dgm:prSet/>
      <dgm:spPr/>
      <dgm:t>
        <a:bodyPr/>
        <a:lstStyle/>
        <a:p>
          <a:endParaRPr lang="en-US"/>
        </a:p>
      </dgm:t>
    </dgm:pt>
    <dgm:pt modelId="{CB8C07EA-522F-4D80-8EA5-8CA7564C38D7}">
      <dgm:prSet/>
      <dgm:spPr/>
      <dgm:t>
        <a:bodyPr/>
        <a:lstStyle/>
        <a:p>
          <a:r>
            <a:rPr lang="en-US" b="1"/>
            <a:t>Phase 3:  </a:t>
          </a:r>
          <a:r>
            <a:rPr lang="en-US"/>
            <a:t>Deeper Investments in architecture, automation &amp; tools </a:t>
          </a:r>
        </a:p>
      </dgm:t>
    </dgm:pt>
    <dgm:pt modelId="{F0179EE9-D1FA-47CB-BEED-2CAFC4C0C269}" type="parTrans" cxnId="{EC714E65-3BF9-4527-9ACF-3177B9611AD3}">
      <dgm:prSet/>
      <dgm:spPr/>
      <dgm:t>
        <a:bodyPr/>
        <a:lstStyle/>
        <a:p>
          <a:endParaRPr lang="en-US"/>
        </a:p>
      </dgm:t>
    </dgm:pt>
    <dgm:pt modelId="{42BD5BE2-E0D6-476D-9AA8-232D140D86E3}" type="sibTrans" cxnId="{EC714E65-3BF9-4527-9ACF-3177B9611AD3}">
      <dgm:prSet/>
      <dgm:spPr/>
      <dgm:t>
        <a:bodyPr/>
        <a:lstStyle/>
        <a:p>
          <a:endParaRPr lang="en-US"/>
        </a:p>
      </dgm:t>
    </dgm:pt>
    <dgm:pt modelId="{AEA98A7C-0F8B-4F07-8C84-7435CD00C4B5}" type="pres">
      <dgm:prSet presAssocID="{1FCB848D-4846-4F33-8E9E-5133EB31AFFA}" presName="CompostProcess" presStyleCnt="0">
        <dgm:presLayoutVars>
          <dgm:dir/>
          <dgm:resizeHandles val="exact"/>
        </dgm:presLayoutVars>
      </dgm:prSet>
      <dgm:spPr/>
    </dgm:pt>
    <dgm:pt modelId="{F2C993BD-FB64-4831-9F9F-F56286F01ECF}" type="pres">
      <dgm:prSet presAssocID="{1FCB848D-4846-4F33-8E9E-5133EB31AFFA}" presName="arrow" presStyleLbl="bgShp" presStyleIdx="0" presStyleCnt="1"/>
      <dgm:spPr>
        <a:solidFill>
          <a:schemeClr val="bg1"/>
        </a:solidFill>
      </dgm:spPr>
    </dgm:pt>
    <dgm:pt modelId="{F2C9147F-F7D9-4B91-995B-1852D0FCBBAB}" type="pres">
      <dgm:prSet presAssocID="{1FCB848D-4846-4F33-8E9E-5133EB31AFFA}" presName="linearProcess" presStyleCnt="0"/>
      <dgm:spPr/>
    </dgm:pt>
    <dgm:pt modelId="{B0858C9F-50FB-4C05-AC26-2B8E9AF301DB}" type="pres">
      <dgm:prSet presAssocID="{8ABF3ABB-356D-44DC-BF67-E4E4F4D74BC5}" presName="textNode" presStyleLbl="node1" presStyleIdx="0" presStyleCnt="3">
        <dgm:presLayoutVars>
          <dgm:bulletEnabled val="1"/>
        </dgm:presLayoutVars>
      </dgm:prSet>
      <dgm:spPr/>
    </dgm:pt>
    <dgm:pt modelId="{429EBA9A-6A56-4B21-8F41-7AFF3FA1C0D1}" type="pres">
      <dgm:prSet presAssocID="{A0DBB5DD-9581-430F-8D17-F4C1E79137AF}" presName="sibTrans" presStyleCnt="0"/>
      <dgm:spPr/>
    </dgm:pt>
    <dgm:pt modelId="{1B5B3622-50C6-41AA-BCDA-F83DBB7FC103}" type="pres">
      <dgm:prSet presAssocID="{70ABFC0E-4C64-4ED1-ACD3-DFB9216F2257}" presName="textNode" presStyleLbl="node1" presStyleIdx="1" presStyleCnt="3">
        <dgm:presLayoutVars>
          <dgm:bulletEnabled val="1"/>
        </dgm:presLayoutVars>
      </dgm:prSet>
      <dgm:spPr/>
    </dgm:pt>
    <dgm:pt modelId="{C65D0C79-F861-4AD7-99FB-807171B987DF}" type="pres">
      <dgm:prSet presAssocID="{00843E89-CCFD-466F-94E9-8108A72509D1}" presName="sibTrans" presStyleCnt="0"/>
      <dgm:spPr/>
    </dgm:pt>
    <dgm:pt modelId="{1AD04535-D671-49AF-893E-4AA868F35B1B}" type="pres">
      <dgm:prSet presAssocID="{CB8C07EA-522F-4D80-8EA5-8CA7564C38D7}" presName="textNode" presStyleLbl="node1" presStyleIdx="2" presStyleCnt="3">
        <dgm:presLayoutVars>
          <dgm:bulletEnabled val="1"/>
        </dgm:presLayoutVars>
      </dgm:prSet>
      <dgm:spPr/>
    </dgm:pt>
  </dgm:ptLst>
  <dgm:cxnLst>
    <dgm:cxn modelId="{0717E415-03FE-41C9-ADCA-54353A3B0F39}" type="presOf" srcId="{1FCB848D-4846-4F33-8E9E-5133EB31AFFA}" destId="{AEA98A7C-0F8B-4F07-8C84-7435CD00C4B5}" srcOrd="0" destOrd="0" presId="urn:microsoft.com/office/officeart/2005/8/layout/hProcess9"/>
    <dgm:cxn modelId="{0C040B36-7A1D-4472-A568-345594D2890E}" type="presOf" srcId="{CB8C07EA-522F-4D80-8EA5-8CA7564C38D7}" destId="{1AD04535-D671-49AF-893E-4AA868F35B1B}" srcOrd="0" destOrd="0" presId="urn:microsoft.com/office/officeart/2005/8/layout/hProcess9"/>
    <dgm:cxn modelId="{EC714E65-3BF9-4527-9ACF-3177B9611AD3}" srcId="{1FCB848D-4846-4F33-8E9E-5133EB31AFFA}" destId="{CB8C07EA-522F-4D80-8EA5-8CA7564C38D7}" srcOrd="2" destOrd="0" parTransId="{F0179EE9-D1FA-47CB-BEED-2CAFC4C0C269}" sibTransId="{42BD5BE2-E0D6-476D-9AA8-232D140D86E3}"/>
    <dgm:cxn modelId="{3100ED87-F108-4324-AFDA-473C3C58BCD5}" srcId="{1FCB848D-4846-4F33-8E9E-5133EB31AFFA}" destId="{70ABFC0E-4C64-4ED1-ACD3-DFB9216F2257}" srcOrd="1" destOrd="0" parTransId="{62F0794F-B87B-49C3-9D17-FF755E1D715D}" sibTransId="{00843E89-CCFD-466F-94E9-8108A72509D1}"/>
    <dgm:cxn modelId="{600D3FCE-8E28-4409-96F5-F4CED4F2D7D9}" srcId="{1FCB848D-4846-4F33-8E9E-5133EB31AFFA}" destId="{8ABF3ABB-356D-44DC-BF67-E4E4F4D74BC5}" srcOrd="0" destOrd="0" parTransId="{BB840341-8256-47A8-AD2B-9F772DB40BD1}" sibTransId="{A0DBB5DD-9581-430F-8D17-F4C1E79137AF}"/>
    <dgm:cxn modelId="{40A354D1-B555-4A18-860F-F07230DCE968}" type="presOf" srcId="{8ABF3ABB-356D-44DC-BF67-E4E4F4D74BC5}" destId="{B0858C9F-50FB-4C05-AC26-2B8E9AF301DB}" srcOrd="0" destOrd="0" presId="urn:microsoft.com/office/officeart/2005/8/layout/hProcess9"/>
    <dgm:cxn modelId="{221BEAFF-FD3A-47EF-B89E-6B229247713E}" type="presOf" srcId="{70ABFC0E-4C64-4ED1-ACD3-DFB9216F2257}" destId="{1B5B3622-50C6-41AA-BCDA-F83DBB7FC103}" srcOrd="0" destOrd="0" presId="urn:microsoft.com/office/officeart/2005/8/layout/hProcess9"/>
    <dgm:cxn modelId="{63779FB2-E5FC-4E47-94AC-4925E286EA94}" type="presParOf" srcId="{AEA98A7C-0F8B-4F07-8C84-7435CD00C4B5}" destId="{F2C993BD-FB64-4831-9F9F-F56286F01ECF}" srcOrd="0" destOrd="0" presId="urn:microsoft.com/office/officeart/2005/8/layout/hProcess9"/>
    <dgm:cxn modelId="{575DDA8B-9E70-4943-8314-2F0416FC6C5B}" type="presParOf" srcId="{AEA98A7C-0F8B-4F07-8C84-7435CD00C4B5}" destId="{F2C9147F-F7D9-4B91-995B-1852D0FCBBAB}" srcOrd="1" destOrd="0" presId="urn:microsoft.com/office/officeart/2005/8/layout/hProcess9"/>
    <dgm:cxn modelId="{305EE50C-282A-4E85-A623-5C6553D07169}" type="presParOf" srcId="{F2C9147F-F7D9-4B91-995B-1852D0FCBBAB}" destId="{B0858C9F-50FB-4C05-AC26-2B8E9AF301DB}" srcOrd="0" destOrd="0" presId="urn:microsoft.com/office/officeart/2005/8/layout/hProcess9"/>
    <dgm:cxn modelId="{F3FEDE59-06D5-4AEE-B638-08A8B6C49318}" type="presParOf" srcId="{F2C9147F-F7D9-4B91-995B-1852D0FCBBAB}" destId="{429EBA9A-6A56-4B21-8F41-7AFF3FA1C0D1}" srcOrd="1" destOrd="0" presId="urn:microsoft.com/office/officeart/2005/8/layout/hProcess9"/>
    <dgm:cxn modelId="{9035F21B-4C03-437B-ACA1-5C1D995E444E}" type="presParOf" srcId="{F2C9147F-F7D9-4B91-995B-1852D0FCBBAB}" destId="{1B5B3622-50C6-41AA-BCDA-F83DBB7FC103}" srcOrd="2" destOrd="0" presId="urn:microsoft.com/office/officeart/2005/8/layout/hProcess9"/>
    <dgm:cxn modelId="{1BEAB727-6EFA-4781-BC80-686DC5C9903C}" type="presParOf" srcId="{F2C9147F-F7D9-4B91-995B-1852D0FCBBAB}" destId="{C65D0C79-F861-4AD7-99FB-807171B987DF}" srcOrd="3" destOrd="0" presId="urn:microsoft.com/office/officeart/2005/8/layout/hProcess9"/>
    <dgm:cxn modelId="{81CAE3E6-D054-4438-869F-544290E93F9A}" type="presParOf" srcId="{F2C9147F-F7D9-4B91-995B-1852D0FCBBAB}" destId="{1AD04535-D671-49AF-893E-4AA868F35B1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35A85-1F27-4A35-8E15-41BBEFA415C7}">
      <dsp:nvSpPr>
        <dsp:cNvPr id="0" name=""/>
        <dsp:cNvSpPr/>
      </dsp:nvSpPr>
      <dsp:spPr>
        <a:xfrm>
          <a:off x="2010306" y="115901"/>
          <a:ext cx="1926258" cy="1463039"/>
        </a:xfrm>
        <a:prstGeom prst="trapezoid">
          <a:avLst>
            <a:gd name="adj" fmla="val 65000"/>
          </a:avLst>
        </a:prstGeom>
        <a:solidFill>
          <a:schemeClr val="bg1"/>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2010306" y="115901"/>
        <a:ext cx="1926258" cy="1463039"/>
      </dsp:txXfrm>
    </dsp:sp>
    <dsp:sp modelId="{CC177E6E-95D3-4E22-8D43-058FAE5FF722}">
      <dsp:nvSpPr>
        <dsp:cNvPr id="0" name=""/>
        <dsp:cNvSpPr/>
      </dsp:nvSpPr>
      <dsp:spPr>
        <a:xfrm>
          <a:off x="1445893" y="1573811"/>
          <a:ext cx="3040433" cy="828256"/>
        </a:xfrm>
        <a:prstGeom prst="trapezoid">
          <a:avLst>
            <a:gd name="adj" fmla="val 65000"/>
          </a:avLst>
        </a:prstGeom>
        <a:solidFill>
          <a:schemeClr val="tx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1977969" y="1573811"/>
        <a:ext cx="1976281" cy="828256"/>
      </dsp:txXfrm>
    </dsp:sp>
    <dsp:sp modelId="{0149268C-178C-430B-A9BD-D2006BCBD075}">
      <dsp:nvSpPr>
        <dsp:cNvPr id="0" name=""/>
        <dsp:cNvSpPr/>
      </dsp:nvSpPr>
      <dsp:spPr>
        <a:xfrm>
          <a:off x="526070" y="2397819"/>
          <a:ext cx="4891459" cy="1392458"/>
        </a:xfrm>
        <a:prstGeom prst="trapezoid">
          <a:avLst>
            <a:gd name="adj" fmla="val 65000"/>
          </a:avLst>
        </a:prstGeom>
        <a:solidFill>
          <a:schemeClr val="tx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1382075" y="2397819"/>
        <a:ext cx="3179448" cy="1392458"/>
      </dsp:txXfrm>
    </dsp:sp>
    <dsp:sp modelId="{235DB29C-B595-4A02-A1B6-FC39B6E8ADAF}">
      <dsp:nvSpPr>
        <dsp:cNvPr id="0" name=""/>
        <dsp:cNvSpPr/>
      </dsp:nvSpPr>
      <dsp:spPr>
        <a:xfrm>
          <a:off x="0" y="3683754"/>
          <a:ext cx="5943600" cy="888245"/>
        </a:xfrm>
        <a:prstGeom prst="trapezoid">
          <a:avLst>
            <a:gd name="adj" fmla="val 65000"/>
          </a:avLst>
        </a:prstGeom>
        <a:solidFill>
          <a:schemeClr val="tx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1040129" y="3683754"/>
        <a:ext cx="3863340" cy="888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45239-0830-4482-86AA-7D3411EC62CA}">
      <dsp:nvSpPr>
        <dsp:cNvPr id="0" name=""/>
        <dsp:cNvSpPr/>
      </dsp:nvSpPr>
      <dsp:spPr>
        <a:xfrm>
          <a:off x="2201" y="32512"/>
          <a:ext cx="2146815" cy="50284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Information Architecture</a:t>
          </a:r>
        </a:p>
      </dsp:txBody>
      <dsp:txXfrm>
        <a:off x="2201" y="32512"/>
        <a:ext cx="2146815" cy="502846"/>
      </dsp:txXfrm>
    </dsp:sp>
    <dsp:sp modelId="{725FBADF-946A-4967-8664-5CA87F4E8007}">
      <dsp:nvSpPr>
        <dsp:cNvPr id="0" name=""/>
        <dsp:cNvSpPr/>
      </dsp:nvSpPr>
      <dsp:spPr>
        <a:xfrm>
          <a:off x="2201" y="535359"/>
          <a:ext cx="2146815" cy="105682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Wireframes</a:t>
          </a:r>
        </a:p>
        <a:p>
          <a:pPr marL="114300" lvl="1" indent="-114300" algn="l" defTabSz="622300">
            <a:lnSpc>
              <a:spcPct val="90000"/>
            </a:lnSpc>
            <a:spcBef>
              <a:spcPct val="0"/>
            </a:spcBef>
            <a:spcAft>
              <a:spcPct val="15000"/>
            </a:spcAft>
            <a:buChar char="•"/>
          </a:pPr>
          <a:r>
            <a:rPr lang="en-US" sz="1400" kern="1200"/>
            <a:t>SketchFlow</a:t>
          </a:r>
        </a:p>
        <a:p>
          <a:pPr marL="114300" lvl="1" indent="-114300" algn="l" defTabSz="622300">
            <a:lnSpc>
              <a:spcPct val="90000"/>
            </a:lnSpc>
            <a:spcBef>
              <a:spcPct val="0"/>
            </a:spcBef>
            <a:spcAft>
              <a:spcPct val="15000"/>
            </a:spcAft>
            <a:buChar char="•"/>
          </a:pPr>
          <a:r>
            <a:rPr lang="en-US" sz="1400" kern="1200"/>
            <a:t>Mind maps</a:t>
          </a:r>
        </a:p>
        <a:p>
          <a:pPr marL="114300" lvl="1" indent="-114300" algn="l" defTabSz="622300">
            <a:lnSpc>
              <a:spcPct val="90000"/>
            </a:lnSpc>
            <a:spcBef>
              <a:spcPct val="0"/>
            </a:spcBef>
            <a:spcAft>
              <a:spcPct val="15000"/>
            </a:spcAft>
            <a:buChar char="•"/>
          </a:pPr>
          <a:r>
            <a:rPr lang="en-US" sz="1400" kern="1200"/>
            <a:t>QA</a:t>
          </a:r>
        </a:p>
      </dsp:txBody>
      <dsp:txXfrm>
        <a:off x="2201" y="535359"/>
        <a:ext cx="2146815" cy="1056824"/>
      </dsp:txXfrm>
    </dsp:sp>
    <dsp:sp modelId="{EDCCC584-DA0A-40E3-9A3E-D79AA76D6458}">
      <dsp:nvSpPr>
        <dsp:cNvPr id="0" name=""/>
        <dsp:cNvSpPr/>
      </dsp:nvSpPr>
      <dsp:spPr>
        <a:xfrm>
          <a:off x="2449572" y="32512"/>
          <a:ext cx="2146815" cy="502846"/>
        </a:xfrm>
        <a:prstGeom prst="rect">
          <a:avLst/>
        </a:prstGeom>
        <a:solidFill>
          <a:schemeClr val="accent5">
            <a:hueOff val="2555866"/>
            <a:satOff val="-19227"/>
            <a:lumOff val="7548"/>
            <a:alphaOff val="0"/>
          </a:schemeClr>
        </a:solidFill>
        <a:ln w="12700" cap="flat" cmpd="sng" algn="ctr">
          <a:solidFill>
            <a:schemeClr val="accent5">
              <a:hueOff val="2555866"/>
              <a:satOff val="-19227"/>
              <a:lumOff val="75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UI/UX Design</a:t>
          </a:r>
        </a:p>
      </dsp:txBody>
      <dsp:txXfrm>
        <a:off x="2449572" y="32512"/>
        <a:ext cx="2146815" cy="502846"/>
      </dsp:txXfrm>
    </dsp:sp>
    <dsp:sp modelId="{713F4C11-2AB8-4DD9-8533-C76C51859EA1}">
      <dsp:nvSpPr>
        <dsp:cNvPr id="0" name=""/>
        <dsp:cNvSpPr/>
      </dsp:nvSpPr>
      <dsp:spPr>
        <a:xfrm>
          <a:off x="2449572" y="535359"/>
          <a:ext cx="2146815" cy="1056824"/>
        </a:xfrm>
        <a:prstGeom prst="rect">
          <a:avLst/>
        </a:prstGeom>
        <a:solidFill>
          <a:schemeClr val="accent5">
            <a:tint val="40000"/>
            <a:alpha val="90000"/>
            <a:hueOff val="3085579"/>
            <a:satOff val="4161"/>
            <a:lumOff val="942"/>
            <a:alphaOff val="0"/>
          </a:schemeClr>
        </a:solidFill>
        <a:ln w="12700" cap="flat" cmpd="sng" algn="ctr">
          <a:solidFill>
            <a:schemeClr val="accent5">
              <a:tint val="40000"/>
              <a:alpha val="90000"/>
              <a:hueOff val="3085579"/>
              <a:satOff val="4161"/>
              <a:lumOff val="9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Interaction Design</a:t>
          </a:r>
        </a:p>
        <a:p>
          <a:pPr marL="114300" lvl="1" indent="-114300" algn="l" defTabSz="622300">
            <a:lnSpc>
              <a:spcPct val="90000"/>
            </a:lnSpc>
            <a:spcBef>
              <a:spcPct val="0"/>
            </a:spcBef>
            <a:spcAft>
              <a:spcPct val="15000"/>
            </a:spcAft>
            <a:buChar char="•"/>
          </a:pPr>
          <a:r>
            <a:rPr lang="en-US" sz="1400" kern="1200"/>
            <a:t>Visual Design</a:t>
          </a:r>
        </a:p>
        <a:p>
          <a:pPr marL="114300" lvl="1" indent="-114300" algn="l" defTabSz="622300">
            <a:lnSpc>
              <a:spcPct val="90000"/>
            </a:lnSpc>
            <a:spcBef>
              <a:spcPct val="0"/>
            </a:spcBef>
            <a:spcAft>
              <a:spcPct val="15000"/>
            </a:spcAft>
            <a:buChar char="•"/>
          </a:pPr>
          <a:r>
            <a:rPr lang="en-US" sz="1400" kern="1200"/>
            <a:t>QA (User Testing)</a:t>
          </a:r>
        </a:p>
      </dsp:txBody>
      <dsp:txXfrm>
        <a:off x="2449572" y="535359"/>
        <a:ext cx="2146815" cy="1056824"/>
      </dsp:txXfrm>
    </dsp:sp>
    <dsp:sp modelId="{6853984F-68F4-4688-911B-2FFC47DBF8A3}">
      <dsp:nvSpPr>
        <dsp:cNvPr id="0" name=""/>
        <dsp:cNvSpPr/>
      </dsp:nvSpPr>
      <dsp:spPr>
        <a:xfrm>
          <a:off x="4896942" y="32512"/>
          <a:ext cx="2146815" cy="502846"/>
        </a:xfrm>
        <a:prstGeom prst="rect">
          <a:avLst/>
        </a:prstGeom>
        <a:solidFill>
          <a:schemeClr val="accent5">
            <a:hueOff val="5111732"/>
            <a:satOff val="-38455"/>
            <a:lumOff val="15097"/>
            <a:alphaOff val="0"/>
          </a:schemeClr>
        </a:solidFill>
        <a:ln w="12700" cap="flat" cmpd="sng" algn="ctr">
          <a:solidFill>
            <a:schemeClr val="accent5">
              <a:hueOff val="5111732"/>
              <a:satOff val="-38455"/>
              <a:lumOff val="150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UI Development</a:t>
          </a:r>
        </a:p>
      </dsp:txBody>
      <dsp:txXfrm>
        <a:off x="4896942" y="32512"/>
        <a:ext cx="2146815" cy="502846"/>
      </dsp:txXfrm>
    </dsp:sp>
    <dsp:sp modelId="{96FC4079-DC1C-49AA-8331-FFC8BB04F3BF}">
      <dsp:nvSpPr>
        <dsp:cNvPr id="0" name=""/>
        <dsp:cNvSpPr/>
      </dsp:nvSpPr>
      <dsp:spPr>
        <a:xfrm>
          <a:off x="4896942" y="535359"/>
          <a:ext cx="2146815" cy="1056824"/>
        </a:xfrm>
        <a:prstGeom prst="rect">
          <a:avLst/>
        </a:prstGeom>
        <a:solidFill>
          <a:schemeClr val="accent5">
            <a:tint val="40000"/>
            <a:alpha val="90000"/>
            <a:hueOff val="6171159"/>
            <a:satOff val="8322"/>
            <a:lumOff val="1883"/>
            <a:alphaOff val="0"/>
          </a:schemeClr>
        </a:solidFill>
        <a:ln w="12700" cap="flat" cmpd="sng" algn="ctr">
          <a:solidFill>
            <a:schemeClr val="accent5">
              <a:tint val="40000"/>
              <a:alpha val="90000"/>
              <a:hueOff val="6171159"/>
              <a:satOff val="8322"/>
              <a:lumOff val="1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Application testing</a:t>
          </a:r>
        </a:p>
        <a:p>
          <a:pPr marL="228600" lvl="2" indent="-114300" algn="l" defTabSz="622300">
            <a:lnSpc>
              <a:spcPct val="90000"/>
            </a:lnSpc>
            <a:spcBef>
              <a:spcPct val="0"/>
            </a:spcBef>
            <a:spcAft>
              <a:spcPct val="15000"/>
            </a:spcAft>
            <a:buChar char="•"/>
          </a:pPr>
          <a:r>
            <a:rPr lang="en-US" sz="1400" kern="1200"/>
            <a:t>Visual QA</a:t>
          </a:r>
        </a:p>
      </dsp:txBody>
      <dsp:txXfrm>
        <a:off x="4896942" y="535359"/>
        <a:ext cx="2146815" cy="10568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45239-0830-4482-86AA-7D3411EC62CA}">
      <dsp:nvSpPr>
        <dsp:cNvPr id="0" name=""/>
        <dsp:cNvSpPr/>
      </dsp:nvSpPr>
      <dsp:spPr>
        <a:xfrm>
          <a:off x="2201" y="37197"/>
          <a:ext cx="2146815" cy="50284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Enterprise Architecture</a:t>
          </a:r>
        </a:p>
      </dsp:txBody>
      <dsp:txXfrm>
        <a:off x="2201" y="37197"/>
        <a:ext cx="2146815" cy="502846"/>
      </dsp:txXfrm>
    </dsp:sp>
    <dsp:sp modelId="{725FBADF-946A-4967-8664-5CA87F4E8007}">
      <dsp:nvSpPr>
        <dsp:cNvPr id="0" name=""/>
        <dsp:cNvSpPr/>
      </dsp:nvSpPr>
      <dsp:spPr>
        <a:xfrm>
          <a:off x="2201" y="540043"/>
          <a:ext cx="2146815" cy="126818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Strategy</a:t>
          </a:r>
        </a:p>
        <a:p>
          <a:pPr marL="114300" lvl="1" indent="-114300" algn="l" defTabSz="622300">
            <a:lnSpc>
              <a:spcPct val="90000"/>
            </a:lnSpc>
            <a:spcBef>
              <a:spcPct val="0"/>
            </a:spcBef>
            <a:spcAft>
              <a:spcPct val="15000"/>
            </a:spcAft>
            <a:buChar char="•"/>
          </a:pPr>
          <a:r>
            <a:rPr lang="en-US" sz="1400" kern="1200"/>
            <a:t>Structure</a:t>
          </a:r>
        </a:p>
        <a:p>
          <a:pPr marL="114300" lvl="1" indent="-114300" algn="l" defTabSz="622300">
            <a:lnSpc>
              <a:spcPct val="90000"/>
            </a:lnSpc>
            <a:spcBef>
              <a:spcPct val="0"/>
            </a:spcBef>
            <a:spcAft>
              <a:spcPct val="15000"/>
            </a:spcAft>
            <a:buChar char="•"/>
          </a:pPr>
          <a:r>
            <a:rPr lang="en-US" sz="1400" kern="1200"/>
            <a:t>Purpose</a:t>
          </a:r>
        </a:p>
        <a:p>
          <a:pPr marL="114300" lvl="1" indent="-114300" algn="l" defTabSz="622300">
            <a:lnSpc>
              <a:spcPct val="90000"/>
            </a:lnSpc>
            <a:spcBef>
              <a:spcPct val="0"/>
            </a:spcBef>
            <a:spcAft>
              <a:spcPct val="15000"/>
            </a:spcAft>
            <a:buChar char="•"/>
          </a:pPr>
          <a:r>
            <a:rPr lang="en-US" sz="1400" kern="1200"/>
            <a:t>Standards and QA</a:t>
          </a:r>
        </a:p>
        <a:p>
          <a:pPr marL="114300" lvl="1" indent="-114300" algn="l" defTabSz="622300">
            <a:lnSpc>
              <a:spcPct val="90000"/>
            </a:lnSpc>
            <a:spcBef>
              <a:spcPct val="0"/>
            </a:spcBef>
            <a:spcAft>
              <a:spcPct val="15000"/>
            </a:spcAft>
            <a:buChar char="•"/>
          </a:pPr>
          <a:endParaRPr lang="en-US" sz="1400" kern="1200"/>
        </a:p>
      </dsp:txBody>
      <dsp:txXfrm>
        <a:off x="2201" y="540043"/>
        <a:ext cx="2146815" cy="1268189"/>
      </dsp:txXfrm>
    </dsp:sp>
    <dsp:sp modelId="{EDCCC584-DA0A-40E3-9A3E-D79AA76D6458}">
      <dsp:nvSpPr>
        <dsp:cNvPr id="0" name=""/>
        <dsp:cNvSpPr/>
      </dsp:nvSpPr>
      <dsp:spPr>
        <a:xfrm>
          <a:off x="2449572" y="37197"/>
          <a:ext cx="2146815" cy="502846"/>
        </a:xfrm>
        <a:prstGeom prst="rect">
          <a:avLst/>
        </a:prstGeom>
        <a:solidFill>
          <a:schemeClr val="accent2">
            <a:hueOff val="-7893431"/>
            <a:satOff val="-12370"/>
            <a:lumOff val="2059"/>
            <a:alphaOff val="0"/>
          </a:schemeClr>
        </a:solidFill>
        <a:ln w="12700" cap="flat" cmpd="sng" algn="ctr">
          <a:solidFill>
            <a:schemeClr val="accent2">
              <a:hueOff val="-7893431"/>
              <a:satOff val="-12370"/>
              <a:lumOff val="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Solution Design</a:t>
          </a:r>
        </a:p>
      </dsp:txBody>
      <dsp:txXfrm>
        <a:off x="2449572" y="37197"/>
        <a:ext cx="2146815" cy="502846"/>
      </dsp:txXfrm>
    </dsp:sp>
    <dsp:sp modelId="{713F4C11-2AB8-4DD9-8533-C76C51859EA1}">
      <dsp:nvSpPr>
        <dsp:cNvPr id="0" name=""/>
        <dsp:cNvSpPr/>
      </dsp:nvSpPr>
      <dsp:spPr>
        <a:xfrm>
          <a:off x="2449572" y="540043"/>
          <a:ext cx="2146815" cy="1268189"/>
        </a:xfrm>
        <a:prstGeom prst="rect">
          <a:avLst/>
        </a:prstGeom>
        <a:solidFill>
          <a:schemeClr val="accent2">
            <a:tint val="40000"/>
            <a:alpha val="90000"/>
            <a:hueOff val="-7718350"/>
            <a:satOff val="-5455"/>
            <a:lumOff val="-192"/>
            <a:alphaOff val="0"/>
          </a:schemeClr>
        </a:solidFill>
        <a:ln w="12700" cap="flat" cmpd="sng" algn="ctr">
          <a:solidFill>
            <a:schemeClr val="accent2">
              <a:tint val="40000"/>
              <a:alpha val="90000"/>
              <a:hueOff val="-7718350"/>
              <a:satOff val="-5455"/>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Implementation</a:t>
          </a:r>
        </a:p>
        <a:p>
          <a:pPr marL="114300" lvl="1" indent="-114300" algn="l" defTabSz="622300">
            <a:lnSpc>
              <a:spcPct val="90000"/>
            </a:lnSpc>
            <a:spcBef>
              <a:spcPct val="0"/>
            </a:spcBef>
            <a:spcAft>
              <a:spcPct val="15000"/>
            </a:spcAft>
            <a:buChar char="•"/>
          </a:pPr>
          <a:r>
            <a:rPr lang="en-US" sz="1400" kern="1200"/>
            <a:t>Practice</a:t>
          </a:r>
        </a:p>
        <a:p>
          <a:pPr marL="114300" lvl="1" indent="-114300" algn="l" defTabSz="622300">
            <a:lnSpc>
              <a:spcPct val="90000"/>
            </a:lnSpc>
            <a:spcBef>
              <a:spcPct val="0"/>
            </a:spcBef>
            <a:spcAft>
              <a:spcPct val="15000"/>
            </a:spcAft>
            <a:buChar char="•"/>
          </a:pPr>
          <a:r>
            <a:rPr lang="en-US" sz="1400" kern="1200"/>
            <a:t>Design standards and QA</a:t>
          </a:r>
        </a:p>
      </dsp:txBody>
      <dsp:txXfrm>
        <a:off x="2449572" y="540043"/>
        <a:ext cx="2146815" cy="1268189"/>
      </dsp:txXfrm>
    </dsp:sp>
    <dsp:sp modelId="{6853984F-68F4-4688-911B-2FFC47DBF8A3}">
      <dsp:nvSpPr>
        <dsp:cNvPr id="0" name=""/>
        <dsp:cNvSpPr/>
      </dsp:nvSpPr>
      <dsp:spPr>
        <a:xfrm>
          <a:off x="4896942" y="37197"/>
          <a:ext cx="2146815" cy="502846"/>
        </a:xfrm>
        <a:prstGeom prst="rect">
          <a:avLst/>
        </a:prstGeom>
        <a:solidFill>
          <a:schemeClr val="accent2">
            <a:hueOff val="-15786863"/>
            <a:satOff val="-24739"/>
            <a:lumOff val="4119"/>
            <a:alphaOff val="0"/>
          </a:schemeClr>
        </a:solidFill>
        <a:ln w="12700" cap="flat" cmpd="sng" algn="ctr">
          <a:solidFill>
            <a:schemeClr val="accent2">
              <a:hueOff val="-15786863"/>
              <a:satOff val="-24739"/>
              <a:lumOff val="41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Platform development</a:t>
          </a:r>
        </a:p>
      </dsp:txBody>
      <dsp:txXfrm>
        <a:off x="4896942" y="37197"/>
        <a:ext cx="2146815" cy="502846"/>
      </dsp:txXfrm>
    </dsp:sp>
    <dsp:sp modelId="{96FC4079-DC1C-49AA-8331-FFC8BB04F3BF}">
      <dsp:nvSpPr>
        <dsp:cNvPr id="0" name=""/>
        <dsp:cNvSpPr/>
      </dsp:nvSpPr>
      <dsp:spPr>
        <a:xfrm>
          <a:off x="4896942" y="540043"/>
          <a:ext cx="2146815" cy="1268189"/>
        </a:xfrm>
        <a:prstGeom prst="rect">
          <a:avLst/>
        </a:prstGeom>
        <a:solidFill>
          <a:schemeClr val="accent2">
            <a:tint val="40000"/>
            <a:alpha val="90000"/>
            <a:hueOff val="-15436699"/>
            <a:satOff val="-10911"/>
            <a:lumOff val="-384"/>
            <a:alphaOff val="0"/>
          </a:schemeClr>
        </a:solidFill>
        <a:ln w="12700" cap="flat" cmpd="sng" algn="ctr">
          <a:solidFill>
            <a:schemeClr val="accent2">
              <a:tint val="40000"/>
              <a:alpha val="90000"/>
              <a:hueOff val="-15436699"/>
              <a:satOff val="-10911"/>
              <a:lumOff val="-3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Application testing</a:t>
          </a:r>
        </a:p>
        <a:p>
          <a:pPr marL="228600" lvl="2" indent="-114300" algn="l" defTabSz="622300">
            <a:lnSpc>
              <a:spcPct val="90000"/>
            </a:lnSpc>
            <a:spcBef>
              <a:spcPct val="0"/>
            </a:spcBef>
            <a:spcAft>
              <a:spcPct val="15000"/>
            </a:spcAft>
            <a:buChar char="•"/>
          </a:pPr>
          <a:r>
            <a:rPr lang="en-US" sz="1400" kern="1200"/>
            <a:t>Unit Testing</a:t>
          </a:r>
        </a:p>
        <a:p>
          <a:pPr marL="228600" lvl="2" indent="-114300" algn="l" defTabSz="622300">
            <a:lnSpc>
              <a:spcPct val="90000"/>
            </a:lnSpc>
            <a:spcBef>
              <a:spcPct val="0"/>
            </a:spcBef>
            <a:spcAft>
              <a:spcPct val="15000"/>
            </a:spcAft>
            <a:buChar char="•"/>
          </a:pPr>
          <a:r>
            <a:rPr lang="en-US" sz="1400" kern="1200"/>
            <a:t>API/Integration</a:t>
          </a:r>
        </a:p>
        <a:p>
          <a:pPr marL="228600" lvl="2" indent="-114300" algn="l" defTabSz="622300">
            <a:lnSpc>
              <a:spcPct val="90000"/>
            </a:lnSpc>
            <a:spcBef>
              <a:spcPct val="0"/>
            </a:spcBef>
            <a:spcAft>
              <a:spcPct val="15000"/>
            </a:spcAft>
            <a:buChar char="•"/>
          </a:pPr>
          <a:r>
            <a:rPr lang="en-US" sz="1400" kern="1200"/>
            <a:t>Static Code</a:t>
          </a:r>
        </a:p>
        <a:p>
          <a:pPr marL="228600" lvl="2" indent="-114300" algn="l" defTabSz="622300">
            <a:lnSpc>
              <a:spcPct val="90000"/>
            </a:lnSpc>
            <a:spcBef>
              <a:spcPct val="0"/>
            </a:spcBef>
            <a:spcAft>
              <a:spcPct val="15000"/>
            </a:spcAft>
            <a:buChar char="•"/>
          </a:pPr>
          <a:r>
            <a:rPr lang="en-US" sz="1400" kern="1200"/>
            <a:t>CI/CD enabled</a:t>
          </a:r>
        </a:p>
      </dsp:txBody>
      <dsp:txXfrm>
        <a:off x="4896942" y="540043"/>
        <a:ext cx="2146815" cy="12681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59321-E348-4C29-A00A-467AA4303FFD}">
      <dsp:nvSpPr>
        <dsp:cNvPr id="0" name=""/>
        <dsp:cNvSpPr/>
      </dsp:nvSpPr>
      <dsp:spPr>
        <a:xfrm>
          <a:off x="-2657744" y="-409994"/>
          <a:ext cx="3172285" cy="3172285"/>
        </a:xfrm>
        <a:prstGeom prst="blockArc">
          <a:avLst>
            <a:gd name="adj1" fmla="val 18900000"/>
            <a:gd name="adj2" fmla="val 2700000"/>
            <a:gd name="adj3" fmla="val 68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E65E14-9084-4DCE-A706-661A75650167}">
      <dsp:nvSpPr>
        <dsp:cNvPr id="0" name=""/>
        <dsp:cNvSpPr/>
      </dsp:nvSpPr>
      <dsp:spPr>
        <a:xfrm>
          <a:off x="330808" y="235229"/>
          <a:ext cx="1760124" cy="470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342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t>Initiatives, Themes</a:t>
          </a:r>
        </a:p>
      </dsp:txBody>
      <dsp:txXfrm>
        <a:off x="330808" y="235229"/>
        <a:ext cx="1760124" cy="470459"/>
      </dsp:txXfrm>
    </dsp:sp>
    <dsp:sp modelId="{B71ECA42-270C-4194-A0FA-49CA7704911A}">
      <dsp:nvSpPr>
        <dsp:cNvPr id="0" name=""/>
        <dsp:cNvSpPr/>
      </dsp:nvSpPr>
      <dsp:spPr>
        <a:xfrm>
          <a:off x="36771" y="176422"/>
          <a:ext cx="588074" cy="588074"/>
        </a:xfrm>
        <a:prstGeom prst="ellipse">
          <a:avLst/>
        </a:prstGeom>
        <a:solidFill>
          <a:schemeClr val="accent3">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EF5FD7-D37C-41E4-9B54-B3C884191F58}">
      <dsp:nvSpPr>
        <dsp:cNvPr id="0" name=""/>
        <dsp:cNvSpPr/>
      </dsp:nvSpPr>
      <dsp:spPr>
        <a:xfrm>
          <a:off x="501820" y="940918"/>
          <a:ext cx="1589112" cy="470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533400">
            <a:lnSpc>
              <a:spcPct val="90000"/>
            </a:lnSpc>
            <a:spcBef>
              <a:spcPct val="0"/>
            </a:spcBef>
            <a:spcAft>
              <a:spcPct val="35000"/>
            </a:spcAft>
            <a:buNone/>
          </a:pPr>
          <a:r>
            <a:rPr lang="en-US" sz="1200" kern="1200"/>
            <a:t>Epics, Stories</a:t>
          </a:r>
        </a:p>
      </dsp:txBody>
      <dsp:txXfrm>
        <a:off x="501820" y="940918"/>
        <a:ext cx="1589112" cy="470459"/>
      </dsp:txXfrm>
    </dsp:sp>
    <dsp:sp modelId="{F8C8F730-9EB1-499E-B920-EF3B5593E109}">
      <dsp:nvSpPr>
        <dsp:cNvPr id="0" name=""/>
        <dsp:cNvSpPr/>
      </dsp:nvSpPr>
      <dsp:spPr>
        <a:xfrm>
          <a:off x="207783" y="882111"/>
          <a:ext cx="588074" cy="588074"/>
        </a:xfrm>
        <a:prstGeom prst="ellipse">
          <a:avLst/>
        </a:prstGeom>
        <a:solidFill>
          <a:schemeClr val="accent3">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FC0B85-8865-47D1-B32D-1633EE0EDE06}">
      <dsp:nvSpPr>
        <dsp:cNvPr id="0" name=""/>
        <dsp:cNvSpPr/>
      </dsp:nvSpPr>
      <dsp:spPr>
        <a:xfrm>
          <a:off x="330808" y="1646607"/>
          <a:ext cx="1760124" cy="470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342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t>Non-Functional</a:t>
          </a:r>
        </a:p>
        <a:p>
          <a:pPr marL="0" lvl="0" indent="0" algn="l" defTabSz="533400">
            <a:lnSpc>
              <a:spcPct val="90000"/>
            </a:lnSpc>
            <a:spcBef>
              <a:spcPct val="0"/>
            </a:spcBef>
            <a:spcAft>
              <a:spcPct val="35000"/>
            </a:spcAft>
            <a:buNone/>
          </a:pPr>
          <a:r>
            <a:rPr lang="en-US" sz="1200" kern="1200"/>
            <a:t>Requirements</a:t>
          </a:r>
        </a:p>
      </dsp:txBody>
      <dsp:txXfrm>
        <a:off x="330808" y="1646607"/>
        <a:ext cx="1760124" cy="470459"/>
      </dsp:txXfrm>
    </dsp:sp>
    <dsp:sp modelId="{72E11752-8A93-4A14-9451-4208F14D74E9}">
      <dsp:nvSpPr>
        <dsp:cNvPr id="0" name=""/>
        <dsp:cNvSpPr/>
      </dsp:nvSpPr>
      <dsp:spPr>
        <a:xfrm>
          <a:off x="36771" y="1587799"/>
          <a:ext cx="588074" cy="588074"/>
        </a:xfrm>
        <a:prstGeom prst="ellipse">
          <a:avLst/>
        </a:prstGeom>
        <a:solidFill>
          <a:schemeClr val="accent3">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20DCE-2026-47FB-A401-6DE0E25354CA}">
      <dsp:nvSpPr>
        <dsp:cNvPr id="0" name=""/>
        <dsp:cNvSpPr/>
      </dsp:nvSpPr>
      <dsp:spPr>
        <a:xfrm>
          <a:off x="5408" y="7087"/>
          <a:ext cx="2073388" cy="829355"/>
        </a:xfrm>
        <a:prstGeom prst="rect">
          <a:avLst/>
        </a:prstGeom>
        <a:solidFill>
          <a:srgbClr val="C20406"/>
        </a:solidFill>
        <a:ln w="12700" cap="flat" cmpd="sng" algn="ctr">
          <a:solidFill>
            <a:srgbClr val="0161A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a:latin typeface="Calibri Light"/>
              <a:cs typeface="Calibri Light"/>
            </a:rPr>
            <a:t>Escape Defects</a:t>
          </a:r>
          <a:endParaRPr lang="en-US" sz="2000" b="0" i="0" kern="1200">
            <a:latin typeface="Calibri Light"/>
            <a:cs typeface="Calibri Light"/>
          </a:endParaRPr>
        </a:p>
      </dsp:txBody>
      <dsp:txXfrm>
        <a:off x="5408" y="7087"/>
        <a:ext cx="2073388" cy="829355"/>
      </dsp:txXfrm>
    </dsp:sp>
    <dsp:sp modelId="{2EEBA47B-B404-461D-BCB8-4C9DA2B47C7D}">
      <dsp:nvSpPr>
        <dsp:cNvPr id="0" name=""/>
        <dsp:cNvSpPr/>
      </dsp:nvSpPr>
      <dsp:spPr>
        <a:xfrm>
          <a:off x="6424" y="836443"/>
          <a:ext cx="2073388" cy="1405440"/>
        </a:xfrm>
        <a:prstGeom prst="rect">
          <a:avLst/>
        </a:prstGeom>
        <a:noFill/>
        <a:ln w="12700" cap="flat" cmpd="sng" algn="ctr">
          <a:solidFill>
            <a:srgbClr val="0161A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91440" bIns="144018" numCol="1" spcCol="1270" anchor="t" anchorCtr="0">
          <a:noAutofit/>
        </a:bodyPr>
        <a:lstStyle/>
        <a:p>
          <a:pPr marL="171450" lvl="1" indent="-171450" algn="ctr" defTabSz="800100">
            <a:lnSpc>
              <a:spcPct val="90000"/>
            </a:lnSpc>
            <a:spcBef>
              <a:spcPct val="0"/>
            </a:spcBef>
            <a:spcAft>
              <a:spcPct val="15000"/>
            </a:spcAft>
            <a:buFont typeface="Arial" panose="020B0604020202020204" pitchFamily="34" charset="0"/>
            <a:buNone/>
          </a:pPr>
          <a:r>
            <a:rPr lang="en-US" sz="1800" b="0" i="0" kern="1200">
              <a:solidFill>
                <a:schemeClr val="tx1"/>
              </a:solidFill>
              <a:latin typeface="Calibri Light"/>
              <a:cs typeface="Calibri Light"/>
            </a:rPr>
            <a:t>Customer blocking</a:t>
          </a:r>
        </a:p>
        <a:p>
          <a:pPr marL="171450" lvl="1" indent="-171450" algn="ctr" defTabSz="800100">
            <a:lnSpc>
              <a:spcPct val="90000"/>
            </a:lnSpc>
            <a:spcBef>
              <a:spcPct val="0"/>
            </a:spcBef>
            <a:spcAft>
              <a:spcPct val="15000"/>
            </a:spcAft>
            <a:buFont typeface="Arial" panose="020B0604020202020204" pitchFamily="34" charset="0"/>
            <a:buNone/>
          </a:pPr>
          <a:r>
            <a:rPr lang="en-US" sz="1800" b="0" i="0" kern="1200">
              <a:solidFill>
                <a:schemeClr val="tx1"/>
              </a:solidFill>
              <a:latin typeface="Calibri Light"/>
              <a:cs typeface="Calibri Light"/>
            </a:rPr>
            <a:t>defects discovered</a:t>
          </a:r>
        </a:p>
        <a:p>
          <a:pPr marL="171450" lvl="1" indent="-171450" algn="ctr" defTabSz="800100">
            <a:lnSpc>
              <a:spcPct val="90000"/>
            </a:lnSpc>
            <a:spcBef>
              <a:spcPct val="0"/>
            </a:spcBef>
            <a:spcAft>
              <a:spcPct val="15000"/>
            </a:spcAft>
            <a:buFont typeface="Arial" panose="020B0604020202020204" pitchFamily="34" charset="0"/>
            <a:buNone/>
          </a:pPr>
          <a:r>
            <a:rPr lang="en-US" sz="1800" b="0" i="0" kern="1200">
              <a:solidFill>
                <a:schemeClr val="tx1"/>
              </a:solidFill>
              <a:latin typeface="Calibri Light"/>
              <a:cs typeface="Calibri Light"/>
            </a:rPr>
            <a:t>post GA</a:t>
          </a:r>
        </a:p>
      </dsp:txBody>
      <dsp:txXfrm>
        <a:off x="6424" y="836443"/>
        <a:ext cx="2073388" cy="1405440"/>
      </dsp:txXfrm>
    </dsp:sp>
    <dsp:sp modelId="{DB18100F-C6ED-184D-9DA8-368233E55691}">
      <dsp:nvSpPr>
        <dsp:cNvPr id="0" name=""/>
        <dsp:cNvSpPr/>
      </dsp:nvSpPr>
      <dsp:spPr>
        <a:xfrm>
          <a:off x="2369071" y="7087"/>
          <a:ext cx="2073388" cy="829355"/>
        </a:xfrm>
        <a:prstGeom prst="rect">
          <a:avLst/>
        </a:prstGeom>
        <a:solidFill>
          <a:srgbClr val="0161A1"/>
        </a:solidFill>
        <a:ln w="12700" cap="flat" cmpd="sng" algn="ctr">
          <a:solidFill>
            <a:srgbClr val="0161A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a:latin typeface="Calibri Light"/>
              <a:cs typeface="Calibri Light"/>
            </a:rPr>
            <a:t>Test Automation</a:t>
          </a:r>
          <a:endParaRPr lang="en-US" sz="2000" b="0" i="0" kern="1200">
            <a:latin typeface="Calibri Light"/>
            <a:cs typeface="Calibri Light"/>
          </a:endParaRPr>
        </a:p>
      </dsp:txBody>
      <dsp:txXfrm>
        <a:off x="2369071" y="7087"/>
        <a:ext cx="2073388" cy="829355"/>
      </dsp:txXfrm>
    </dsp:sp>
    <dsp:sp modelId="{CA72796A-4080-B94E-A0D5-61E444E4CD3E}">
      <dsp:nvSpPr>
        <dsp:cNvPr id="0" name=""/>
        <dsp:cNvSpPr/>
      </dsp:nvSpPr>
      <dsp:spPr>
        <a:xfrm>
          <a:off x="2369071" y="836443"/>
          <a:ext cx="2073388" cy="1405440"/>
        </a:xfrm>
        <a:prstGeom prst="rect">
          <a:avLst/>
        </a:prstGeom>
        <a:noFill/>
        <a:ln w="12700" cap="flat" cmpd="sng" algn="ctr">
          <a:solidFill>
            <a:srgbClr val="0161A1">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91440" bIns="144018" numCol="1" spcCol="1270" anchor="t" anchorCtr="0">
          <a:noAutofit/>
        </a:bodyPr>
        <a:lstStyle/>
        <a:p>
          <a:pPr marL="171450" lvl="1" indent="-171450" algn="ctr" defTabSz="800100">
            <a:lnSpc>
              <a:spcPct val="90000"/>
            </a:lnSpc>
            <a:spcBef>
              <a:spcPct val="0"/>
            </a:spcBef>
            <a:spcAft>
              <a:spcPct val="15000"/>
            </a:spcAft>
            <a:buNone/>
          </a:pPr>
          <a:r>
            <a:rPr lang="en-US" sz="1800" b="0" i="0" kern="1200">
              <a:latin typeface="Calibri Light"/>
              <a:cs typeface="Calibri Light"/>
            </a:rPr>
            <a:t>Common testing</a:t>
          </a:r>
        </a:p>
        <a:p>
          <a:pPr marL="171450" lvl="1" indent="-171450" algn="ctr" defTabSz="800100">
            <a:lnSpc>
              <a:spcPct val="90000"/>
            </a:lnSpc>
            <a:spcBef>
              <a:spcPct val="0"/>
            </a:spcBef>
            <a:spcAft>
              <a:spcPct val="15000"/>
            </a:spcAft>
            <a:buNone/>
          </a:pPr>
          <a:r>
            <a:rPr lang="en-US" sz="1800" b="0" i="0" kern="1200">
              <a:latin typeface="Calibri Light"/>
              <a:cs typeface="Calibri Light"/>
            </a:rPr>
            <a:t>tools/frameworks;</a:t>
          </a:r>
        </a:p>
        <a:p>
          <a:pPr marL="171450" lvl="1" indent="-171450" algn="ctr" defTabSz="800100">
            <a:lnSpc>
              <a:spcPct val="90000"/>
            </a:lnSpc>
            <a:spcBef>
              <a:spcPct val="0"/>
            </a:spcBef>
            <a:spcAft>
              <a:spcPct val="15000"/>
            </a:spcAft>
            <a:buNone/>
          </a:pPr>
          <a:r>
            <a:rPr lang="en-US" sz="1800" b="0" i="0" kern="1200">
              <a:latin typeface="Calibri Light"/>
              <a:cs typeface="Calibri Light"/>
            </a:rPr>
            <a:t>Investments in</a:t>
          </a:r>
        </a:p>
        <a:p>
          <a:pPr marL="171450" lvl="1" indent="-171450" algn="ctr" defTabSz="800100">
            <a:lnSpc>
              <a:spcPct val="90000"/>
            </a:lnSpc>
            <a:spcBef>
              <a:spcPct val="0"/>
            </a:spcBef>
            <a:spcAft>
              <a:spcPct val="15000"/>
            </a:spcAft>
            <a:buNone/>
          </a:pPr>
          <a:r>
            <a:rPr lang="en-US" sz="1800" b="0" i="0" kern="1200">
              <a:latin typeface="Calibri Light"/>
              <a:cs typeface="Calibri Light"/>
            </a:rPr>
            <a:t>Quantum v9</a:t>
          </a:r>
        </a:p>
      </dsp:txBody>
      <dsp:txXfrm>
        <a:off x="2369071" y="836443"/>
        <a:ext cx="2073388" cy="1405440"/>
      </dsp:txXfrm>
    </dsp:sp>
    <dsp:sp modelId="{6B3DD141-09E5-3A4A-8EE7-6DDDAC7D07AE}">
      <dsp:nvSpPr>
        <dsp:cNvPr id="0" name=""/>
        <dsp:cNvSpPr/>
      </dsp:nvSpPr>
      <dsp:spPr>
        <a:xfrm>
          <a:off x="4732733" y="7087"/>
          <a:ext cx="2073388" cy="829355"/>
        </a:xfrm>
        <a:prstGeom prst="rect">
          <a:avLst/>
        </a:prstGeom>
        <a:solidFill>
          <a:srgbClr val="1E683C"/>
        </a:solidFill>
        <a:ln w="12700" cap="flat" cmpd="sng" algn="ctr">
          <a:solidFill>
            <a:srgbClr val="1E683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2000" b="0" i="0" u="none" kern="1200">
              <a:solidFill>
                <a:prstClr val="white"/>
              </a:solidFill>
              <a:latin typeface="Calibri Light"/>
              <a:ea typeface="+mn-ea"/>
              <a:cs typeface="Calibri Light"/>
            </a:rPr>
            <a:t>CI/CD</a:t>
          </a:r>
        </a:p>
      </dsp:txBody>
      <dsp:txXfrm>
        <a:off x="4732733" y="7087"/>
        <a:ext cx="2073388" cy="829355"/>
      </dsp:txXfrm>
    </dsp:sp>
    <dsp:sp modelId="{8EB321E0-98C8-2942-8344-BC1578297C60}">
      <dsp:nvSpPr>
        <dsp:cNvPr id="0" name=""/>
        <dsp:cNvSpPr/>
      </dsp:nvSpPr>
      <dsp:spPr>
        <a:xfrm>
          <a:off x="4732733" y="836443"/>
          <a:ext cx="2073388" cy="1405440"/>
        </a:xfrm>
        <a:prstGeom prst="rect">
          <a:avLst/>
        </a:prstGeom>
        <a:noFill/>
        <a:ln w="12700" cap="flat" cmpd="sng" algn="ctr">
          <a:solidFill>
            <a:srgbClr val="1E683C">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91440" bIns="144018" numCol="1" spcCol="1270" anchor="t" anchorCtr="0">
          <a:noAutofit/>
        </a:bodyPr>
        <a:lstStyle/>
        <a:p>
          <a:pPr marL="171450" lvl="1" indent="-171450" algn="ctr" defTabSz="800100">
            <a:lnSpc>
              <a:spcPct val="90000"/>
            </a:lnSpc>
            <a:spcBef>
              <a:spcPct val="0"/>
            </a:spcBef>
            <a:spcAft>
              <a:spcPct val="15000"/>
            </a:spcAft>
            <a:buNone/>
          </a:pPr>
          <a:r>
            <a:rPr lang="en-US" sz="1800" b="0" i="0" kern="1200">
              <a:latin typeface="Calibri Light"/>
              <a:cs typeface="Calibri Light"/>
            </a:rPr>
            <a:t>Always shippable</a:t>
          </a:r>
        </a:p>
        <a:p>
          <a:pPr marL="171450" lvl="1" indent="-171450" algn="ctr" defTabSz="800100">
            <a:lnSpc>
              <a:spcPct val="90000"/>
            </a:lnSpc>
            <a:spcBef>
              <a:spcPct val="0"/>
            </a:spcBef>
            <a:spcAft>
              <a:spcPct val="15000"/>
            </a:spcAft>
            <a:buNone/>
          </a:pPr>
          <a:r>
            <a:rPr lang="en-US" sz="1800" b="0" i="0" kern="1200">
              <a:latin typeface="Calibri Light"/>
              <a:cs typeface="Calibri Light"/>
            </a:rPr>
            <a:t>main, automation</a:t>
          </a:r>
        </a:p>
        <a:p>
          <a:pPr marL="171450" lvl="1" indent="-171450" algn="ctr" defTabSz="800100">
            <a:lnSpc>
              <a:spcPct val="90000"/>
            </a:lnSpc>
            <a:spcBef>
              <a:spcPct val="0"/>
            </a:spcBef>
            <a:spcAft>
              <a:spcPct val="15000"/>
            </a:spcAft>
            <a:buNone/>
          </a:pPr>
          <a:r>
            <a:rPr lang="en-US" sz="1800" b="0" i="0" kern="1200">
              <a:latin typeface="Calibri Light"/>
              <a:cs typeface="Calibri Light"/>
            </a:rPr>
            <a:t>at every step</a:t>
          </a:r>
        </a:p>
      </dsp:txBody>
      <dsp:txXfrm>
        <a:off x="4732733" y="836443"/>
        <a:ext cx="2073388" cy="1405440"/>
      </dsp:txXfrm>
    </dsp:sp>
    <dsp:sp modelId="{D1EBFAF0-7737-49B4-9AD4-59A3A3D875E0}">
      <dsp:nvSpPr>
        <dsp:cNvPr id="0" name=""/>
        <dsp:cNvSpPr/>
      </dsp:nvSpPr>
      <dsp:spPr>
        <a:xfrm>
          <a:off x="7096396" y="7087"/>
          <a:ext cx="2073388" cy="829355"/>
        </a:xfrm>
        <a:prstGeom prst="rect">
          <a:avLst/>
        </a:prstGeom>
        <a:solidFill>
          <a:srgbClr val="000000"/>
        </a:solidFill>
        <a:ln w="12700" cap="flat" cmpd="sng" algn="ctr">
          <a:solidFill>
            <a:srgbClr val="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b="0" i="0" u="none" kern="1200">
              <a:latin typeface="Calibri Light"/>
              <a:cs typeface="Calibri Light"/>
            </a:rPr>
            <a:t>Performance </a:t>
          </a:r>
        </a:p>
      </dsp:txBody>
      <dsp:txXfrm>
        <a:off x="7096396" y="7087"/>
        <a:ext cx="2073388" cy="829355"/>
      </dsp:txXfrm>
    </dsp:sp>
    <dsp:sp modelId="{87775C99-49EB-4ECE-B426-C9E1C4B3CE83}">
      <dsp:nvSpPr>
        <dsp:cNvPr id="0" name=""/>
        <dsp:cNvSpPr/>
      </dsp:nvSpPr>
      <dsp:spPr>
        <a:xfrm>
          <a:off x="7096396" y="836443"/>
          <a:ext cx="2073388" cy="1405440"/>
        </a:xfrm>
        <a:prstGeom prst="rect">
          <a:avLst/>
        </a:prstGeom>
        <a:noFill/>
        <a:ln w="12700" cap="flat" cmpd="sng" algn="ctr">
          <a:solidFill>
            <a:srgbClr val="000000">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91440" bIns="144018" numCol="1" spcCol="1270" anchor="t" anchorCtr="0">
          <a:noAutofit/>
        </a:bodyPr>
        <a:lstStyle/>
        <a:p>
          <a:pPr marL="171450" lvl="1" indent="-171450" algn="ctr" defTabSz="800100">
            <a:lnSpc>
              <a:spcPct val="90000"/>
            </a:lnSpc>
            <a:spcBef>
              <a:spcPct val="0"/>
            </a:spcBef>
            <a:spcAft>
              <a:spcPct val="15000"/>
            </a:spcAft>
            <a:buNone/>
          </a:pPr>
          <a:r>
            <a:rPr lang="en-US" sz="1800" b="0" i="0" kern="1200">
              <a:latin typeface="Calibri Light"/>
              <a:cs typeface="Calibri Light"/>
            </a:rPr>
            <a:t>Tooling and</a:t>
          </a:r>
        </a:p>
        <a:p>
          <a:pPr marL="171450" lvl="1" indent="-171450" algn="ctr" defTabSz="800100">
            <a:lnSpc>
              <a:spcPct val="90000"/>
            </a:lnSpc>
            <a:spcBef>
              <a:spcPct val="0"/>
            </a:spcBef>
            <a:spcAft>
              <a:spcPct val="15000"/>
            </a:spcAft>
            <a:buNone/>
          </a:pPr>
          <a:r>
            <a:rPr lang="en-US" sz="1800" b="0" i="0" kern="1200">
              <a:latin typeface="Calibri Light"/>
              <a:cs typeface="Calibri Light"/>
            </a:rPr>
            <a:t>Engineering;</a:t>
          </a:r>
        </a:p>
        <a:p>
          <a:pPr marL="171450" lvl="1" indent="-171450" algn="ctr" defTabSz="800100">
            <a:lnSpc>
              <a:spcPct val="90000"/>
            </a:lnSpc>
            <a:spcBef>
              <a:spcPct val="0"/>
            </a:spcBef>
            <a:spcAft>
              <a:spcPct val="15000"/>
            </a:spcAft>
            <a:buNone/>
          </a:pPr>
          <a:r>
            <a:rPr lang="en-US" sz="1800" b="0" i="0" kern="1200">
              <a:latin typeface="Calibri Light"/>
              <a:cs typeface="Calibri Light"/>
            </a:rPr>
            <a:t>&gt;5x faster web</a:t>
          </a:r>
        </a:p>
      </dsp:txBody>
      <dsp:txXfrm>
        <a:off x="7096396" y="836443"/>
        <a:ext cx="2073388" cy="1405440"/>
      </dsp:txXfrm>
    </dsp:sp>
    <dsp:sp modelId="{D14BB284-8562-42B0-90EE-720FAAF5C450}">
      <dsp:nvSpPr>
        <dsp:cNvPr id="0" name=""/>
        <dsp:cNvSpPr/>
      </dsp:nvSpPr>
      <dsp:spPr>
        <a:xfrm>
          <a:off x="9460058" y="7087"/>
          <a:ext cx="2073388" cy="829355"/>
        </a:xfrm>
        <a:prstGeom prst="rect">
          <a:avLst/>
        </a:prstGeom>
        <a:solidFill>
          <a:srgbClr val="F1692A"/>
        </a:solidFill>
        <a:ln w="12700" cap="flat" cmpd="sng" algn="ctr">
          <a:solidFill>
            <a:srgbClr val="F39C1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a:latin typeface="Calibri Light"/>
              <a:cs typeface="Calibri Light"/>
            </a:rPr>
            <a:t>Security  </a:t>
          </a:r>
        </a:p>
      </dsp:txBody>
      <dsp:txXfrm>
        <a:off x="9460058" y="7087"/>
        <a:ext cx="2073388" cy="829355"/>
      </dsp:txXfrm>
    </dsp:sp>
    <dsp:sp modelId="{4ECF8E7D-6BFB-49CF-9765-A3B110948D28}">
      <dsp:nvSpPr>
        <dsp:cNvPr id="0" name=""/>
        <dsp:cNvSpPr/>
      </dsp:nvSpPr>
      <dsp:spPr>
        <a:xfrm>
          <a:off x="9461074" y="836443"/>
          <a:ext cx="2073388" cy="1405440"/>
        </a:xfrm>
        <a:prstGeom prst="rect">
          <a:avLst/>
        </a:prstGeom>
        <a:noFill/>
        <a:ln w="12700" cap="flat" cmpd="sng" algn="ctr">
          <a:solidFill>
            <a:srgbClr val="F39C11">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91440" bIns="144018" numCol="1" spcCol="1270" anchor="t" anchorCtr="0">
          <a:noAutofit/>
        </a:bodyPr>
        <a:lstStyle/>
        <a:p>
          <a:pPr marL="171450" lvl="1" indent="-171450" algn="ctr" defTabSz="800100">
            <a:lnSpc>
              <a:spcPct val="90000"/>
            </a:lnSpc>
            <a:spcBef>
              <a:spcPct val="0"/>
            </a:spcBef>
            <a:spcAft>
              <a:spcPct val="15000"/>
            </a:spcAft>
            <a:buNone/>
          </a:pPr>
          <a:r>
            <a:rPr lang="en-US" sz="1800" b="0" i="0" kern="1200">
              <a:latin typeface="Calibri Light"/>
              <a:cs typeface="Calibri Light"/>
            </a:rPr>
            <a:t>Enhance controls</a:t>
          </a:r>
        </a:p>
        <a:p>
          <a:pPr marL="171450" lvl="1" indent="-171450" algn="ctr" defTabSz="800100">
            <a:lnSpc>
              <a:spcPct val="90000"/>
            </a:lnSpc>
            <a:spcBef>
              <a:spcPct val="0"/>
            </a:spcBef>
            <a:spcAft>
              <a:spcPct val="15000"/>
            </a:spcAft>
            <a:buNone/>
          </a:pPr>
          <a:r>
            <a:rPr lang="en-US" sz="1800" b="0" i="0" kern="1200">
              <a:latin typeface="Calibri Light"/>
              <a:cs typeface="Calibri Light"/>
            </a:rPr>
            <a:t>&amp; processes; new</a:t>
          </a:r>
        </a:p>
        <a:p>
          <a:pPr marL="171450" lvl="1" indent="-171450" algn="ctr" defTabSz="800100">
            <a:lnSpc>
              <a:spcPct val="90000"/>
            </a:lnSpc>
            <a:spcBef>
              <a:spcPct val="0"/>
            </a:spcBef>
            <a:spcAft>
              <a:spcPct val="15000"/>
            </a:spcAft>
            <a:buNone/>
          </a:pPr>
          <a:r>
            <a:rPr lang="en-US" sz="1800" b="0" i="0" kern="1200">
              <a:latin typeface="Calibri Light"/>
              <a:cs typeface="Calibri Light"/>
            </a:rPr>
            <a:t>web obfuscation</a:t>
          </a:r>
        </a:p>
        <a:p>
          <a:pPr marL="171450" lvl="1" indent="-171450" algn="ctr" defTabSz="800100">
            <a:lnSpc>
              <a:spcPct val="90000"/>
            </a:lnSpc>
            <a:spcBef>
              <a:spcPct val="0"/>
            </a:spcBef>
            <a:spcAft>
              <a:spcPct val="15000"/>
            </a:spcAft>
            <a:buNone/>
          </a:pPr>
          <a:r>
            <a:rPr lang="en-US" sz="1800" b="0" i="0" kern="1200">
              <a:latin typeface="Calibri Light"/>
              <a:cs typeface="Calibri Light"/>
            </a:rPr>
            <a:t>&amp; guards</a:t>
          </a:r>
        </a:p>
      </dsp:txBody>
      <dsp:txXfrm>
        <a:off x="9461074" y="836443"/>
        <a:ext cx="2073388" cy="14054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993BD-FB64-4831-9F9F-F56286F01ECF}">
      <dsp:nvSpPr>
        <dsp:cNvPr id="0" name=""/>
        <dsp:cNvSpPr/>
      </dsp:nvSpPr>
      <dsp:spPr>
        <a:xfrm>
          <a:off x="844592" y="0"/>
          <a:ext cx="9572049" cy="1819450"/>
        </a:xfrm>
        <a:prstGeom prst="rightArrow">
          <a:avLst/>
        </a:prstGeom>
        <a:solidFill>
          <a:schemeClr val="bg1"/>
        </a:solidFill>
        <a:ln>
          <a:noFill/>
        </a:ln>
        <a:effectLst/>
      </dsp:spPr>
      <dsp:style>
        <a:lnRef idx="0">
          <a:scrgbClr r="0" g="0" b="0"/>
        </a:lnRef>
        <a:fillRef idx="1">
          <a:scrgbClr r="0" g="0" b="0"/>
        </a:fillRef>
        <a:effectRef idx="0">
          <a:scrgbClr r="0" g="0" b="0"/>
        </a:effectRef>
        <a:fontRef idx="minor"/>
      </dsp:style>
    </dsp:sp>
    <dsp:sp modelId="{B0858C9F-50FB-4C05-AC26-2B8E9AF301DB}">
      <dsp:nvSpPr>
        <dsp:cNvPr id="0" name=""/>
        <dsp:cNvSpPr/>
      </dsp:nvSpPr>
      <dsp:spPr>
        <a:xfrm>
          <a:off x="12097" y="545834"/>
          <a:ext cx="3624710" cy="7277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Phase 1:  </a:t>
          </a:r>
          <a:r>
            <a:rPr lang="en-US" sz="1600" kern="1200"/>
            <a:t>Kickoff w/ quick wins to get a fast start to FY20 (Q1)</a:t>
          </a:r>
        </a:p>
      </dsp:txBody>
      <dsp:txXfrm>
        <a:off x="47624" y="581361"/>
        <a:ext cx="3553656" cy="656726"/>
      </dsp:txXfrm>
    </dsp:sp>
    <dsp:sp modelId="{1B5B3622-50C6-41AA-BCDA-F83DBB7FC103}">
      <dsp:nvSpPr>
        <dsp:cNvPr id="0" name=""/>
        <dsp:cNvSpPr/>
      </dsp:nvSpPr>
      <dsp:spPr>
        <a:xfrm>
          <a:off x="3818262" y="545834"/>
          <a:ext cx="3624710" cy="727780"/>
        </a:xfrm>
        <a:prstGeom prst="roundRect">
          <a:avLst/>
        </a:prstGeom>
        <a:solidFill>
          <a:schemeClr val="accent2">
            <a:hueOff val="-7893431"/>
            <a:satOff val="-12370"/>
            <a:lumOff val="2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Phase 2:  </a:t>
          </a:r>
          <a:r>
            <a:rPr lang="en-US" sz="1600" kern="1200"/>
            <a:t>Agile &amp; Quality initiatives aligned to release cycle (Q1-Q2)</a:t>
          </a:r>
        </a:p>
      </dsp:txBody>
      <dsp:txXfrm>
        <a:off x="3853789" y="581361"/>
        <a:ext cx="3553656" cy="656726"/>
      </dsp:txXfrm>
    </dsp:sp>
    <dsp:sp modelId="{1AD04535-D671-49AF-893E-4AA868F35B1B}">
      <dsp:nvSpPr>
        <dsp:cNvPr id="0" name=""/>
        <dsp:cNvSpPr/>
      </dsp:nvSpPr>
      <dsp:spPr>
        <a:xfrm>
          <a:off x="7624427" y="545834"/>
          <a:ext cx="3624710" cy="727780"/>
        </a:xfrm>
        <a:prstGeom prst="roundRect">
          <a:avLst/>
        </a:prstGeom>
        <a:solidFill>
          <a:schemeClr val="accent2">
            <a:hueOff val="-15786863"/>
            <a:satOff val="-24739"/>
            <a:lumOff val="41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Phase 3:  </a:t>
          </a:r>
          <a:r>
            <a:rPr lang="en-US" sz="1600" kern="1200"/>
            <a:t>Deeper Investments in architecture, automation &amp; tools </a:t>
          </a:r>
        </a:p>
      </dsp:txBody>
      <dsp:txXfrm>
        <a:off x="7659954" y="581361"/>
        <a:ext cx="3553656" cy="65672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8B156F-A919-0A44-8EF0-DF8976680D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985A7B-2C0B-364C-8395-E8CCC4ABD8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DB43FA-9AC2-144D-9861-AAA066CA32D1}" type="datetimeFigureOut">
              <a:rPr lang="en-US" smtClean="0"/>
              <a:t>5/5/20</a:t>
            </a:fld>
            <a:endParaRPr lang="en-US"/>
          </a:p>
        </p:txBody>
      </p:sp>
      <p:sp>
        <p:nvSpPr>
          <p:cNvPr id="4" name="Footer Placeholder 3">
            <a:extLst>
              <a:ext uri="{FF2B5EF4-FFF2-40B4-BE49-F238E27FC236}">
                <a16:creationId xmlns:a16="http://schemas.microsoft.com/office/drawing/2014/main" id="{E4702CE2-1088-F640-ACEF-C2F143D4E5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6E29A5-FEF4-8F42-885C-D1088F7930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74BB65-3C19-3A4A-B62C-8EA8B2ED96BF}" type="slidenum">
              <a:rPr lang="en-US" smtClean="0"/>
              <a:t>‹#›</a:t>
            </a:fld>
            <a:endParaRPr lang="en-US"/>
          </a:p>
        </p:txBody>
      </p:sp>
    </p:spTree>
    <p:extLst>
      <p:ext uri="{BB962C8B-B14F-4D97-AF65-F5344CB8AC3E}">
        <p14:creationId xmlns:p14="http://schemas.microsoft.com/office/powerpoint/2010/main" val="27879180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0B695-4ED9-4844-A27F-D6C6E3C1A55D}" type="datetimeFigureOut">
              <a:rPr lang="en-US" smtClean="0"/>
              <a:t>5/5/20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CE2268-29D5-FD45-8BF9-880C1606A563}" type="slidenum">
              <a:rPr lang="en-US" smtClean="0"/>
              <a:t>‹#›</a:t>
            </a:fld>
            <a:endParaRPr lang="en-US"/>
          </a:p>
        </p:txBody>
      </p:sp>
    </p:spTree>
    <p:extLst>
      <p:ext uri="{BB962C8B-B14F-4D97-AF65-F5344CB8AC3E}">
        <p14:creationId xmlns:p14="http://schemas.microsoft.com/office/powerpoint/2010/main" val="3945599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1</a:t>
            </a:fld>
            <a:endParaRPr lang="en-US"/>
          </a:p>
        </p:txBody>
      </p:sp>
    </p:spTree>
    <p:extLst>
      <p:ext uri="{BB962C8B-B14F-4D97-AF65-F5344CB8AC3E}">
        <p14:creationId xmlns:p14="http://schemas.microsoft.com/office/powerpoint/2010/main" val="1659419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3</a:t>
            </a:fld>
            <a:endParaRPr lang="en-US"/>
          </a:p>
        </p:txBody>
      </p:sp>
    </p:spTree>
    <p:extLst>
      <p:ext uri="{BB962C8B-B14F-4D97-AF65-F5344CB8AC3E}">
        <p14:creationId xmlns:p14="http://schemas.microsoft.com/office/powerpoint/2010/main" val="3052665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4</a:t>
            </a:fld>
            <a:endParaRPr lang="en-US"/>
          </a:p>
        </p:txBody>
      </p:sp>
    </p:spTree>
    <p:extLst>
      <p:ext uri="{BB962C8B-B14F-4D97-AF65-F5344CB8AC3E}">
        <p14:creationId xmlns:p14="http://schemas.microsoft.com/office/powerpoint/2010/main" val="1504608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6</a:t>
            </a:fld>
            <a:endParaRPr lang="en-US"/>
          </a:p>
        </p:txBody>
      </p:sp>
    </p:spTree>
    <p:extLst>
      <p:ext uri="{BB962C8B-B14F-4D97-AF65-F5344CB8AC3E}">
        <p14:creationId xmlns:p14="http://schemas.microsoft.com/office/powerpoint/2010/main" val="1275535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9</a:t>
            </a:fld>
            <a:endParaRPr lang="en-US"/>
          </a:p>
        </p:txBody>
      </p:sp>
    </p:spTree>
    <p:extLst>
      <p:ext uri="{BB962C8B-B14F-4D97-AF65-F5344CB8AC3E}">
        <p14:creationId xmlns:p14="http://schemas.microsoft.com/office/powerpoint/2010/main" val="255775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10</a:t>
            </a:fld>
            <a:endParaRPr lang="en-US"/>
          </a:p>
        </p:txBody>
      </p:sp>
    </p:spTree>
    <p:extLst>
      <p:ext uri="{BB962C8B-B14F-4D97-AF65-F5344CB8AC3E}">
        <p14:creationId xmlns:p14="http://schemas.microsoft.com/office/powerpoint/2010/main" val="6256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C85FFF-D16A-8140-839E-1F322EB48DBD}" type="slidenum">
              <a:rPr lang="en-US" smtClean="0"/>
              <a:t>27</a:t>
            </a:fld>
            <a:endParaRPr lang="en-US"/>
          </a:p>
        </p:txBody>
      </p:sp>
    </p:spTree>
    <p:extLst>
      <p:ext uri="{BB962C8B-B14F-4D97-AF65-F5344CB8AC3E}">
        <p14:creationId xmlns:p14="http://schemas.microsoft.com/office/powerpoint/2010/main" val="1384774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a:defRPr/>
            </a:pPr>
            <a:fld id="{528DC4C2-1707-B34C-8B85-3F6FAF54ADAE}" type="slidenum">
              <a:rPr lang="en-US" smtClean="0"/>
              <a:pPr>
                <a:defRPr/>
              </a:pPr>
              <a:t>34</a:t>
            </a:fld>
            <a:endParaRPr lang="en-US"/>
          </a:p>
        </p:txBody>
      </p:sp>
    </p:spTree>
    <p:extLst>
      <p:ext uri="{BB962C8B-B14F-4D97-AF65-F5344CB8AC3E}">
        <p14:creationId xmlns:p14="http://schemas.microsoft.com/office/powerpoint/2010/main" val="1750050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a:defRPr/>
            </a:pPr>
            <a:fld id="{528DC4C2-1707-B34C-8B85-3F6FAF54ADAE}" type="slidenum">
              <a:rPr lang="en-US" smtClean="0"/>
              <a:pPr>
                <a:defRPr/>
              </a:pPr>
              <a:t>37</a:t>
            </a:fld>
            <a:endParaRPr lang="en-US"/>
          </a:p>
        </p:txBody>
      </p:sp>
    </p:spTree>
    <p:extLst>
      <p:ext uri="{BB962C8B-B14F-4D97-AF65-F5344CB8AC3E}">
        <p14:creationId xmlns:p14="http://schemas.microsoft.com/office/powerpoint/2010/main" val="2942825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vider/Title - Dark">
    <p:bg>
      <p:bgPr>
        <a:solidFill>
          <a:schemeClr val="bg1"/>
        </a:solidFill>
        <a:effectLst/>
      </p:bgPr>
    </p:bg>
    <p:spTree>
      <p:nvGrpSpPr>
        <p:cNvPr id="1" name=""/>
        <p:cNvGrpSpPr/>
        <p:nvPr/>
      </p:nvGrpSpPr>
      <p:grpSpPr>
        <a:xfrm>
          <a:off x="0" y="0"/>
          <a:ext cx="0" cy="0"/>
          <a:chOff x="0" y="0"/>
          <a:chExt cx="0" cy="0"/>
        </a:xfrm>
      </p:grpSpPr>
      <p:sp>
        <p:nvSpPr>
          <p:cNvPr id="9" name="TextBox 8"/>
          <p:cNvSpPr txBox="1"/>
          <p:nvPr userDrawn="1"/>
        </p:nvSpPr>
        <p:spPr>
          <a:xfrm>
            <a:off x="3928912" y="6543826"/>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70587"/>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169615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213430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3216326912"/>
      </p:ext>
    </p:extLst>
  </p:cSld>
  <p:clrMapOvr>
    <a:masterClrMapping/>
  </p:clrMapOvr>
  <p:extLst>
    <p:ext uri="{DCECCB84-F9BA-43D5-87BE-67443E8EF086}">
      <p15:sldGuideLst xmlns:p15="http://schemas.microsoft.com/office/powerpoint/2012/main">
        <p15:guide id="1" orient="horz" pos="3744">
          <p15:clr>
            <a:srgbClr val="FBAE40"/>
          </p15:clr>
        </p15:guide>
        <p15:guide id="2" pos="73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8943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46" b="1" i="0">
                <a:solidFill>
                  <a:srgbClr val="404248"/>
                </a:solidFill>
                <a:latin typeface="PT Serif"/>
                <a:cs typeface="PT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07714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46" b="1" i="0">
                <a:solidFill>
                  <a:srgbClr val="404248"/>
                </a:solidFill>
                <a:latin typeface="PT Serif"/>
                <a:cs typeface="PT Serif"/>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08614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bg>
      <p:bgPr>
        <a:solidFill>
          <a:schemeClr val="bg1">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228600"/>
            <a:ext cx="11104881" cy="402336"/>
          </a:xfr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3200" b="0" dirty="0">
                <a:solidFill>
                  <a:srgbClr val="565656"/>
                </a:solidFill>
                <a:latin typeface="+mj-lt"/>
                <a:ea typeface="+mj-ea"/>
                <a:cs typeface="+mj-cs"/>
              </a:defRPr>
            </a:lvl1pPr>
          </a:lstStyle>
          <a:p>
            <a:pPr lvl="0" algn="l" rtl="0" eaLnBrk="1" fontAlgn="base" hangingPunct="1">
              <a:spcBef>
                <a:spcPct val="0"/>
              </a:spcBef>
              <a:spcAft>
                <a:spcPct val="0"/>
              </a:spcAft>
            </a:pPr>
            <a:r>
              <a:rPr lang="en-US"/>
              <a:t>Click to edit Master title style</a:t>
            </a:r>
          </a:p>
        </p:txBody>
      </p:sp>
    </p:spTree>
    <p:extLst>
      <p:ext uri="{BB962C8B-B14F-4D97-AF65-F5344CB8AC3E}">
        <p14:creationId xmlns:p14="http://schemas.microsoft.com/office/powerpoint/2010/main" val="1898423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1092149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1111711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evider/Title - Dark">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739084" y="370587"/>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169615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213430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spTree>
    <p:extLst>
      <p:ext uri="{BB962C8B-B14F-4D97-AF65-F5344CB8AC3E}">
        <p14:creationId xmlns:p14="http://schemas.microsoft.com/office/powerpoint/2010/main" val="3119873048"/>
      </p:ext>
    </p:extLst>
  </p:cSld>
  <p:clrMapOvr>
    <a:masterClrMapping/>
  </p:clrMapOvr>
  <p:extLst>
    <p:ext uri="{DCECCB84-F9BA-43D5-87BE-67443E8EF086}">
      <p15:sldGuideLst xmlns:p15="http://schemas.microsoft.com/office/powerpoint/2012/main">
        <p15:guide id="1" orient="horz" pos="3744">
          <p15:clr>
            <a:srgbClr val="FBAE40"/>
          </p15:clr>
        </p15:guide>
        <p15:guide id="2" pos="7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1092149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2245165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408738" y="1137684"/>
            <a:ext cx="5478462" cy="5042454"/>
          </a:xfrm>
          <a:prstGeom prst="rect">
            <a:avLst/>
          </a:prstGeom>
        </p:spPr>
        <p:txBody>
          <a:bodyPr/>
          <a:lstStyle>
            <a:lvl1pPr>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22480869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3274535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2029380"/>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9314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Full Slide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6265" y="2020754"/>
            <a:ext cx="504986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Slide Number Placeholder 9"/>
          <p:cNvSpPr>
            <a:spLocks noGrp="1"/>
          </p:cNvSpPr>
          <p:nvPr>
            <p:ph type="sldNum" sz="quarter" idx="4"/>
          </p:nvPr>
        </p:nvSpPr>
        <p:spPr>
          <a:xfrm>
            <a:off x="11518941" y="6456830"/>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2" name="TextBox 21"/>
          <p:cNvSpPr txBox="1"/>
          <p:nvPr userDrawn="1"/>
        </p:nvSpPr>
        <p:spPr>
          <a:xfrm>
            <a:off x="3789253" y="653377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828567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 name="Title 1"/>
          <p:cNvSpPr>
            <a:spLocks noGrp="1"/>
          </p:cNvSpPr>
          <p:nvPr>
            <p:ph type="ctrTitle"/>
          </p:nvPr>
        </p:nvSpPr>
        <p:spPr>
          <a:xfrm>
            <a:off x="546266" y="1156596"/>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178778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Full Slide Blue">
    <p:bg>
      <p:bgPr>
        <a:solidFill>
          <a:srgbClr val="225E7F"/>
        </a:solidFill>
        <a:effectLst/>
      </p:bgPr>
    </p:bg>
    <p:spTree>
      <p:nvGrpSpPr>
        <p:cNvPr id="1" name=""/>
        <p:cNvGrpSpPr/>
        <p:nvPr/>
      </p:nvGrpSpPr>
      <p:grpSpPr>
        <a:xfrm>
          <a:off x="0" y="0"/>
          <a:ext cx="0" cy="0"/>
          <a:chOff x="0" y="0"/>
          <a:chExt cx="0" cy="0"/>
        </a:xfrm>
      </p:grpSpPr>
      <p:sp>
        <p:nvSpPr>
          <p:cNvPr id="4" name="Rectangle 3"/>
          <p:cNvSpPr/>
          <p:nvPr userDrawn="1"/>
        </p:nvSpPr>
        <p:spPr>
          <a:xfrm>
            <a:off x="1524" y="0"/>
            <a:ext cx="12188952"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04986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Slide Number Placeholder 9"/>
          <p:cNvSpPr>
            <a:spLocks noGrp="1"/>
          </p:cNvSpPr>
          <p:nvPr>
            <p:ph type="sldNum" sz="quarter" idx="4"/>
          </p:nvPr>
        </p:nvSpPr>
        <p:spPr>
          <a:xfrm>
            <a:off x="11518941" y="6456830"/>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2" name="TextBox 21"/>
          <p:cNvSpPr txBox="1"/>
          <p:nvPr userDrawn="1"/>
        </p:nvSpPr>
        <p:spPr>
          <a:xfrm>
            <a:off x="3789253" y="653377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6948881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6" name="TextBox 55"/>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7" name="Group 56"/>
          <p:cNvGrpSpPr/>
          <p:nvPr userDrawn="1"/>
        </p:nvGrpSpPr>
        <p:grpSpPr>
          <a:xfrm>
            <a:off x="676515" y="6515135"/>
            <a:ext cx="782037" cy="250726"/>
            <a:chOff x="552690" y="895678"/>
            <a:chExt cx="1953843" cy="626414"/>
          </a:xfrm>
          <a:solidFill>
            <a:schemeClr val="bg1"/>
          </a:solidFill>
          <a:effectLst/>
        </p:grpSpPr>
        <p:grpSp>
          <p:nvGrpSpPr>
            <p:cNvPr id="58" name="Group 57"/>
            <p:cNvGrpSpPr/>
            <p:nvPr userDrawn="1"/>
          </p:nvGrpSpPr>
          <p:grpSpPr>
            <a:xfrm>
              <a:off x="1905096" y="895678"/>
              <a:ext cx="601437" cy="583509"/>
              <a:chOff x="10476452" y="-832174"/>
              <a:chExt cx="1171573" cy="1136653"/>
            </a:xfrm>
            <a:grpFill/>
          </p:grpSpPr>
          <p:sp>
            <p:nvSpPr>
              <p:cNvPr id="66"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9" name="Group 58"/>
            <p:cNvGrpSpPr/>
            <p:nvPr userDrawn="1"/>
          </p:nvGrpSpPr>
          <p:grpSpPr>
            <a:xfrm>
              <a:off x="552690" y="935324"/>
              <a:ext cx="1256663" cy="586768"/>
              <a:chOff x="6678386" y="-1685698"/>
              <a:chExt cx="2447925" cy="1143000"/>
            </a:xfrm>
            <a:grpFill/>
          </p:grpSpPr>
          <p:sp>
            <p:nvSpPr>
              <p:cNvPr id="60" name="Freeform 59"/>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2346690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1_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3" name="Picture 22"/>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4" name="TextBox 23"/>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5" name="Group 24"/>
          <p:cNvGrpSpPr/>
          <p:nvPr userDrawn="1"/>
        </p:nvGrpSpPr>
        <p:grpSpPr>
          <a:xfrm>
            <a:off x="676515" y="6515135"/>
            <a:ext cx="782037" cy="250726"/>
            <a:chOff x="552690" y="895678"/>
            <a:chExt cx="1953843" cy="626414"/>
          </a:xfrm>
          <a:solidFill>
            <a:schemeClr val="bg1"/>
          </a:solidFill>
          <a:effectLst/>
        </p:grpSpPr>
        <p:grpSp>
          <p:nvGrpSpPr>
            <p:cNvPr id="26" name="Group 25"/>
            <p:cNvGrpSpPr/>
            <p:nvPr userDrawn="1"/>
          </p:nvGrpSpPr>
          <p:grpSpPr>
            <a:xfrm>
              <a:off x="1905096" y="895678"/>
              <a:ext cx="601437" cy="583509"/>
              <a:chOff x="10476452" y="-832174"/>
              <a:chExt cx="1171573" cy="1136653"/>
            </a:xfrm>
            <a:grpFill/>
          </p:grpSpPr>
          <p:sp>
            <p:nvSpPr>
              <p:cNvPr id="5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7" name="Group 26"/>
            <p:cNvGrpSpPr/>
            <p:nvPr userDrawn="1"/>
          </p:nvGrpSpPr>
          <p:grpSpPr>
            <a:xfrm>
              <a:off x="552690" y="935324"/>
              <a:ext cx="1256663" cy="586768"/>
              <a:chOff x="6678386" y="-1685698"/>
              <a:chExt cx="2447925" cy="1143000"/>
            </a:xfrm>
            <a:grpFill/>
          </p:grpSpPr>
          <p:sp>
            <p:nvSpPr>
              <p:cNvPr id="28" name="Freeform 27"/>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9" name="Freeform 28"/>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836119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044590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9" name="Picture 28"/>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30" name="TextBox 29"/>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048785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3869640" y="6533777"/>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 name="Text Placeholder 2"/>
          <p:cNvSpPr>
            <a:spLocks noGrp="1"/>
          </p:cNvSpPr>
          <p:nvPr>
            <p:ph type="body" sz="quarter" idx="10"/>
          </p:nvPr>
        </p:nvSpPr>
        <p:spPr>
          <a:xfrm>
            <a:off x="697929" y="1024741"/>
            <a:ext cx="4810125" cy="1670257"/>
          </a:xfrm>
          <a:prstGeom prst="rect">
            <a:avLst/>
          </a:prstGeom>
        </p:spPr>
        <p:txBody>
          <a:bodyPr vert="horz" lIns="91440" tIns="45720" rIns="91440" bIns="45720" rtlCol="0" anchor="t" anchorCtr="0">
            <a:normAutofit/>
          </a:bodyPr>
          <a:lstStyle>
            <a:lvl1pPr marL="0" indent="0">
              <a:buFont typeface="Arial" panose="020B0604020202020204" pitchFamily="34" charset="0"/>
              <a:buNone/>
              <a:defRPr lang="en-US" sz="3600" b="0" i="0" smtClean="0">
                <a:solidFill>
                  <a:schemeClr val="bg1"/>
                </a:solidFill>
                <a:latin typeface="Avenir Book" charset="0"/>
                <a:ea typeface="+mj-ea"/>
                <a:cs typeface="+mj-cs"/>
              </a:defRPr>
            </a:lvl1pPr>
            <a:lvl2pPr>
              <a:defRPr lang="en-US" smtClean="0"/>
            </a:lvl2pPr>
            <a:lvl3pPr>
              <a:defRPr lang="en-US" smtClean="0"/>
            </a:lvl3pPr>
            <a:lvl4pPr>
              <a:defRPr lang="en-US" smtClean="0"/>
            </a:lvl4pPr>
            <a:lvl5pPr>
              <a:defRPr lang="en-GB"/>
            </a:lvl5pPr>
          </a:lstStyle>
          <a:p>
            <a:pPr lvl="0">
              <a:spcBef>
                <a:spcPct val="0"/>
              </a:spcBef>
            </a:pPr>
            <a:r>
              <a:rPr lang="en-US"/>
              <a:t>Click to edit Master text styles</a:t>
            </a:r>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9919127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1953180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ypical Content">
    <p:spTree>
      <p:nvGrpSpPr>
        <p:cNvPr id="1" name=""/>
        <p:cNvGrpSpPr/>
        <p:nvPr/>
      </p:nvGrpSpPr>
      <p:grpSpPr>
        <a:xfrm>
          <a:off x="0" y="0"/>
          <a:ext cx="0" cy="0"/>
          <a:chOff x="0" y="0"/>
          <a:chExt cx="0" cy="0"/>
        </a:xfrm>
      </p:grpSpPr>
      <p:sp>
        <p:nvSpPr>
          <p:cNvPr id="11" name="Slide Number Placeholder 9"/>
          <p:cNvSpPr>
            <a:spLocks noGrp="1"/>
          </p:cNvSpPr>
          <p:nvPr>
            <p:ph type="sldNum" sz="quarter" idx="4"/>
          </p:nvPr>
        </p:nvSpPr>
        <p:spPr>
          <a:xfrm>
            <a:off x="11730412" y="6492875"/>
            <a:ext cx="461588" cy="365125"/>
          </a:xfrm>
          <a:prstGeom prst="rect">
            <a:avLst/>
          </a:prstGeom>
        </p:spPr>
        <p:txBody>
          <a:bodyPr vert="horz" lIns="91440" tIns="45720" rIns="91440" bIns="45720" rtlCol="0" anchor="ctr"/>
          <a:lstStyle>
            <a:lvl1pPr algn="r">
              <a:defRPr sz="1200">
                <a:solidFill>
                  <a:schemeClr val="bg1"/>
                </a:solidFill>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1735315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rtifact">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5FB0FA-2C79-4543-954C-754CA5861023}"/>
              </a:ext>
            </a:extLst>
          </p:cNvPr>
          <p:cNvPicPr>
            <a:picLocks noChangeAspect="1"/>
          </p:cNvPicPr>
          <p:nvPr userDrawn="1"/>
        </p:nvPicPr>
        <p:blipFill>
          <a:blip r:embed="rId2"/>
          <a:stretch>
            <a:fillRect/>
          </a:stretch>
        </p:blipFill>
        <p:spPr>
          <a:xfrm>
            <a:off x="1938185" y="0"/>
            <a:ext cx="10253816" cy="6858000"/>
          </a:xfrm>
          <a:prstGeom prst="rect">
            <a:avLst/>
          </a:prstGeom>
        </p:spPr>
      </p:pic>
      <p:pic>
        <p:nvPicPr>
          <p:cNvPr id="10" name="Picture 9">
            <a:extLst>
              <a:ext uri="{FF2B5EF4-FFF2-40B4-BE49-F238E27FC236}">
                <a16:creationId xmlns:a16="http://schemas.microsoft.com/office/drawing/2014/main" id="{DB01D8ED-57F4-4AD5-98B2-A088D3DE1123}"/>
              </a:ext>
            </a:extLst>
          </p:cNvPr>
          <p:cNvPicPr>
            <a:picLocks noChangeAspect="1"/>
          </p:cNvPicPr>
          <p:nvPr userDrawn="1"/>
        </p:nvPicPr>
        <p:blipFill>
          <a:blip r:embed="rId3"/>
          <a:stretch>
            <a:fillRect/>
          </a:stretch>
        </p:blipFill>
        <p:spPr>
          <a:xfrm>
            <a:off x="399155" y="2460174"/>
            <a:ext cx="4242499" cy="968826"/>
          </a:xfrm>
          <a:prstGeom prst="rect">
            <a:avLst/>
          </a:prstGeom>
        </p:spPr>
      </p:pic>
    </p:spTree>
    <p:extLst>
      <p:ext uri="{BB962C8B-B14F-4D97-AF65-F5344CB8AC3E}">
        <p14:creationId xmlns:p14="http://schemas.microsoft.com/office/powerpoint/2010/main" val="200483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6" name="TextBox 55"/>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7" name="Group 56"/>
          <p:cNvGrpSpPr/>
          <p:nvPr userDrawn="1"/>
        </p:nvGrpSpPr>
        <p:grpSpPr>
          <a:xfrm>
            <a:off x="676515" y="6515135"/>
            <a:ext cx="782037" cy="250726"/>
            <a:chOff x="552690" y="895678"/>
            <a:chExt cx="1953843" cy="626414"/>
          </a:xfrm>
          <a:solidFill>
            <a:schemeClr val="bg1"/>
          </a:solidFill>
          <a:effectLst/>
        </p:grpSpPr>
        <p:grpSp>
          <p:nvGrpSpPr>
            <p:cNvPr id="58" name="Group 57"/>
            <p:cNvGrpSpPr/>
            <p:nvPr userDrawn="1"/>
          </p:nvGrpSpPr>
          <p:grpSpPr>
            <a:xfrm>
              <a:off x="1905096" y="895678"/>
              <a:ext cx="601437" cy="583509"/>
              <a:chOff x="10476452" y="-832174"/>
              <a:chExt cx="1171573" cy="1136653"/>
            </a:xfrm>
            <a:grpFill/>
          </p:grpSpPr>
          <p:sp>
            <p:nvSpPr>
              <p:cNvPr id="66"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9" name="Group 58"/>
            <p:cNvGrpSpPr/>
            <p:nvPr userDrawn="1"/>
          </p:nvGrpSpPr>
          <p:grpSpPr>
            <a:xfrm>
              <a:off x="552690" y="935324"/>
              <a:ext cx="1256663" cy="586768"/>
              <a:chOff x="6678386" y="-1685698"/>
              <a:chExt cx="2447925" cy="1143000"/>
            </a:xfrm>
            <a:grpFill/>
          </p:grpSpPr>
          <p:sp>
            <p:nvSpPr>
              <p:cNvPr id="60" name="Freeform 59"/>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2151258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3" name="TextBox 2">
            <a:extLst>
              <a:ext uri="{FF2B5EF4-FFF2-40B4-BE49-F238E27FC236}">
                <a16:creationId xmlns:a16="http://schemas.microsoft.com/office/drawing/2014/main" id="{3C8B639D-B5E5-4544-87F0-AEBCA0CCE87F}"/>
              </a:ext>
            </a:extLst>
          </p:cNvPr>
          <p:cNvSpPr txBox="1"/>
          <p:nvPr userDrawn="1"/>
        </p:nvSpPr>
        <p:spPr>
          <a:xfrm>
            <a:off x="6810103" y="6627223"/>
            <a:ext cx="0" cy="0"/>
          </a:xfrm>
          <a:prstGeom prst="rect">
            <a:avLst/>
          </a:prstGeom>
        </p:spPr>
        <p:txBody>
          <a:bodyPr vert="horz" wrap="none" lIns="91440" tIns="45720" rIns="91440" bIns="45720" rtlCol="0" anchor="t" anchorCtr="0">
            <a:normAutofit fontScale="25000" lnSpcReduction="20000"/>
          </a:bodyPr>
          <a:lstStyle/>
          <a:p>
            <a:endParaRPr lang="en-US"/>
          </a:p>
        </p:txBody>
      </p:sp>
    </p:spTree>
    <p:extLst>
      <p:ext uri="{BB962C8B-B14F-4D97-AF65-F5344CB8AC3E}">
        <p14:creationId xmlns:p14="http://schemas.microsoft.com/office/powerpoint/2010/main" val="33656441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2029380"/>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2407356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 name="Title 1"/>
          <p:cNvSpPr>
            <a:spLocks noGrp="1"/>
          </p:cNvSpPr>
          <p:nvPr>
            <p:ph type="ctrTitle"/>
          </p:nvPr>
        </p:nvSpPr>
        <p:spPr>
          <a:xfrm>
            <a:off x="546266" y="1156596"/>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344232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Half Slide Green">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46064"/>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4450067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alf Slide Green">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3130"/>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46064"/>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7" name="TextBox 2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8" name="Group 27"/>
          <p:cNvGrpSpPr/>
          <p:nvPr userDrawn="1"/>
        </p:nvGrpSpPr>
        <p:grpSpPr>
          <a:xfrm>
            <a:off x="676515" y="6515135"/>
            <a:ext cx="782037" cy="250726"/>
            <a:chOff x="552690" y="895678"/>
            <a:chExt cx="1953843" cy="626414"/>
          </a:xfrm>
          <a:solidFill>
            <a:schemeClr val="bg1"/>
          </a:solidFill>
          <a:effectLst/>
        </p:grpSpPr>
        <p:grpSp>
          <p:nvGrpSpPr>
            <p:cNvPr id="31" name="Group 30"/>
            <p:cNvGrpSpPr/>
            <p:nvPr userDrawn="1"/>
          </p:nvGrpSpPr>
          <p:grpSpPr>
            <a:xfrm>
              <a:off x="1905096" y="895678"/>
              <a:ext cx="601437" cy="583509"/>
              <a:chOff x="10476452" y="-832174"/>
              <a:chExt cx="1171573" cy="1136653"/>
            </a:xfrm>
            <a:grpFill/>
          </p:grpSpPr>
          <p:sp>
            <p:nvSpPr>
              <p:cNvPr id="5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44" name="Group 43"/>
            <p:cNvGrpSpPr/>
            <p:nvPr userDrawn="1"/>
          </p:nvGrpSpPr>
          <p:grpSpPr>
            <a:xfrm>
              <a:off x="552690" y="935324"/>
              <a:ext cx="1256663" cy="586768"/>
              <a:chOff x="6678386" y="-1685698"/>
              <a:chExt cx="2447925" cy="1143000"/>
            </a:xfrm>
            <a:grpFill/>
          </p:grpSpPr>
          <p:sp>
            <p:nvSpPr>
              <p:cNvPr id="45" name="Freeform 4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50" name="Freeform 4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54301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Half Slide Orange">
    <p:spTree>
      <p:nvGrpSpPr>
        <p:cNvPr id="1" name=""/>
        <p:cNvGrpSpPr/>
        <p:nvPr/>
      </p:nvGrpSpPr>
      <p:grpSpPr>
        <a:xfrm>
          <a:off x="0" y="0"/>
          <a:ext cx="0" cy="0"/>
          <a:chOff x="0" y="0"/>
          <a:chExt cx="0" cy="0"/>
        </a:xfrm>
      </p:grpSpPr>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56112"/>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773998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Half Slide Orang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56112"/>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33" name="TextBox 32"/>
          <p:cNvSpPr txBox="1"/>
          <p:nvPr userDrawn="1"/>
        </p:nvSpPr>
        <p:spPr>
          <a:xfrm>
            <a:off x="1502335" y="6515514"/>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4" name="Group 33"/>
          <p:cNvGrpSpPr/>
          <p:nvPr userDrawn="1"/>
        </p:nvGrpSpPr>
        <p:grpSpPr>
          <a:xfrm>
            <a:off x="676515" y="6515135"/>
            <a:ext cx="782037" cy="250726"/>
            <a:chOff x="552690" y="895678"/>
            <a:chExt cx="1953843" cy="626414"/>
          </a:xfrm>
          <a:solidFill>
            <a:schemeClr val="bg1"/>
          </a:solidFill>
          <a:effectLst/>
        </p:grpSpPr>
        <p:grpSp>
          <p:nvGrpSpPr>
            <p:cNvPr id="35" name="Group 34"/>
            <p:cNvGrpSpPr/>
            <p:nvPr userDrawn="1"/>
          </p:nvGrpSpPr>
          <p:grpSpPr>
            <a:xfrm>
              <a:off x="1905096" y="895678"/>
              <a:ext cx="601437" cy="583509"/>
              <a:chOff x="10476452" y="-832174"/>
              <a:chExt cx="1171573" cy="1136653"/>
            </a:xfrm>
            <a:grpFill/>
          </p:grpSpPr>
          <p:sp>
            <p:nvSpPr>
              <p:cNvPr id="43"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6" name="Group 35"/>
            <p:cNvGrpSpPr/>
            <p:nvPr userDrawn="1"/>
          </p:nvGrpSpPr>
          <p:grpSpPr>
            <a:xfrm>
              <a:off x="552690" y="935324"/>
              <a:ext cx="1256663" cy="586768"/>
              <a:chOff x="6678386" y="-1685698"/>
              <a:chExt cx="2447925" cy="1143000"/>
            </a:xfrm>
            <a:grpFill/>
          </p:grpSpPr>
          <p:sp>
            <p:nvSpPr>
              <p:cNvPr id="37" name="Freeform 36"/>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0" name="Freeform 39"/>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1" name="Freeform 40"/>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2" name="Freeform 41"/>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375855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5240574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9" name="Picture 28"/>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0" name="TextBox 29"/>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25439775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1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4027172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3" name="Picture 22"/>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4" name="TextBox 23"/>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5" name="Group 24"/>
          <p:cNvGrpSpPr/>
          <p:nvPr userDrawn="1"/>
        </p:nvGrpSpPr>
        <p:grpSpPr>
          <a:xfrm>
            <a:off x="676515" y="6515135"/>
            <a:ext cx="782037" cy="250726"/>
            <a:chOff x="552690" y="895678"/>
            <a:chExt cx="1953843" cy="626414"/>
          </a:xfrm>
          <a:solidFill>
            <a:schemeClr val="bg1"/>
          </a:solidFill>
          <a:effectLst/>
        </p:grpSpPr>
        <p:grpSp>
          <p:nvGrpSpPr>
            <p:cNvPr id="26" name="Group 25"/>
            <p:cNvGrpSpPr/>
            <p:nvPr userDrawn="1"/>
          </p:nvGrpSpPr>
          <p:grpSpPr>
            <a:xfrm>
              <a:off x="1905096" y="895678"/>
              <a:ext cx="601437" cy="583509"/>
              <a:chOff x="10476452" y="-832174"/>
              <a:chExt cx="1171573" cy="1136653"/>
            </a:xfrm>
            <a:grpFill/>
          </p:grpSpPr>
          <p:sp>
            <p:nvSpPr>
              <p:cNvPr id="5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7" name="Group 26"/>
            <p:cNvGrpSpPr/>
            <p:nvPr userDrawn="1"/>
          </p:nvGrpSpPr>
          <p:grpSpPr>
            <a:xfrm>
              <a:off x="552690" y="935324"/>
              <a:ext cx="1256663" cy="586768"/>
              <a:chOff x="6678386" y="-1685698"/>
              <a:chExt cx="2447925" cy="1143000"/>
            </a:xfrm>
            <a:grpFill/>
          </p:grpSpPr>
          <p:sp>
            <p:nvSpPr>
              <p:cNvPr id="28" name="Freeform 27"/>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9" name="Freeform 28"/>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6082008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grpSp>
        <p:nvGrpSpPr>
          <p:cNvPr id="27" name="Group 26"/>
          <p:cNvGrpSpPr/>
          <p:nvPr userDrawn="1"/>
        </p:nvGrpSpPr>
        <p:grpSpPr>
          <a:xfrm>
            <a:off x="9821856" y="4699276"/>
            <a:ext cx="1729202" cy="1397902"/>
            <a:chOff x="552690" y="433066"/>
            <a:chExt cx="1347123" cy="1089026"/>
          </a:xfrm>
          <a:solidFill>
            <a:schemeClr val="bg1"/>
          </a:solidFill>
          <a:effectLst/>
        </p:grpSpPr>
        <p:grpSp>
          <p:nvGrpSpPr>
            <p:cNvPr id="28" name="Group 27"/>
            <p:cNvGrpSpPr/>
            <p:nvPr userDrawn="1"/>
          </p:nvGrpSpPr>
          <p:grpSpPr>
            <a:xfrm>
              <a:off x="1298375" y="433066"/>
              <a:ext cx="601438" cy="583508"/>
              <a:chOff x="9294586" y="-1733323"/>
              <a:chExt cx="1171575" cy="1136650"/>
            </a:xfrm>
            <a:grpFill/>
          </p:grpSpPr>
          <p:sp>
            <p:nvSpPr>
              <p:cNvPr id="36" name="Freeform 5"/>
              <p:cNvSpPr>
                <a:spLocks/>
              </p:cNvSpPr>
              <p:nvPr userDrawn="1"/>
            </p:nvSpPr>
            <p:spPr bwMode="auto">
              <a:xfrm>
                <a:off x="9561286" y="-1733323"/>
                <a:ext cx="206375" cy="361950"/>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7" name="Freeform 6"/>
              <p:cNvSpPr>
                <a:spLocks/>
              </p:cNvSpPr>
              <p:nvPr userDrawn="1"/>
            </p:nvSpPr>
            <p:spPr bwMode="auto">
              <a:xfrm>
                <a:off x="9688286" y="-1723798"/>
                <a:ext cx="492125" cy="409575"/>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8" name="Freeform 7"/>
              <p:cNvSpPr>
                <a:spLocks/>
              </p:cNvSpPr>
              <p:nvPr userDrawn="1"/>
            </p:nvSpPr>
            <p:spPr bwMode="auto">
              <a:xfrm>
                <a:off x="9294586" y="-1434873"/>
                <a:ext cx="317500" cy="238125"/>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9" name="Freeform 8"/>
              <p:cNvSpPr>
                <a:spLocks/>
              </p:cNvSpPr>
              <p:nvPr userDrawn="1"/>
            </p:nvSpPr>
            <p:spPr bwMode="auto">
              <a:xfrm>
                <a:off x="9358086" y="-1326923"/>
                <a:ext cx="336550" cy="517525"/>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0" name="Freeform 9"/>
              <p:cNvSpPr>
                <a:spLocks/>
              </p:cNvSpPr>
              <p:nvPr userDrawn="1"/>
            </p:nvSpPr>
            <p:spPr bwMode="auto">
              <a:xfrm>
                <a:off x="9754961" y="-1314223"/>
                <a:ext cx="711200" cy="282575"/>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10"/>
              <p:cNvSpPr>
                <a:spLocks/>
              </p:cNvSpPr>
              <p:nvPr userDrawn="1"/>
            </p:nvSpPr>
            <p:spPr bwMode="auto">
              <a:xfrm>
                <a:off x="9751786" y="-1114198"/>
                <a:ext cx="320675" cy="517525"/>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9" name="Group 28"/>
            <p:cNvGrpSpPr/>
            <p:nvPr userDrawn="1"/>
          </p:nvGrpSpPr>
          <p:grpSpPr>
            <a:xfrm>
              <a:off x="552690" y="935324"/>
              <a:ext cx="1256663" cy="586768"/>
              <a:chOff x="6678386" y="-1685698"/>
              <a:chExt cx="2447925" cy="1143000"/>
            </a:xfrm>
            <a:grpFill/>
          </p:grpSpPr>
          <p:sp>
            <p:nvSpPr>
              <p:cNvPr id="30"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1"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2"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3"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4"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3951460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782357"/>
          </a:xfr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7" name="Content Placeholder 6"/>
          <p:cNvSpPr>
            <a:spLocks noGrp="1"/>
          </p:cNvSpPr>
          <p:nvPr>
            <p:ph sz="quarter" idx="10"/>
          </p:nvPr>
        </p:nvSpPr>
        <p:spPr>
          <a:xfrm>
            <a:off x="595313" y="1592263"/>
            <a:ext cx="7896225" cy="3338512"/>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7277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729138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061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1325563"/>
          </a:xfr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5"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6" name="Content Placeholder 5"/>
          <p:cNvSpPr>
            <a:spLocks noGrp="1"/>
          </p:cNvSpPr>
          <p:nvPr>
            <p:ph sz="quarter" idx="10"/>
          </p:nvPr>
        </p:nvSpPr>
        <p:spPr>
          <a:xfrm>
            <a:off x="595313" y="1592263"/>
            <a:ext cx="10933112" cy="427037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12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1325563"/>
          </a:xfr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6"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5" name="Title 1"/>
          <p:cNvSpPr txBox="1">
            <a:spLocks/>
          </p:cNvSpPr>
          <p:nvPr userDrawn="1"/>
        </p:nvSpPr>
        <p:spPr>
          <a:xfrm>
            <a:off x="600635" y="365125"/>
            <a:ext cx="10918306" cy="78235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8" name="Content Placeholder 7"/>
          <p:cNvSpPr>
            <a:spLocks noGrp="1"/>
          </p:cNvSpPr>
          <p:nvPr>
            <p:ph sz="quarter" idx="10"/>
          </p:nvPr>
        </p:nvSpPr>
        <p:spPr>
          <a:xfrm>
            <a:off x="595313" y="1592263"/>
            <a:ext cx="10696575" cy="44418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128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1" name="Rectangle 30"/>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32" name="TextBox 31"/>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tx2">
                    <a:lumMod val="40000"/>
                    <a:lumOff val="60000"/>
                  </a:schemeClr>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sp>
        <p:nvSpPr>
          <p:cNvPr id="10" name="Title 1"/>
          <p:cNvSpPr>
            <a:spLocks noGrp="1"/>
          </p:cNvSpPr>
          <p:nvPr>
            <p:ph type="title"/>
          </p:nvPr>
        </p:nvSpPr>
        <p:spPr>
          <a:xfrm>
            <a:off x="6412486" y="365125"/>
            <a:ext cx="4941314" cy="1325563"/>
          </a:xfrm>
        </p:spPr>
        <p:txBody>
          <a:bodyPr anchor="t" anchorCtr="0">
            <a:normAutofit/>
          </a:bodyPr>
          <a:lstStyle>
            <a:lvl1pPr>
              <a:defRPr sz="4000" b="0" i="0">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9" name="Slide Number Placeholder 9"/>
          <p:cNvSpPr txBox="1">
            <a:spLocks/>
          </p:cNvSpPr>
          <p:nvPr userDrawn="1"/>
        </p:nvSpPr>
        <p:spPr>
          <a:xfrm>
            <a:off x="11518941" y="6356350"/>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b="0" i="0" smtClean="0">
                <a:latin typeface="Avenir Book" charset="0"/>
              </a:rPr>
              <a:pPr/>
              <a:t>‹#›</a:t>
            </a:fld>
            <a:endParaRPr lang="en-GB" b="0" i="0">
              <a:latin typeface="Avenir Book" charset="0"/>
            </a:endParaRPr>
          </a:p>
        </p:txBody>
      </p:sp>
      <p:sp>
        <p:nvSpPr>
          <p:cNvPr id="3" name="Content Placeholder 2"/>
          <p:cNvSpPr>
            <a:spLocks noGrp="1"/>
          </p:cNvSpPr>
          <p:nvPr>
            <p:ph sz="quarter" idx="10"/>
          </p:nvPr>
        </p:nvSpPr>
        <p:spPr>
          <a:xfrm>
            <a:off x="6408738" y="1600200"/>
            <a:ext cx="5478462" cy="45799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625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Devider/Title - Dark">
    <p:bg>
      <p:bgPr>
        <a:solidFill>
          <a:srgbClr val="225E7F"/>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9" name="TextBox 8"/>
          <p:cNvSpPr txBox="1"/>
          <p:nvPr userDrawn="1"/>
        </p:nvSpPr>
        <p:spPr>
          <a:xfrm>
            <a:off x="3928912" y="6543826"/>
            <a:ext cx="7729688" cy="200055"/>
          </a:xfrm>
          <a:prstGeom prst="rect">
            <a:avLst/>
          </a:prstGeom>
          <a:noFill/>
        </p:spPr>
        <p:txBody>
          <a:bodyPr wrap="square" rtlCol="0" anchor="ctr">
            <a:spAutoFit/>
          </a:bodyPr>
          <a:lstStyle/>
          <a:p>
            <a:pPr algn="r"/>
            <a:r>
              <a:rPr lang="en-US" sz="700" kern="0">
                <a:solidFill>
                  <a:prstClr val="white"/>
                </a:solidFill>
                <a:latin typeface="Avenir Book" charset="0"/>
                <a:ea typeface="Avenir Book" charset="0"/>
                <a:cs typeface="Avenir Book" charset="0"/>
              </a:rPr>
              <a:t>© Copyright 2018 Kony, Inc. All rights reserved.  The information contained herein is subject to change without notice.</a:t>
            </a:r>
          </a:p>
        </p:txBody>
      </p:sp>
      <p:sp>
        <p:nvSpPr>
          <p:cNvPr id="6" name="Title Placeholder 1"/>
          <p:cNvSpPr>
            <a:spLocks noGrp="1"/>
          </p:cNvSpPr>
          <p:nvPr>
            <p:ph type="title"/>
          </p:nvPr>
        </p:nvSpPr>
        <p:spPr>
          <a:xfrm>
            <a:off x="739084" y="370587"/>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169615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213430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2864036130"/>
      </p:ext>
    </p:extLst>
  </p:cSld>
  <p:clrMapOvr>
    <a:masterClrMapping/>
  </p:clrMapOvr>
  <p:extLst>
    <p:ext uri="{DCECCB84-F9BA-43D5-87BE-67443E8EF086}">
      <p15:sldGuideLst xmlns:p15="http://schemas.microsoft.com/office/powerpoint/2012/main">
        <p15:guide id="1" orient="horz" pos="3744">
          <p15:clr>
            <a:srgbClr val="FBAE40"/>
          </p15:clr>
        </p15:guide>
        <p15:guide id="2" pos="734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1092149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9882904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408738" y="1137684"/>
            <a:ext cx="5478462" cy="5042454"/>
          </a:xfrm>
          <a:prstGeom prst="rect">
            <a:avLst/>
          </a:prstGeom>
        </p:spPr>
        <p:txBody>
          <a:bodyPr/>
          <a:lstStyle>
            <a:lvl1pPr>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30605027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2406464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451594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2_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2029380"/>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9985286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156596"/>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6076508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Half Slide Green">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46064"/>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3626369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_Half Slide Green">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3130"/>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46064"/>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27" name="TextBox 26"/>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28" name="Group 27"/>
          <p:cNvGrpSpPr/>
          <p:nvPr userDrawn="1"/>
        </p:nvGrpSpPr>
        <p:grpSpPr>
          <a:xfrm>
            <a:off x="676515" y="6515135"/>
            <a:ext cx="782037" cy="250726"/>
            <a:chOff x="552690" y="895678"/>
            <a:chExt cx="1953843" cy="626414"/>
          </a:xfrm>
          <a:solidFill>
            <a:schemeClr val="bg1"/>
          </a:solidFill>
          <a:effectLst/>
        </p:grpSpPr>
        <p:grpSp>
          <p:nvGrpSpPr>
            <p:cNvPr id="31" name="Group 30"/>
            <p:cNvGrpSpPr/>
            <p:nvPr userDrawn="1"/>
          </p:nvGrpSpPr>
          <p:grpSpPr>
            <a:xfrm>
              <a:off x="1905096" y="895678"/>
              <a:ext cx="601437" cy="583509"/>
              <a:chOff x="10476452" y="-832174"/>
              <a:chExt cx="1171573" cy="1136653"/>
            </a:xfrm>
            <a:grpFill/>
          </p:grpSpPr>
          <p:sp>
            <p:nvSpPr>
              <p:cNvPr id="5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44" name="Group 43"/>
            <p:cNvGrpSpPr/>
            <p:nvPr userDrawn="1"/>
          </p:nvGrpSpPr>
          <p:grpSpPr>
            <a:xfrm>
              <a:off x="552690" y="935324"/>
              <a:ext cx="1256663" cy="586768"/>
              <a:chOff x="6678386" y="-1685698"/>
              <a:chExt cx="2447925" cy="1143000"/>
            </a:xfrm>
            <a:grpFill/>
          </p:grpSpPr>
          <p:sp>
            <p:nvSpPr>
              <p:cNvPr id="45" name="Freeform 4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6" name="Freeform 4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7" name="Freeform 4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8" name="Freeform 4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9" name="Freeform 4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0" name="Freeform 4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544526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Half Slide Orange">
    <p:spTree>
      <p:nvGrpSpPr>
        <p:cNvPr id="1" name=""/>
        <p:cNvGrpSpPr/>
        <p:nvPr/>
      </p:nvGrpSpPr>
      <p:grpSpPr>
        <a:xfrm>
          <a:off x="0" y="0"/>
          <a:ext cx="0" cy="0"/>
          <a:chOff x="0" y="0"/>
          <a:chExt cx="0" cy="0"/>
        </a:xfrm>
      </p:grpSpPr>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56112"/>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28904414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3_Half Slide Orang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56112"/>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33" name="TextBox 32"/>
          <p:cNvSpPr txBox="1"/>
          <p:nvPr userDrawn="1"/>
        </p:nvSpPr>
        <p:spPr>
          <a:xfrm>
            <a:off x="1502335" y="6515514"/>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34" name="Group 33"/>
          <p:cNvGrpSpPr/>
          <p:nvPr userDrawn="1"/>
        </p:nvGrpSpPr>
        <p:grpSpPr>
          <a:xfrm>
            <a:off x="676515" y="6515135"/>
            <a:ext cx="782037" cy="250726"/>
            <a:chOff x="552690" y="895678"/>
            <a:chExt cx="1953843" cy="626414"/>
          </a:xfrm>
          <a:solidFill>
            <a:schemeClr val="bg1"/>
          </a:solidFill>
          <a:effectLst/>
        </p:grpSpPr>
        <p:grpSp>
          <p:nvGrpSpPr>
            <p:cNvPr id="35" name="Group 34"/>
            <p:cNvGrpSpPr/>
            <p:nvPr userDrawn="1"/>
          </p:nvGrpSpPr>
          <p:grpSpPr>
            <a:xfrm>
              <a:off x="1905096" y="895678"/>
              <a:ext cx="601437" cy="583509"/>
              <a:chOff x="10476452" y="-832174"/>
              <a:chExt cx="1171573" cy="1136653"/>
            </a:xfrm>
            <a:grpFill/>
          </p:grpSpPr>
          <p:sp>
            <p:nvSpPr>
              <p:cNvPr id="43"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36" name="Group 35"/>
            <p:cNvGrpSpPr/>
            <p:nvPr userDrawn="1"/>
          </p:nvGrpSpPr>
          <p:grpSpPr>
            <a:xfrm>
              <a:off x="552690" y="935324"/>
              <a:ext cx="1256663" cy="586768"/>
              <a:chOff x="6678386" y="-1685698"/>
              <a:chExt cx="2447925" cy="1143000"/>
            </a:xfrm>
            <a:grpFill/>
          </p:grpSpPr>
          <p:sp>
            <p:nvSpPr>
              <p:cNvPr id="37" name="Freeform 36"/>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8" name="Freeform 37"/>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9" name="Freeform 38"/>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0" name="Freeform 39"/>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1" name="Freeform 40"/>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2" name="Freeform 41"/>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2496599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venir Book" charset="0"/>
            </a:endParaRPr>
          </a:p>
        </p:txBody>
      </p:sp>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algn="r"/>
            <a:r>
              <a:rPr lang="en-US" sz="700" kern="0">
                <a:solidFill>
                  <a:prstClr val="white"/>
                </a:solidFill>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6543033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venir Book" charset="0"/>
            </a:endParaRPr>
          </a:p>
        </p:txBody>
      </p:sp>
      <p:pic>
        <p:nvPicPr>
          <p:cNvPr id="29" name="Picture 28"/>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algn="r"/>
            <a:r>
              <a:rPr lang="en-US" sz="700" kern="0">
                <a:solidFill>
                  <a:prstClr val="white"/>
                </a:solidFill>
                <a:latin typeface="Avenir Book" charset="0"/>
                <a:ea typeface="Avenir Book" charset="0"/>
                <a:cs typeface="Avenir Book" charset="0"/>
              </a:rPr>
              <a:t>© Copyright 2018 Kony, Inc. All rights reserved.  The information contained herein is subject to change without notice.</a:t>
            </a:r>
          </a:p>
        </p:txBody>
      </p:sp>
      <p:sp>
        <p:nvSpPr>
          <p:cNvPr id="30" name="TextBox 29"/>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1680229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_Title and Vertical Tex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3869640" y="6533777"/>
            <a:ext cx="7729688" cy="200055"/>
          </a:xfrm>
          <a:prstGeom prst="rect">
            <a:avLst/>
          </a:prstGeom>
          <a:noFill/>
        </p:spPr>
        <p:txBody>
          <a:bodyPr wrap="square" rtlCol="0" anchor="ctr">
            <a:spAutoFit/>
          </a:bodyPr>
          <a:lstStyle/>
          <a:p>
            <a:pPr algn="r"/>
            <a:r>
              <a:rPr lang="en-US" sz="700" kern="0">
                <a:solidFill>
                  <a:prstClr val="white"/>
                </a:solidFill>
                <a:latin typeface="Avenir Book" charset="0"/>
                <a:ea typeface="Avenir Book" charset="0"/>
                <a:cs typeface="Avenir Book" charset="0"/>
              </a:rPr>
              <a:t>© Copyright 2018 Kony, Inc. All rights reserved.  The information contained herein is subject to change without notice.</a:t>
            </a:r>
          </a:p>
        </p:txBody>
      </p:sp>
      <p:sp>
        <p:nvSpPr>
          <p:cNvPr id="3" name="Text Placeholder 2"/>
          <p:cNvSpPr>
            <a:spLocks noGrp="1"/>
          </p:cNvSpPr>
          <p:nvPr>
            <p:ph type="body" sz="quarter" idx="10"/>
          </p:nvPr>
        </p:nvSpPr>
        <p:spPr>
          <a:xfrm>
            <a:off x="697929" y="1024741"/>
            <a:ext cx="4810125" cy="1670257"/>
          </a:xfrm>
          <a:prstGeom prst="rect">
            <a:avLst/>
          </a:prstGeom>
        </p:spPr>
        <p:txBody>
          <a:bodyPr vert="horz" lIns="91440" tIns="45720" rIns="91440" bIns="45720" rtlCol="0" anchor="t" anchorCtr="0">
            <a:normAutofit/>
          </a:bodyPr>
          <a:lstStyle>
            <a:lvl1pPr marL="0" indent="0">
              <a:buFont typeface="Arial" panose="020B0604020202020204" pitchFamily="34" charset="0"/>
              <a:buNone/>
              <a:defRPr lang="en-US" sz="3600" b="0" i="0" smtClean="0">
                <a:solidFill>
                  <a:schemeClr val="bg1"/>
                </a:solidFill>
                <a:latin typeface="Avenir Book" charset="0"/>
                <a:ea typeface="+mj-ea"/>
                <a:cs typeface="+mj-cs"/>
              </a:defRPr>
            </a:lvl1pPr>
            <a:lvl2pPr>
              <a:defRPr lang="en-US" smtClean="0"/>
            </a:lvl2pPr>
            <a:lvl3pPr>
              <a:defRPr lang="en-US" smtClean="0"/>
            </a:lvl3pPr>
            <a:lvl4pPr>
              <a:defRPr lang="en-US" smtClean="0"/>
            </a:lvl4pPr>
            <a:lvl5pPr>
              <a:defRPr lang="en-GB"/>
            </a:lvl5pPr>
          </a:lstStyle>
          <a:p>
            <a:pPr lvl="0">
              <a:spcBef>
                <a:spcPct val="0"/>
              </a:spcBef>
            </a:pPr>
            <a:r>
              <a:rPr lang="en-US"/>
              <a:t>Click to edit Master text styles</a:t>
            </a:r>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41358850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1_Typic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6246A">
                    <a:lumMod val="40000"/>
                    <a:lumOff val="60000"/>
                  </a:srgbClr>
                </a:solidFill>
              </a:rPr>
              <a:pPr/>
              <a:t>‹#›</a:t>
            </a:fld>
            <a:endParaRPr lang="en-GB">
              <a:solidFill>
                <a:srgbClr val="36246A">
                  <a:lumMod val="40000"/>
                  <a:lumOff val="60000"/>
                </a:srgbClr>
              </a:solidFill>
            </a:endParaRPr>
          </a:p>
        </p:txBody>
      </p:sp>
    </p:spTree>
    <p:extLst>
      <p:ext uri="{BB962C8B-B14F-4D97-AF65-F5344CB8AC3E}">
        <p14:creationId xmlns:p14="http://schemas.microsoft.com/office/powerpoint/2010/main" val="116388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3869640" y="6533777"/>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 name="Text Placeholder 2"/>
          <p:cNvSpPr>
            <a:spLocks noGrp="1"/>
          </p:cNvSpPr>
          <p:nvPr>
            <p:ph type="body" sz="quarter" idx="10"/>
          </p:nvPr>
        </p:nvSpPr>
        <p:spPr>
          <a:xfrm>
            <a:off x="697929" y="1024741"/>
            <a:ext cx="4810125" cy="1670257"/>
          </a:xfrm>
          <a:prstGeom prst="rect">
            <a:avLst/>
          </a:prstGeom>
        </p:spPr>
        <p:txBody>
          <a:bodyPr vert="horz" lIns="91440" tIns="45720" rIns="91440" bIns="45720" rtlCol="0" anchor="t" anchorCtr="0">
            <a:normAutofit/>
          </a:bodyPr>
          <a:lstStyle>
            <a:lvl1pPr marL="0" indent="0">
              <a:buFont typeface="Arial" panose="020B0604020202020204" pitchFamily="34" charset="0"/>
              <a:buNone/>
              <a:defRPr lang="en-US" sz="3600" b="0" i="0" smtClean="0">
                <a:solidFill>
                  <a:schemeClr val="bg1"/>
                </a:solidFill>
                <a:latin typeface="Avenir Book" charset="0"/>
                <a:ea typeface="+mj-ea"/>
                <a:cs typeface="+mj-cs"/>
              </a:defRPr>
            </a:lvl1pPr>
            <a:lvl2pPr>
              <a:defRPr lang="en-US" smtClean="0"/>
            </a:lvl2pPr>
            <a:lvl3pPr>
              <a:defRPr lang="en-US" smtClean="0"/>
            </a:lvl3pPr>
            <a:lvl4pPr>
              <a:defRPr lang="en-US" smtClean="0"/>
            </a:lvl4pPr>
            <a:lvl5pPr>
              <a:defRPr lang="en-GB"/>
            </a:lvl5pPr>
          </a:lstStyle>
          <a:p>
            <a:pPr lvl="0">
              <a:spcBef>
                <a:spcPct val="0"/>
              </a:spcBef>
            </a:pPr>
            <a:r>
              <a:rPr lang="en-US"/>
              <a:t>Click to edit Master text styles</a:t>
            </a:r>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2750382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73059" y="365125"/>
            <a:ext cx="10845882" cy="606425"/>
          </a:xfrm>
        </p:spPr>
        <p:txBody>
          <a:bodyPr anchor="t" anchorCtr="0">
            <a:normAutofit/>
          </a:bodyPr>
          <a:lstStyle>
            <a:lvl1pPr algn="l" defTabSz="914400" rtl="0" eaLnBrk="1" latinLnBrk="0" hangingPunct="1">
              <a:lnSpc>
                <a:spcPct val="90000"/>
              </a:lnSpc>
              <a:spcBef>
                <a:spcPct val="0"/>
              </a:spcBef>
              <a:buNone/>
              <a:defRPr lang="en-US" sz="4000" kern="1200" dirty="0">
                <a:solidFill>
                  <a:schemeClr val="tx1"/>
                </a:solidFill>
                <a:latin typeface="+mj-lt"/>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6246A">
                    <a:lumMod val="40000"/>
                    <a:lumOff val="60000"/>
                  </a:srgbClr>
                </a:solidFill>
              </a:rPr>
              <a:pPr/>
              <a:t>‹#›</a:t>
            </a:fld>
            <a:endParaRPr lang="en-GB">
              <a:solidFill>
                <a:srgbClr val="36246A">
                  <a:lumMod val="40000"/>
                  <a:lumOff val="60000"/>
                </a:srgbClr>
              </a:solidFill>
            </a:endParaRPr>
          </a:p>
        </p:txBody>
      </p:sp>
      <p:sp>
        <p:nvSpPr>
          <p:cNvPr id="10" name="Text Placeholder 9"/>
          <p:cNvSpPr>
            <a:spLocks noGrp="1"/>
          </p:cNvSpPr>
          <p:nvPr>
            <p:ph type="body" sz="quarter" idx="10" hasCustomPrompt="1"/>
          </p:nvPr>
        </p:nvSpPr>
        <p:spPr>
          <a:xfrm>
            <a:off x="673100" y="971550"/>
            <a:ext cx="10845841" cy="438150"/>
          </a:xfrm>
          <a:prstGeom prst="rect">
            <a:avLst/>
          </a:prstGeom>
        </p:spPr>
        <p:txBody>
          <a:bodyPr anchor="t"/>
          <a:lstStyle>
            <a:lvl1pPr marL="0" indent="0">
              <a:buNone/>
              <a:defRPr sz="2400"/>
            </a:lvl1pPr>
          </a:lstStyle>
          <a:p>
            <a:pPr lvl="0"/>
            <a:r>
              <a:rPr lang="en-US"/>
              <a:t>Click to add subtitle</a:t>
            </a:r>
            <a:endParaRPr lang="en-GB"/>
          </a:p>
        </p:txBody>
      </p:sp>
      <p:sp>
        <p:nvSpPr>
          <p:cNvPr id="7" name="Content Placeholder 5"/>
          <p:cNvSpPr>
            <a:spLocks noGrp="1"/>
          </p:cNvSpPr>
          <p:nvPr>
            <p:ph sz="quarter" idx="12"/>
          </p:nvPr>
        </p:nvSpPr>
        <p:spPr>
          <a:xfrm>
            <a:off x="673100" y="1577975"/>
            <a:ext cx="10845800" cy="4625600"/>
          </a:xfrm>
          <a:prstGeom prst="rect">
            <a:avLst/>
          </a:prstGeom>
        </p:spPr>
        <p:txBody>
          <a:bodyPr/>
          <a:lstStyle>
            <a:lvl1pPr>
              <a:defRPr sz="2400"/>
            </a:lvl1pPr>
            <a:lvl2pPr>
              <a:defRPr sz="2000">
                <a:solidFill>
                  <a:schemeClr val="accent1"/>
                </a:solidFill>
              </a:defRPr>
            </a:lvl2pPr>
            <a:lvl3pPr>
              <a:defRPr sz="1800">
                <a:solidFill>
                  <a:schemeClr val="tx1">
                    <a:lumMod val="50000"/>
                    <a:lumOff val="50000"/>
                  </a:schemeClr>
                </a:solidFill>
              </a:defRPr>
            </a:lvl3pPr>
            <a:lvl4pPr>
              <a:defRPr sz="1600">
                <a:solidFill>
                  <a:schemeClr val="tx1">
                    <a:lumMod val="50000"/>
                    <a:lumOff val="50000"/>
                  </a:schemeClr>
                </a:solidFill>
              </a:defRPr>
            </a:lvl4pPr>
            <a:lvl5pPr>
              <a:defRPr sz="1600">
                <a:solidFill>
                  <a:schemeClr val="tx1">
                    <a:lumMod val="50000"/>
                    <a:lumOff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7154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bg1"/>
        </a:solidFill>
        <a:effectLst/>
      </p:bgPr>
    </p:bg>
    <p:spTree>
      <p:nvGrpSpPr>
        <p:cNvPr id="1" name=""/>
        <p:cNvGrpSpPr/>
        <p:nvPr/>
      </p:nvGrpSpPr>
      <p:grpSpPr>
        <a:xfrm>
          <a:off x="0" y="0"/>
          <a:ext cx="0" cy="0"/>
          <a:chOff x="0" y="0"/>
          <a:chExt cx="0" cy="0"/>
        </a:xfrm>
      </p:grpSpPr>
      <p:sp>
        <p:nvSpPr>
          <p:cNvPr id="13" name="Title Placeholder 3"/>
          <p:cNvSpPr>
            <a:spLocks noGrp="1"/>
          </p:cNvSpPr>
          <p:nvPr>
            <p:ph type="title"/>
          </p:nvPr>
        </p:nvSpPr>
        <p:spPr>
          <a:xfrm>
            <a:off x="609600" y="410492"/>
            <a:ext cx="10972800" cy="1143000"/>
          </a:xfrm>
          <a:prstGeom prst="rect">
            <a:avLst/>
          </a:prstGeom>
        </p:spPr>
        <p:txBody>
          <a:bodyPr vert="horz" lIns="91440" tIns="0" rIns="91440" bIns="0" rtlCol="0" anchor="t" anchorCtr="0">
            <a:normAutofit/>
          </a:bodyPr>
          <a:lstStyle>
            <a:lvl1pPr>
              <a:defRPr>
                <a:solidFill>
                  <a:schemeClr val="tx1"/>
                </a:solidFill>
              </a:defRPr>
            </a:lvl1pPr>
          </a:lstStyle>
          <a:p>
            <a:r>
              <a:rPr lang="en-US"/>
              <a:t>Click to edit Master title style</a:t>
            </a:r>
          </a:p>
        </p:txBody>
      </p:sp>
      <p:sp>
        <p:nvSpPr>
          <p:cNvPr id="6" name="Footer Placeholder 4"/>
          <p:cNvSpPr>
            <a:spLocks noGrp="1"/>
          </p:cNvSpPr>
          <p:nvPr>
            <p:ph type="ftr" sz="quarter" idx="3"/>
          </p:nvPr>
        </p:nvSpPr>
        <p:spPr>
          <a:xfrm>
            <a:off x="826841" y="6456008"/>
            <a:ext cx="9944992" cy="365125"/>
          </a:xfrm>
          <a:prstGeom prst="rect">
            <a:avLst/>
          </a:prstGeom>
        </p:spPr>
        <p:txBody>
          <a:bodyPr vert="horz" lIns="91440" tIns="45720" rIns="91440" bIns="45720" rtlCol="0" anchor="ctr"/>
          <a:lstStyle>
            <a:lvl1pPr algn="l">
              <a:defRPr sz="1067">
                <a:solidFill>
                  <a:srgbClr val="CCDAE9"/>
                </a:solidFill>
                <a:latin typeface="Calibri" panose="00000500000000000000" pitchFamily="50" charset="0"/>
              </a:defRPr>
            </a:lvl1pPr>
          </a:lstStyle>
          <a:p>
            <a:pPr defTabSz="609585">
              <a:defRPr/>
            </a:pPr>
            <a:endParaRPr lang="en-US">
              <a:solidFill>
                <a:srgbClr val="35414C">
                  <a:lumMod val="20000"/>
                  <a:lumOff val="80000"/>
                </a:srgbClr>
              </a:solidFill>
              <a:latin typeface="Calibri" panose="020F0502020204030204" pitchFamily="34" charset="0"/>
            </a:endParaRPr>
          </a:p>
        </p:txBody>
      </p:sp>
      <p:sp>
        <p:nvSpPr>
          <p:cNvPr id="8" name="Slide Number Placeholder 5"/>
          <p:cNvSpPr>
            <a:spLocks noGrp="1"/>
          </p:cNvSpPr>
          <p:nvPr>
            <p:ph type="sldNum" sz="quarter" idx="4"/>
          </p:nvPr>
        </p:nvSpPr>
        <p:spPr>
          <a:xfrm>
            <a:off x="1" y="6456008"/>
            <a:ext cx="784201" cy="365125"/>
          </a:xfrm>
          <a:prstGeom prst="rect">
            <a:avLst/>
          </a:prstGeom>
        </p:spPr>
        <p:txBody>
          <a:bodyPr vert="horz" lIns="91440" tIns="45720" rIns="91440" bIns="45720" rtlCol="0" anchor="ctr"/>
          <a:lstStyle>
            <a:lvl1pPr algn="r">
              <a:defRPr sz="1067">
                <a:solidFill>
                  <a:srgbClr val="CCDAE9"/>
                </a:solidFill>
                <a:latin typeface="Calibri" panose="020F0502020204030204" pitchFamily="34" charset="0"/>
              </a:defRPr>
            </a:lvl1pPr>
          </a:lstStyle>
          <a:p>
            <a:pPr>
              <a:defRPr/>
            </a:pPr>
            <a:fld id="{F74BDFC9-76D9-8C4A-811E-F12869A36264}" type="slidenum">
              <a:rPr lang="en-US" smtClean="0"/>
              <a:pPr>
                <a:defRPr/>
              </a:pPr>
              <a:t>‹#›</a:t>
            </a:fld>
            <a:endParaRPr lang="en-US"/>
          </a:p>
        </p:txBody>
      </p:sp>
    </p:spTree>
    <p:extLst>
      <p:ext uri="{BB962C8B-B14F-4D97-AF65-F5344CB8AC3E}">
        <p14:creationId xmlns:p14="http://schemas.microsoft.com/office/powerpoint/2010/main" val="6994103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2_Typic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kern="1200" dirty="0">
                <a:solidFill>
                  <a:schemeClr val="tx1"/>
                </a:solidFill>
                <a:latin typeface="Avenir LT Std 65 Medium" panose="020B0603020203020204" pitchFamily="34" charset="0"/>
                <a:ea typeface="+mj-ea"/>
                <a:cs typeface="+mj-cs"/>
              </a:defRPr>
            </a:lvl1pPr>
          </a:lstStyle>
          <a:p>
            <a:r>
              <a:rPr lang="en-US"/>
              <a:t>Click to edit Master title style</a:t>
            </a:r>
          </a:p>
        </p:txBody>
      </p:sp>
      <p:sp>
        <p:nvSpPr>
          <p:cNvPr id="4" name="Rectangle 3"/>
          <p:cNvSpPr/>
          <p:nvPr userDrawn="1"/>
        </p:nvSpPr>
        <p:spPr>
          <a:xfrm>
            <a:off x="11980530" y="0"/>
            <a:ext cx="21147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prstClr val="white"/>
              </a:solidFill>
            </a:endParaRPr>
          </a:p>
        </p:txBody>
      </p:sp>
      <p:sp>
        <p:nvSpPr>
          <p:cNvPr id="6" name="Slide Number Placeholder 9"/>
          <p:cNvSpPr>
            <a:spLocks noGrp="1"/>
          </p:cNvSpPr>
          <p:nvPr>
            <p:ph type="sldNum" sz="quarter" idx="4"/>
          </p:nvPr>
        </p:nvSpPr>
        <p:spPr>
          <a:xfrm>
            <a:off x="11608311" y="6400414"/>
            <a:ext cx="372218" cy="276999"/>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43E48">
                    <a:lumMod val="40000"/>
                    <a:lumOff val="60000"/>
                  </a:srgbClr>
                </a:solidFill>
              </a:rPr>
              <a:pPr/>
              <a:t>‹#›</a:t>
            </a:fld>
            <a:endParaRPr lang="en-GB">
              <a:solidFill>
                <a:srgbClr val="343E48">
                  <a:lumMod val="40000"/>
                  <a:lumOff val="60000"/>
                </a:srgbClr>
              </a:solidFill>
            </a:endParaRPr>
          </a:p>
        </p:txBody>
      </p:sp>
    </p:spTree>
    <p:extLst>
      <p:ext uri="{BB962C8B-B14F-4D97-AF65-F5344CB8AC3E}">
        <p14:creationId xmlns:p14="http://schemas.microsoft.com/office/powerpoint/2010/main" val="32040126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cSld name="Title Only">
    <p:bg>
      <p:bgPr>
        <a:solidFill>
          <a:schemeClr val="bg1">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228600"/>
            <a:ext cx="11104881" cy="402336"/>
          </a:xfr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3200" b="0" dirty="0">
                <a:solidFill>
                  <a:srgbClr val="565656"/>
                </a:solidFill>
                <a:latin typeface="+mj-lt"/>
                <a:ea typeface="+mj-ea"/>
                <a:cs typeface="+mj-cs"/>
              </a:defRPr>
            </a:lvl1pPr>
          </a:lstStyle>
          <a:p>
            <a:pPr lvl="0" algn="l" rtl="0" eaLnBrk="1" fontAlgn="base" hangingPunct="1">
              <a:spcBef>
                <a:spcPct val="0"/>
              </a:spcBef>
              <a:spcAft>
                <a:spcPct val="0"/>
              </a:spcAft>
            </a:pPr>
            <a:r>
              <a:rPr lang="en-US"/>
              <a:t>Click to edit Master title style</a:t>
            </a:r>
          </a:p>
        </p:txBody>
      </p:sp>
    </p:spTree>
    <p:extLst>
      <p:ext uri="{BB962C8B-B14F-4D97-AF65-F5344CB8AC3E}">
        <p14:creationId xmlns:p14="http://schemas.microsoft.com/office/powerpoint/2010/main" val="4875866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46" b="1" i="0">
                <a:solidFill>
                  <a:srgbClr val="404248"/>
                </a:solidFill>
                <a:latin typeface="PT Serif"/>
                <a:cs typeface="PT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45485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C4FF-01A9-4E9C-A45B-1B33FAD56B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F206DD-5B57-46F4-B822-48E96EA06F7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B6774FCD-D071-4955-8031-F347FF7AF5EA}"/>
              </a:ext>
            </a:extLst>
          </p:cNvPr>
          <p:cNvSpPr>
            <a:spLocks noGrp="1"/>
          </p:cNvSpPr>
          <p:nvPr>
            <p:ph type="sldNum" sz="quarter" idx="10"/>
          </p:nvPr>
        </p:nvSpPr>
        <p:spPr/>
        <p:txBody>
          <a:bodyPr/>
          <a:lstStyle/>
          <a:p>
            <a:fld id="{FBB97951-CD40-4FB0-ABC8-FCC353E2C20F}" type="slidenum">
              <a:rPr lang="en-GB" smtClean="0"/>
              <a:pPr/>
              <a:t>‹#›</a:t>
            </a:fld>
            <a:endParaRPr lang="en-GB"/>
          </a:p>
        </p:txBody>
      </p:sp>
    </p:spTree>
    <p:extLst>
      <p:ext uri="{BB962C8B-B14F-4D97-AF65-F5344CB8AC3E}">
        <p14:creationId xmlns:p14="http://schemas.microsoft.com/office/powerpoint/2010/main" val="338526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1200022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grpSp>
        <p:nvGrpSpPr>
          <p:cNvPr id="27" name="Group 26"/>
          <p:cNvGrpSpPr/>
          <p:nvPr userDrawn="1"/>
        </p:nvGrpSpPr>
        <p:grpSpPr>
          <a:xfrm>
            <a:off x="9821856" y="4699276"/>
            <a:ext cx="1729202" cy="1397902"/>
            <a:chOff x="552690" y="433066"/>
            <a:chExt cx="1347123" cy="1089026"/>
          </a:xfrm>
          <a:solidFill>
            <a:schemeClr val="bg1"/>
          </a:solidFill>
          <a:effectLst/>
        </p:grpSpPr>
        <p:grpSp>
          <p:nvGrpSpPr>
            <p:cNvPr id="28" name="Group 27"/>
            <p:cNvGrpSpPr/>
            <p:nvPr userDrawn="1"/>
          </p:nvGrpSpPr>
          <p:grpSpPr>
            <a:xfrm>
              <a:off x="1298375" y="433066"/>
              <a:ext cx="601438" cy="583508"/>
              <a:chOff x="9294586" y="-1733323"/>
              <a:chExt cx="1171575" cy="1136650"/>
            </a:xfrm>
            <a:grpFill/>
          </p:grpSpPr>
          <p:sp>
            <p:nvSpPr>
              <p:cNvPr id="36" name="Freeform 5"/>
              <p:cNvSpPr>
                <a:spLocks/>
              </p:cNvSpPr>
              <p:nvPr userDrawn="1"/>
            </p:nvSpPr>
            <p:spPr bwMode="auto">
              <a:xfrm>
                <a:off x="9561286" y="-1733323"/>
                <a:ext cx="206375" cy="361950"/>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7" name="Freeform 6"/>
              <p:cNvSpPr>
                <a:spLocks/>
              </p:cNvSpPr>
              <p:nvPr userDrawn="1"/>
            </p:nvSpPr>
            <p:spPr bwMode="auto">
              <a:xfrm>
                <a:off x="9688286" y="-1723798"/>
                <a:ext cx="492125" cy="409575"/>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8" name="Freeform 7"/>
              <p:cNvSpPr>
                <a:spLocks/>
              </p:cNvSpPr>
              <p:nvPr userDrawn="1"/>
            </p:nvSpPr>
            <p:spPr bwMode="auto">
              <a:xfrm>
                <a:off x="9294586" y="-1434873"/>
                <a:ext cx="317500" cy="238125"/>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9" name="Freeform 8"/>
              <p:cNvSpPr>
                <a:spLocks/>
              </p:cNvSpPr>
              <p:nvPr userDrawn="1"/>
            </p:nvSpPr>
            <p:spPr bwMode="auto">
              <a:xfrm>
                <a:off x="9358086" y="-1326923"/>
                <a:ext cx="336550" cy="517525"/>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0" name="Freeform 9"/>
              <p:cNvSpPr>
                <a:spLocks/>
              </p:cNvSpPr>
              <p:nvPr userDrawn="1"/>
            </p:nvSpPr>
            <p:spPr bwMode="auto">
              <a:xfrm>
                <a:off x="9754961" y="-1314223"/>
                <a:ext cx="711200" cy="282575"/>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10"/>
              <p:cNvSpPr>
                <a:spLocks/>
              </p:cNvSpPr>
              <p:nvPr userDrawn="1"/>
            </p:nvSpPr>
            <p:spPr bwMode="auto">
              <a:xfrm>
                <a:off x="9751786" y="-1114198"/>
                <a:ext cx="320675" cy="517525"/>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9" name="Group 28"/>
            <p:cNvGrpSpPr/>
            <p:nvPr userDrawn="1"/>
          </p:nvGrpSpPr>
          <p:grpSpPr>
            <a:xfrm>
              <a:off x="552690" y="935324"/>
              <a:ext cx="1256663" cy="586768"/>
              <a:chOff x="6678386" y="-1685698"/>
              <a:chExt cx="2447925" cy="1143000"/>
            </a:xfrm>
            <a:grpFill/>
          </p:grpSpPr>
          <p:sp>
            <p:nvSpPr>
              <p:cNvPr id="30"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1"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2"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3"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4"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289112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ypical Content">
    <p:spTree>
      <p:nvGrpSpPr>
        <p:cNvPr id="1" name=""/>
        <p:cNvGrpSpPr/>
        <p:nvPr/>
      </p:nvGrpSpPr>
      <p:grpSpPr>
        <a:xfrm>
          <a:off x="0" y="0"/>
          <a:ext cx="0" cy="0"/>
          <a:chOff x="0" y="0"/>
          <a:chExt cx="0" cy="0"/>
        </a:xfrm>
      </p:grpSpPr>
      <p:sp>
        <p:nvSpPr>
          <p:cNvPr id="11" name="Slide Number Placeholder 9"/>
          <p:cNvSpPr>
            <a:spLocks noGrp="1"/>
          </p:cNvSpPr>
          <p:nvPr>
            <p:ph type="sldNum" sz="quarter" idx="4"/>
          </p:nvPr>
        </p:nvSpPr>
        <p:spPr>
          <a:xfrm>
            <a:off x="11730412" y="6492875"/>
            <a:ext cx="461588" cy="365125"/>
          </a:xfrm>
          <a:prstGeom prst="rect">
            <a:avLst/>
          </a:prstGeom>
        </p:spPr>
        <p:txBody>
          <a:bodyPr vert="horz" lIns="91440" tIns="45720" rIns="91440" bIns="45720" rtlCol="0" anchor="ctr"/>
          <a:lstStyle>
            <a:lvl1pPr algn="r">
              <a:defRPr sz="1200">
                <a:solidFill>
                  <a:schemeClr val="bg1"/>
                </a:solidFill>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608062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 Id="rId51" Type="http://schemas.openxmlformats.org/officeDocument/2006/relationships/theme" Target="../theme/theme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0271" y="365125"/>
            <a:ext cx="10948670" cy="1325563"/>
          </a:xfrm>
          <a:prstGeom prst="rect">
            <a:avLst/>
          </a:prstGeom>
        </p:spPr>
        <p:txBody>
          <a:bodyPr vert="horz" lIns="91440" tIns="45720" rIns="91440" bIns="45720" rtlCol="0" anchor="t">
            <a:normAutofit/>
          </a:bodyPr>
          <a:lstStyle/>
          <a:p>
            <a:r>
              <a:rPr lang="en-US"/>
              <a:t>Click to edit Master title style</a:t>
            </a:r>
          </a:p>
        </p:txBody>
      </p:sp>
      <p:sp>
        <p:nvSpPr>
          <p:cNvPr id="1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4"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5"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104744647"/>
      </p:ext>
    </p:extLst>
  </p:cSld>
  <p:clrMap bg1="lt1" tx1="dk1" bg2="lt2" tx2="dk2" accent1="accent1" accent2="accent2" accent3="accent3" accent4="accent4" accent5="accent5" accent6="accent6" hlink="hlink" folHlink="folHlink"/>
  <p:sldLayoutIdLst>
    <p:sldLayoutId id="2147484010"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84" r:id="rId10"/>
    <p:sldLayoutId id="2147484085" r:id="rId11"/>
    <p:sldLayoutId id="2147484086" r:id="rId12"/>
    <p:sldLayoutId id="2147484087" r:id="rId13"/>
    <p:sldLayoutId id="2147484088" r:id="rId14"/>
  </p:sldLayoutIdLst>
  <p:hf hdr="0" ftr="0" dt="0"/>
  <p:txStyles>
    <p:title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0271" y="365125"/>
            <a:ext cx="10948670" cy="1325563"/>
          </a:xfrm>
          <a:prstGeom prst="rect">
            <a:avLst/>
          </a:prstGeom>
        </p:spPr>
        <p:txBody>
          <a:bodyPr vert="horz" lIns="91440" tIns="45720" rIns="91440" bIns="45720" rtlCol="0" anchor="t">
            <a:normAutofit/>
          </a:bodyPr>
          <a:lstStyle/>
          <a:p>
            <a:r>
              <a:rPr lang="en-US"/>
              <a:t>Click to edit Master title style</a:t>
            </a:r>
          </a:p>
        </p:txBody>
      </p:sp>
      <p:sp>
        <p:nvSpPr>
          <p:cNvPr id="1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30" name="TextBox 29"/>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4"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5"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797919272"/>
      </p:ext>
    </p:extLst>
  </p:cSld>
  <p:clrMap bg1="lt1" tx1="dk1" bg2="lt2" tx2="dk2" accent1="accent1" accent2="accent2" accent3="accent3" accent4="accent4" accent5="accent5" accent6="accent6" hlink="hlink" folHlink="folHlink"/>
  <p:sldLayoutIdLst>
    <p:sldLayoutId id="2147484021"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6" r:id="rId14"/>
    <p:sldLayoutId id="2147484037"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51" r:id="rId25"/>
    <p:sldLayoutId id="2147484052" r:id="rId26"/>
    <p:sldLayoutId id="2147484053" r:id="rId27"/>
    <p:sldLayoutId id="2147484054" r:id="rId28"/>
    <p:sldLayoutId id="2147484055" r:id="rId29"/>
    <p:sldLayoutId id="2147484056" r:id="rId30"/>
    <p:sldLayoutId id="2147484057" r:id="rId31"/>
    <p:sldLayoutId id="2147484058" r:id="rId32"/>
    <p:sldLayoutId id="2147484060" r:id="rId33"/>
    <p:sldLayoutId id="2147484061" r:id="rId34"/>
    <p:sldLayoutId id="2147484062" r:id="rId35"/>
    <p:sldLayoutId id="2147484063" r:id="rId36"/>
    <p:sldLayoutId id="2147484064" r:id="rId37"/>
    <p:sldLayoutId id="2147484065" r:id="rId38"/>
    <p:sldLayoutId id="2147484066" r:id="rId39"/>
    <p:sldLayoutId id="2147484067" r:id="rId40"/>
    <p:sldLayoutId id="2147484068" r:id="rId41"/>
    <p:sldLayoutId id="2147484069" r:id="rId42"/>
    <p:sldLayoutId id="2147484070" r:id="rId43"/>
    <p:sldLayoutId id="2147484071" r:id="rId44"/>
    <p:sldLayoutId id="2147484072" r:id="rId45"/>
    <p:sldLayoutId id="2147484073" r:id="rId46"/>
    <p:sldLayoutId id="2147484074" r:id="rId47"/>
    <p:sldLayoutId id="2147484075" r:id="rId48"/>
    <p:sldLayoutId id="2147484077" r:id="rId49"/>
    <p:sldLayoutId id="2147484090" r:id="rId50"/>
  </p:sldLayoutIdLst>
  <p:hf hdr="0" ftr="0" dt="0"/>
  <p:txStyles>
    <p:title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3059" y="365125"/>
            <a:ext cx="10845882" cy="1325563"/>
          </a:xfrm>
          <a:prstGeom prst="rect">
            <a:avLst/>
          </a:prstGeom>
        </p:spPr>
        <p:txBody>
          <a:bodyPr vert="horz" lIns="91440" tIns="45720" rIns="91440" bIns="45720" rtlCol="0" anchor="t">
            <a:normAutofit/>
          </a:bodyPr>
          <a:lstStyle/>
          <a:p>
            <a:r>
              <a:rPr lang="en-US"/>
              <a:t>Click to edit Master title style</a:t>
            </a:r>
          </a:p>
        </p:txBody>
      </p:sp>
      <p:sp>
        <p:nvSpPr>
          <p:cNvPr id="7" name="TextBox 6"/>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tx2">
                    <a:lumMod val="40000"/>
                    <a:lumOff val="6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12"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b="0" i="0">
                <a:solidFill>
                  <a:schemeClr val="tx2">
                    <a:lumMod val="40000"/>
                    <a:lumOff val="60000"/>
                  </a:schemeClr>
                </a:solidFill>
                <a:latin typeface="Avenir Book" charset="0"/>
              </a:defRPr>
            </a:lvl1pPr>
          </a:lstStyle>
          <a:p>
            <a:fld id="{FBB97951-CD40-4FB0-ABC8-FCC353E2C20F}" type="slidenum">
              <a:rPr lang="en-GB" smtClean="0"/>
              <a:pPr/>
              <a:t>‹#›</a:t>
            </a:fld>
            <a:endParaRPr lang="en-GB"/>
          </a:p>
        </p:txBody>
      </p:sp>
      <p:grpSp>
        <p:nvGrpSpPr>
          <p:cNvPr id="13" name="Group 12"/>
          <p:cNvGrpSpPr/>
          <p:nvPr userDrawn="1"/>
        </p:nvGrpSpPr>
        <p:grpSpPr>
          <a:xfrm>
            <a:off x="685095" y="6380827"/>
            <a:ext cx="966905" cy="309995"/>
            <a:chOff x="552690" y="895678"/>
            <a:chExt cx="1953843" cy="626414"/>
          </a:xfrm>
          <a:solidFill>
            <a:schemeClr val="tx2"/>
          </a:solidFill>
          <a:effectLst/>
        </p:grpSpPr>
        <p:grpSp>
          <p:nvGrpSpPr>
            <p:cNvPr id="14" name="Group 13"/>
            <p:cNvGrpSpPr/>
            <p:nvPr userDrawn="1"/>
          </p:nvGrpSpPr>
          <p:grpSpPr>
            <a:xfrm>
              <a:off x="1905096" y="895678"/>
              <a:ext cx="601437" cy="583509"/>
              <a:chOff x="10476452" y="-832174"/>
              <a:chExt cx="1171573" cy="1136653"/>
            </a:xfrm>
            <a:grpFill/>
          </p:grpSpPr>
          <p:sp>
            <p:nvSpPr>
              <p:cNvPr id="22"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3"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4"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5"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15" name="Group 14"/>
            <p:cNvGrpSpPr/>
            <p:nvPr userDrawn="1"/>
          </p:nvGrpSpPr>
          <p:grpSpPr>
            <a:xfrm>
              <a:off x="552690" y="935324"/>
              <a:ext cx="1256663" cy="586768"/>
              <a:chOff x="6678386" y="-1685698"/>
              <a:chExt cx="2447925" cy="1143000"/>
            </a:xfrm>
            <a:grpFill/>
          </p:grpSpPr>
          <p:sp>
            <p:nvSpPr>
              <p:cNvPr id="16"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7"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8"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9"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0"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1"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279884775"/>
      </p:ext>
    </p:extLst>
  </p:cSld>
  <p:clrMap bg1="lt1" tx1="dk1" bg2="lt2" tx2="dk2" accent1="accent1" accent2="accent2" accent3="accent3" accent4="accent4" accent5="accent5" accent6="accent6" hlink="hlink" folHlink="folHlink"/>
  <p:sldLayoutIdLst>
    <p:sldLayoutId id="2147484079" r:id="rId1"/>
  </p:sldLayoutIdLst>
  <p:hf hdr="0" ftr="0" dt="0"/>
  <p:txStyles>
    <p:titleStyle>
      <a:lvl1pPr algn="l" defTabSz="914400" rtl="0" eaLnBrk="1" latinLnBrk="0" hangingPunct="1">
        <a:lnSpc>
          <a:spcPct val="90000"/>
        </a:lnSpc>
        <a:spcBef>
          <a:spcPct val="0"/>
        </a:spcBef>
        <a:buNone/>
        <a:defRPr sz="4000" b="0" i="0" kern="1200">
          <a:solidFill>
            <a:schemeClr val="tx1"/>
          </a:solidFill>
          <a:latin typeface="Avenir Medium" charset="0"/>
          <a:ea typeface="Avenir Medium" charset="0"/>
          <a:cs typeface="Avenir Medium"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scaledagile.com/certification/courses/implementing-safe/" TargetMode="External"/><Relationship Id="rId2" Type="http://schemas.openxmlformats.org/officeDocument/2006/relationships/hyperlink" Target="https://www.scaledagile.com/certification/courses/leading-safe/" TargetMode="Externa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scaledagile.com/certification/courses/safe-product-owner-product-manager/" TargetMode="External"/><Relationship Id="rId2" Type="http://schemas.openxmlformats.org/officeDocument/2006/relationships/hyperlink" Target="https://www.scaledagile.com/certification/courses/safe-scrum-master/" TargetMode="Externa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hyperlink" Target="https://www.scaledagile.com/certification/courses/safe-for-teams/?course_id=SAFe%2Bfor%2BTeam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 Id="rId4" Type="http://schemas.openxmlformats.org/officeDocument/2006/relationships/image" Target="../media/image33.tiff"/></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konyone.sharepoint.com/:f:/s/PMO/Ev4o7ZJhmnRGojrWivQSJc0BtL5GQ-Xy5XQzQ_wZv5MVVw?e=4z4WAF" TargetMode="External"/><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Layout" Target="../diagrams/layout1.xml"/><Relationship Id="rId7" Type="http://schemas.openxmlformats.org/officeDocument/2006/relationships/image" Target="../media/image43.png"/><Relationship Id="rId2" Type="http://schemas.openxmlformats.org/officeDocument/2006/relationships/diagramData" Target="../diagrams/data1.xml"/><Relationship Id="rId1" Type="http://schemas.openxmlformats.org/officeDocument/2006/relationships/slideLayout" Target="../slideLayouts/slideLayout6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45.sv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1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7.png"/><Relationship Id="rId7" Type="http://schemas.openxmlformats.org/officeDocument/2006/relationships/diagramColors" Target="../diagrams/colors5.xml"/><Relationship Id="rId12"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QuickStyle" Target="../diagrams/quickStyle5.xml"/><Relationship Id="rId11" Type="http://schemas.openxmlformats.org/officeDocument/2006/relationships/image" Target="../media/image50.png"/><Relationship Id="rId5" Type="http://schemas.openxmlformats.org/officeDocument/2006/relationships/diagramLayout" Target="../diagrams/layout5.xml"/><Relationship Id="rId10" Type="http://schemas.openxmlformats.org/officeDocument/2006/relationships/image" Target="../media/image49.png"/><Relationship Id="rId4" Type="http://schemas.openxmlformats.org/officeDocument/2006/relationships/diagramData" Target="../diagrams/data5.xml"/><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konyone.sharepoint.com/sites/PMO/"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mailto:alex.cobb@kony.com" TargetMode="External"/><Relationship Id="rId5" Type="http://schemas.openxmlformats.org/officeDocument/2006/relationships/hyperlink" Target="mailto:Uttam.Bhatta@kony.com" TargetMode="External"/><Relationship Id="rId4" Type="http://schemas.openxmlformats.org/officeDocument/2006/relationships/hyperlink" Target="mailto:PMO@Kony.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3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10.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6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21.png"/><Relationship Id="rId1" Type="http://schemas.openxmlformats.org/officeDocument/2006/relationships/slideLayout" Target="../slideLayouts/slideLayout6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821933" y="678812"/>
            <a:ext cx="10777591" cy="2876196"/>
          </a:xfrm>
        </p:spPr>
        <p:txBody>
          <a:bodyPr anchor="t">
            <a:normAutofit/>
          </a:bodyPr>
          <a:lstStyle/>
          <a:p>
            <a:br>
              <a:rPr lang="en-US" sz="2000">
                <a:solidFill>
                  <a:schemeClr val="tx1"/>
                </a:solidFill>
                <a:latin typeface="Calibri Light" panose="020F0302020204030204" pitchFamily="34" charset="0"/>
                <a:cs typeface="Calibri Light" panose="020F0302020204030204" pitchFamily="34" charset="0"/>
              </a:rPr>
            </a:br>
            <a:r>
              <a:rPr lang="en-US" sz="2000">
                <a:solidFill>
                  <a:schemeClr val="tx1"/>
                </a:solidFill>
                <a:latin typeface="Calibri Light" panose="020F0302020204030204" pitchFamily="34" charset="0"/>
                <a:cs typeface="Calibri Light" panose="020F0302020204030204" pitchFamily="34" charset="0"/>
              </a:rPr>
              <a:t>KONY PRODUCT</a:t>
            </a:r>
            <a:br>
              <a:rPr lang="en-US" sz="2000">
                <a:solidFill>
                  <a:schemeClr val="tx1"/>
                </a:solidFill>
                <a:latin typeface="Calibri Light" panose="020F0302020204030204" pitchFamily="34" charset="0"/>
                <a:cs typeface="Calibri Light" panose="020F0302020204030204" pitchFamily="34" charset="0"/>
              </a:rPr>
            </a:br>
            <a:br>
              <a:rPr lang="en-US" sz="4400">
                <a:solidFill>
                  <a:schemeClr val="tx1"/>
                </a:solidFill>
                <a:latin typeface="Calibri Light" panose="020F0302020204030204" pitchFamily="34" charset="0"/>
                <a:cs typeface="Calibri Light" panose="020F0302020204030204" pitchFamily="34" charset="0"/>
              </a:rPr>
            </a:br>
            <a:r>
              <a:rPr lang="en-US" sz="4400">
                <a:solidFill>
                  <a:schemeClr val="tx1"/>
                </a:solidFill>
                <a:latin typeface="Calibri Light" panose="020F0302020204030204" pitchFamily="34" charset="0"/>
                <a:cs typeface="Calibri Light" panose="020F0302020204030204" pitchFamily="34" charset="0"/>
              </a:rPr>
              <a:t>Agile Transformation Plan</a:t>
            </a:r>
            <a:endParaRPr lang="en-US" sz="2400">
              <a:solidFill>
                <a:schemeClr val="tx1"/>
              </a:solidFill>
              <a:latin typeface="Calibri Light" panose="020F0302020204030204" pitchFamily="34" charset="0"/>
              <a:cs typeface="Calibri Light" panose="020F0302020204030204" pitchFamily="34" charset="0"/>
            </a:endParaRPr>
          </a:p>
        </p:txBody>
      </p:sp>
      <p:sp>
        <p:nvSpPr>
          <p:cNvPr id="9" name="Text Placeholder 8">
            <a:extLst>
              <a:ext uri="{FF2B5EF4-FFF2-40B4-BE49-F238E27FC236}">
                <a16:creationId xmlns:a16="http://schemas.microsoft.com/office/drawing/2014/main" id="{34CEC7BE-C186-496D-89E7-EFE8CBEB806A}"/>
              </a:ext>
            </a:extLst>
          </p:cNvPr>
          <p:cNvSpPr>
            <a:spLocks noGrp="1"/>
          </p:cNvSpPr>
          <p:nvPr>
            <p:ph type="body" sz="quarter" idx="11"/>
          </p:nvPr>
        </p:nvSpPr>
        <p:spPr>
          <a:xfrm>
            <a:off x="821934" y="3229137"/>
            <a:ext cx="10777589" cy="2951259"/>
          </a:xfrm>
        </p:spPr>
        <p:txBody>
          <a:bodyPr/>
          <a:lstStyle/>
          <a:p>
            <a:endParaRPr lang="en-US" dirty="0">
              <a:solidFill>
                <a:schemeClr val="tx1"/>
              </a:solidFill>
              <a:latin typeface="Calibri Light" panose="020F0302020204030204" pitchFamily="34" charset="0"/>
              <a:cs typeface="Calibri Light" panose="020F0302020204030204" pitchFamily="34" charset="0"/>
            </a:endParaRPr>
          </a:p>
          <a:p>
            <a:endParaRPr lang="en-US" dirty="0">
              <a:solidFill>
                <a:schemeClr val="tx1"/>
              </a:solidFill>
              <a:latin typeface="Calibri Light" panose="020F0302020204030204" pitchFamily="34" charset="0"/>
              <a:cs typeface="Calibri Light" panose="020F0302020204030204" pitchFamily="34" charset="0"/>
            </a:endParaRPr>
          </a:p>
          <a:p>
            <a:endParaRPr lang="en-US" dirty="0">
              <a:solidFill>
                <a:schemeClr val="tx1"/>
              </a:solidFill>
              <a:latin typeface="Calibri Light" panose="020F0302020204030204" pitchFamily="34" charset="0"/>
              <a:cs typeface="Calibri Light" panose="020F0302020204030204" pitchFamily="34" charset="0"/>
            </a:endParaRPr>
          </a:p>
          <a:p>
            <a:endParaRPr lang="en-US" dirty="0">
              <a:solidFill>
                <a:schemeClr val="tx1"/>
              </a:solidFill>
              <a:latin typeface="Calibri Light" panose="020F0302020204030204" pitchFamily="34" charset="0"/>
              <a:cs typeface="Calibri Light" panose="020F0302020204030204" pitchFamily="34" charset="0"/>
            </a:endParaRPr>
          </a:p>
          <a:p>
            <a:r>
              <a:rPr lang="en-US">
                <a:solidFill>
                  <a:schemeClr val="tx1"/>
                </a:solidFill>
                <a:latin typeface="Calibri Light" panose="020F0302020204030204" pitchFamily="34" charset="0"/>
                <a:cs typeface="Calibri Light" panose="020F0302020204030204" pitchFamily="34" charset="0"/>
              </a:rPr>
              <a:t>Uttam</a:t>
            </a:r>
            <a:endParaRPr lang="en-GB" dirty="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FD1BE93-1D9D-C642-8218-118EA0576F78}"/>
              </a:ext>
            </a:extLst>
          </p:cNvPr>
          <p:cNvSpPr/>
          <p:nvPr/>
        </p:nvSpPr>
        <p:spPr>
          <a:xfrm>
            <a:off x="6133672" y="6193018"/>
            <a:ext cx="5465853" cy="307777"/>
          </a:xfrm>
          <a:prstGeom prst="rect">
            <a:avLst/>
          </a:prstGeom>
        </p:spPr>
        <p:txBody>
          <a:bodyPr wrap="square">
            <a:spAutoFit/>
          </a:bodyPr>
          <a:lstStyle/>
          <a:p>
            <a:pPr algn="r"/>
            <a:r>
              <a:rPr lang="en-US" sz="1400">
                <a:solidFill>
                  <a:srgbClr val="0161A1"/>
                </a:solidFill>
              </a:rPr>
              <a:t>https://konyone.sharepoint.com/sites/PMO</a:t>
            </a:r>
            <a:endParaRPr lang="en-US" sz="1400" u="sng">
              <a:solidFill>
                <a:srgbClr val="0161A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3907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457200" y="224289"/>
            <a:ext cx="11544300" cy="1225823"/>
          </a:xfrm>
          <a:prstGeom prst="rect">
            <a:avLst/>
          </a:prstGeom>
          <a:solidFill>
            <a:srgbClr val="FFFFFF"/>
          </a:solidFill>
        </p:spPr>
        <p:txBody>
          <a:bodyPr vert="horz" wrap="square" lIns="0" tIns="91288"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Define</a:t>
            </a:r>
            <a:r>
              <a:rPr sz="2400" i="1" spc="-26">
                <a:solidFill>
                  <a:srgbClr val="0070C0"/>
                </a:solidFill>
                <a:latin typeface="PT Serif" panose="020A0603040505020204" pitchFamily="18" charset="77"/>
                <a:cs typeface="Calibri Light" panose="020F0302020204030204" pitchFamily="34" charset="0"/>
              </a:rPr>
              <a:t> the </a:t>
            </a:r>
            <a:r>
              <a:rPr lang="en-US" sz="2400" i="1" spc="-26">
                <a:solidFill>
                  <a:srgbClr val="0070C0"/>
                </a:solidFill>
                <a:latin typeface="PT Serif" panose="020A0603040505020204" pitchFamily="18" charset="77"/>
                <a:cs typeface="Calibri Light" panose="020F0302020204030204" pitchFamily="34" charset="0"/>
              </a:rPr>
              <a:t>Guiding </a:t>
            </a:r>
            <a:r>
              <a:rPr sz="2400" i="1" spc="-26">
                <a:solidFill>
                  <a:srgbClr val="0070C0"/>
                </a:solidFill>
                <a:latin typeface="PT Serif" panose="020A0603040505020204" pitchFamily="18" charset="77"/>
                <a:cs typeface="Calibri Light" panose="020F0302020204030204" pitchFamily="34" charset="0"/>
              </a:rPr>
              <a:t>Vision</a:t>
            </a:r>
            <a:endParaRPr lang="en-US" sz="2400" i="1" spc="-26">
              <a:solidFill>
                <a:srgbClr val="0070C0"/>
              </a:solidFill>
              <a:latin typeface="PT Serif" panose="020A0603040505020204" pitchFamily="18" charset="77"/>
              <a:cs typeface="Calibri Light" panose="020F0302020204030204" pitchFamily="34" charset="0"/>
            </a:endParaRPr>
          </a:p>
          <a:p>
            <a:pPr marL="6497">
              <a:spcBef>
                <a:spcPts val="54"/>
              </a:spcBef>
            </a:pPr>
            <a:endParaRPr lang="en-US" sz="2400" i="1" spc="-26">
              <a:solidFill>
                <a:srgbClr val="0070C0"/>
              </a:solidFill>
              <a:latin typeface="PT Serif" panose="020A0603040505020204" pitchFamily="18" charset="77"/>
              <a:cs typeface="Calibri Light" panose="020F0302020204030204" pitchFamily="34" charset="0"/>
            </a:endParaRPr>
          </a:p>
          <a:p>
            <a:pPr marL="6497" algn="ctr">
              <a:spcBef>
                <a:spcPts val="54"/>
              </a:spcBef>
            </a:pPr>
            <a:r>
              <a:rPr lang="en-US" sz="2400" i="1" spc="-26">
                <a:latin typeface="PT Serif" panose="020A0603040505020204" pitchFamily="18" charset="77"/>
                <a:cs typeface="Calibri Light" panose="020F0302020204030204" pitchFamily="34" charset="0"/>
              </a:rPr>
              <a:t>based on Principles of Scaled Agile Framework for Lean Enterprise (SAFe)</a:t>
            </a:r>
            <a:endParaRPr sz="2400" i="1" spc="-26">
              <a:latin typeface="PT Serif" panose="020A0603040505020204" pitchFamily="18" charset="77"/>
              <a:cs typeface="Calibri Light" panose="020F0302020204030204" pitchFamily="34" charset="0"/>
            </a:endParaRPr>
          </a:p>
        </p:txBody>
      </p:sp>
      <p:pic>
        <p:nvPicPr>
          <p:cNvPr id="5" name="Picture 4">
            <a:extLst>
              <a:ext uri="{FF2B5EF4-FFF2-40B4-BE49-F238E27FC236}">
                <a16:creationId xmlns:a16="http://schemas.microsoft.com/office/drawing/2014/main" id="{CD773FAE-471C-5746-BF55-E4BB8C36582A}"/>
              </a:ext>
            </a:extLst>
          </p:cNvPr>
          <p:cNvPicPr>
            <a:picLocks noChangeAspect="1"/>
          </p:cNvPicPr>
          <p:nvPr/>
        </p:nvPicPr>
        <p:blipFill>
          <a:blip r:embed="rId3"/>
          <a:stretch>
            <a:fillRect/>
          </a:stretch>
        </p:blipFill>
        <p:spPr>
          <a:xfrm>
            <a:off x="457200" y="1826598"/>
            <a:ext cx="11544300" cy="4774162"/>
          </a:xfrm>
          <a:prstGeom prst="rect">
            <a:avLst/>
          </a:prstGeom>
        </p:spPr>
      </p:pic>
    </p:spTree>
    <p:extLst>
      <p:ext uri="{BB962C8B-B14F-4D97-AF65-F5344CB8AC3E}">
        <p14:creationId xmlns:p14="http://schemas.microsoft.com/office/powerpoint/2010/main" val="1169562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1349769" y="0"/>
            <a:ext cx="7777879" cy="6856984"/>
          </a:xfrm>
          <a:prstGeom prst="rect">
            <a:avLst/>
          </a:prstGeom>
          <a:blipFill>
            <a:blip r:embed="rId2" cstate="print"/>
            <a:stretch>
              <a:fillRect/>
            </a:stretch>
          </a:blipFill>
        </p:spPr>
        <p:txBody>
          <a:bodyPr wrap="square" lIns="0" tIns="0" rIns="0" bIns="0" rtlCol="0"/>
          <a:lstStyle/>
          <a:p>
            <a:endParaRPr sz="921"/>
          </a:p>
        </p:txBody>
      </p:sp>
      <p:sp>
        <p:nvSpPr>
          <p:cNvPr id="9" name="object 9"/>
          <p:cNvSpPr txBox="1"/>
          <p:nvPr/>
        </p:nvSpPr>
        <p:spPr>
          <a:xfrm>
            <a:off x="457201" y="224289"/>
            <a:ext cx="5855676" cy="461511"/>
          </a:xfrm>
          <a:prstGeom prst="rect">
            <a:avLst/>
          </a:prstGeom>
          <a:solidFill>
            <a:srgbClr val="FFFFFF"/>
          </a:solidFill>
        </p:spPr>
        <p:txBody>
          <a:bodyPr vert="horz" wrap="square" lIns="0" tIns="91288"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Essential SAFe is our first step…</a:t>
            </a:r>
          </a:p>
        </p:txBody>
      </p:sp>
      <p:pic>
        <p:nvPicPr>
          <p:cNvPr id="14" name="Picture 13">
            <a:extLst>
              <a:ext uri="{FF2B5EF4-FFF2-40B4-BE49-F238E27FC236}">
                <a16:creationId xmlns:a16="http://schemas.microsoft.com/office/drawing/2014/main" id="{AF4ACD5A-A14F-3544-B821-3ED6AA3C1C85}"/>
              </a:ext>
            </a:extLst>
          </p:cNvPr>
          <p:cNvPicPr>
            <a:picLocks noChangeAspect="1"/>
          </p:cNvPicPr>
          <p:nvPr/>
        </p:nvPicPr>
        <p:blipFill>
          <a:blip r:embed="rId3"/>
          <a:stretch>
            <a:fillRect/>
          </a:stretch>
        </p:blipFill>
        <p:spPr>
          <a:xfrm>
            <a:off x="0" y="1408040"/>
            <a:ext cx="12192000" cy="4668389"/>
          </a:xfrm>
          <a:prstGeom prst="rect">
            <a:avLst/>
          </a:prstGeom>
        </p:spPr>
      </p:pic>
    </p:spTree>
    <p:extLst>
      <p:ext uri="{BB962C8B-B14F-4D97-AF65-F5344CB8AC3E}">
        <p14:creationId xmlns:p14="http://schemas.microsoft.com/office/powerpoint/2010/main" val="3454302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8343900" y="1752600"/>
            <a:ext cx="3657600" cy="3927186"/>
          </a:xfrm>
          <a:prstGeom prst="rect">
            <a:avLst/>
          </a:prstGeom>
        </p:spPr>
        <p:txBody>
          <a:bodyPr vert="horz" wrap="square" lIns="0" tIns="6497" rIns="0" bIns="0" rtlCol="0">
            <a:spAutoFit/>
          </a:bodyPr>
          <a:lstStyle/>
          <a:p>
            <a:pPr marL="6173" marR="6172">
              <a:lnSpc>
                <a:spcPct val="143100"/>
              </a:lnSpc>
              <a:spcBef>
                <a:spcPts val="51"/>
              </a:spcBef>
            </a:pPr>
            <a:r>
              <a:rPr lang="en-US" sz="1100" b="1" spc="5">
                <a:solidFill>
                  <a:srgbClr val="0270C0"/>
                </a:solidFill>
                <a:latin typeface="PT Serif"/>
                <a:cs typeface="PT Serif"/>
              </a:rPr>
              <a:t>Training:</a:t>
            </a:r>
          </a:p>
          <a:p>
            <a:pPr marL="234773" marR="6172" indent="-228600">
              <a:lnSpc>
                <a:spcPct val="143100"/>
              </a:lnSpc>
              <a:spcBef>
                <a:spcPts val="51"/>
              </a:spcBef>
              <a:buAutoNum type="arabicPeriod"/>
            </a:pPr>
            <a:r>
              <a:rPr lang="en-US" sz="1100" spc="5">
                <a:solidFill>
                  <a:srgbClr val="404248"/>
                </a:solidFill>
                <a:latin typeface="PT Serif"/>
                <a:cs typeface="PT Serif"/>
              </a:rPr>
              <a:t>Schedule SAFe Agile Transformation training for </a:t>
            </a:r>
            <a:r>
              <a:rPr lang="en-US" sz="1100" b="1" spc="10">
                <a:solidFill>
                  <a:srgbClr val="404248"/>
                </a:solidFill>
                <a:latin typeface="PT Serif"/>
                <a:cs typeface="PT Serif"/>
              </a:rPr>
              <a:t>Leadership</a:t>
            </a:r>
            <a:r>
              <a:rPr lang="en-US" sz="1100" spc="10">
                <a:solidFill>
                  <a:srgbClr val="404248"/>
                </a:solidFill>
                <a:latin typeface="PT Serif"/>
                <a:cs typeface="PT Serif"/>
              </a:rPr>
              <a:t> and </a:t>
            </a:r>
            <a:r>
              <a:rPr lang="en-US" sz="1100" b="1" spc="10">
                <a:solidFill>
                  <a:srgbClr val="404248"/>
                </a:solidFill>
                <a:latin typeface="PT Serif"/>
                <a:cs typeface="PT Serif"/>
              </a:rPr>
              <a:t>Change Agents</a:t>
            </a:r>
            <a:r>
              <a:rPr lang="en-US" sz="1100" spc="10">
                <a:solidFill>
                  <a:srgbClr val="404248"/>
                </a:solidFill>
                <a:latin typeface="PT Serif"/>
                <a:cs typeface="PT Serif"/>
              </a:rPr>
              <a:t>. </a:t>
            </a:r>
            <a:r>
              <a:rPr lang="en-US" sz="1100" spc="10">
                <a:latin typeface="PT Serif"/>
              </a:rPr>
              <a:t>This course forms a shared understanding of the SAFe methodology</a:t>
            </a:r>
            <a:r>
              <a:rPr lang="en-US" sz="1100" spc="10">
                <a:solidFill>
                  <a:srgbClr val="404248"/>
                </a:solidFill>
                <a:latin typeface="PT Serif"/>
                <a:cs typeface="PT Serif"/>
              </a:rPr>
              <a:t>:</a:t>
            </a:r>
          </a:p>
          <a:p>
            <a:pPr marL="301801" marR="6172" lvl="1" indent="-113053">
              <a:spcBef>
                <a:spcPts val="600"/>
              </a:spcBef>
              <a:buClr>
                <a:srgbClr val="C00000"/>
              </a:buClr>
              <a:buSzPct val="136111"/>
              <a:buChar char="•"/>
              <a:tabLst>
                <a:tab pos="302125" algn="l"/>
              </a:tabLst>
            </a:pPr>
            <a:r>
              <a:rPr lang="en-US" sz="1100" b="1" i="1" spc="10">
                <a:solidFill>
                  <a:srgbClr val="0270C0"/>
                </a:solidFill>
                <a:latin typeface="PT Serif"/>
                <a:hlinkClick r:id="rId2">
                  <a:extLst>
                    <a:ext uri="{A12FA001-AC4F-418D-AE19-62706E023703}">
                      <ahyp:hlinkClr xmlns:ahyp="http://schemas.microsoft.com/office/drawing/2018/hyperlinkcolor" val="tx"/>
                    </a:ext>
                  </a:extLst>
                </a:hlinkClick>
              </a:rPr>
              <a:t> Leading SAFe</a:t>
            </a:r>
            <a:endParaRPr lang="en-US" sz="1100" b="1" i="1" spc="10">
              <a:solidFill>
                <a:srgbClr val="0270C0"/>
              </a:solidFill>
              <a:latin typeface="PT Serif"/>
            </a:endParaRPr>
          </a:p>
          <a:p>
            <a:pPr marL="301801" marR="6172" lvl="1" indent="-113053">
              <a:spcBef>
                <a:spcPts val="600"/>
              </a:spcBef>
              <a:buClr>
                <a:srgbClr val="C00000"/>
              </a:buClr>
              <a:buSzPct val="136111"/>
              <a:buChar char="•"/>
              <a:tabLst>
                <a:tab pos="302125" algn="l"/>
              </a:tabLst>
            </a:pPr>
            <a:endParaRPr lang="en-US" sz="1100" i="1" spc="10">
              <a:latin typeface="PT Serif"/>
            </a:endParaRPr>
          </a:p>
          <a:p>
            <a:pPr marL="234773" marR="6172" indent="-228600">
              <a:lnSpc>
                <a:spcPct val="143100"/>
              </a:lnSpc>
              <a:spcBef>
                <a:spcPts val="51"/>
              </a:spcBef>
              <a:buAutoNum type="arabicPeriod"/>
            </a:pPr>
            <a:r>
              <a:rPr lang="en-US" sz="1100" spc="5">
                <a:solidFill>
                  <a:srgbClr val="404248"/>
                </a:solidFill>
                <a:latin typeface="PT Serif"/>
                <a:cs typeface="PT Serif"/>
              </a:rPr>
              <a:t>Schedule SAFe Implementation training for </a:t>
            </a:r>
            <a:r>
              <a:rPr lang="en-US" sz="1100" b="1" spc="10">
                <a:solidFill>
                  <a:srgbClr val="404248"/>
                </a:solidFill>
                <a:latin typeface="PT Serif"/>
                <a:cs typeface="PT Serif"/>
              </a:rPr>
              <a:t>Change Agents</a:t>
            </a:r>
            <a:r>
              <a:rPr lang="en-US" sz="1100" spc="10">
                <a:solidFill>
                  <a:srgbClr val="404248"/>
                </a:solidFill>
                <a:latin typeface="PT Serif"/>
                <a:cs typeface="PT Serif"/>
              </a:rPr>
              <a:t>. </a:t>
            </a:r>
            <a:r>
              <a:rPr lang="en-US" sz="1100" spc="10">
                <a:latin typeface="PT Serif"/>
              </a:rPr>
              <a:t>This course forms a shared understanding of the SAFe Implementation framework</a:t>
            </a:r>
            <a:r>
              <a:rPr lang="en-US" sz="1100" spc="10">
                <a:solidFill>
                  <a:srgbClr val="404248"/>
                </a:solidFill>
                <a:latin typeface="PT Serif"/>
                <a:cs typeface="PT Serif"/>
              </a:rPr>
              <a:t>:</a:t>
            </a:r>
          </a:p>
          <a:p>
            <a:pPr marL="301801" marR="6172" lvl="1" indent="-113053">
              <a:spcBef>
                <a:spcPts val="600"/>
              </a:spcBef>
              <a:buClr>
                <a:srgbClr val="C00000"/>
              </a:buClr>
              <a:buSzPct val="136111"/>
              <a:buChar char="•"/>
              <a:tabLst>
                <a:tab pos="302125" algn="l"/>
              </a:tabLst>
            </a:pPr>
            <a:r>
              <a:rPr lang="en-US" sz="1100" b="1" i="1" spc="10">
                <a:solidFill>
                  <a:srgbClr val="0270C0"/>
                </a:solidFill>
                <a:latin typeface="PT Serif"/>
              </a:rPr>
              <a:t> </a:t>
            </a:r>
            <a:r>
              <a:rPr lang="en-US" sz="1100" b="1" i="1" spc="10">
                <a:solidFill>
                  <a:srgbClr val="0270C0"/>
                </a:solidFill>
                <a:latin typeface="PT Serif"/>
                <a:hlinkClick r:id="rId3">
                  <a:extLst>
                    <a:ext uri="{A12FA001-AC4F-418D-AE19-62706E023703}">
                      <ahyp:hlinkClr xmlns:ahyp="http://schemas.microsoft.com/office/drawing/2018/hyperlinkcolor" val="tx"/>
                    </a:ext>
                  </a:extLst>
                </a:hlinkClick>
              </a:rPr>
              <a:t>Implementing SAFe</a:t>
            </a:r>
            <a:endParaRPr lang="en-US" sz="1100" b="1" i="1" spc="10">
              <a:solidFill>
                <a:srgbClr val="0270C0"/>
              </a:solidFill>
              <a:latin typeface="PT Serif"/>
            </a:endParaRPr>
          </a:p>
          <a:p>
            <a:pPr marL="6497" marR="2599">
              <a:lnSpc>
                <a:spcPct val="143100"/>
              </a:lnSpc>
              <a:spcBef>
                <a:spcPts val="51"/>
              </a:spcBef>
              <a:tabLst>
                <a:tab pos="135794" algn="l"/>
              </a:tabLst>
            </a:pPr>
            <a:endParaRPr lang="en-US" sz="1100" spc="5">
              <a:solidFill>
                <a:srgbClr val="404248"/>
              </a:solidFill>
              <a:latin typeface="PT Serif"/>
            </a:endParaRPr>
          </a:p>
          <a:p>
            <a:pPr marL="234773" marR="6172" indent="-228600">
              <a:lnSpc>
                <a:spcPct val="143100"/>
              </a:lnSpc>
              <a:spcBef>
                <a:spcPts val="51"/>
              </a:spcBef>
              <a:buFont typeface="+mj-lt"/>
              <a:buAutoNum type="arabicPeriod" startAt="3"/>
              <a:tabLst>
                <a:tab pos="135794" algn="l"/>
              </a:tabLst>
            </a:pPr>
            <a:r>
              <a:rPr lang="en-US" sz="1100" spc="5">
                <a:solidFill>
                  <a:srgbClr val="404248"/>
                </a:solidFill>
                <a:latin typeface="PT Serif"/>
              </a:rPr>
              <a:t>Provide individual self-serve, Agile practices training to </a:t>
            </a:r>
            <a:r>
              <a:rPr lang="en-US" sz="1100" b="1" spc="5">
                <a:solidFill>
                  <a:srgbClr val="404248"/>
                </a:solidFill>
                <a:latin typeface="PT Serif"/>
              </a:rPr>
              <a:t>All Engineers </a:t>
            </a:r>
            <a:r>
              <a:rPr lang="en-US" sz="1100" spc="5">
                <a:solidFill>
                  <a:srgbClr val="404248"/>
                </a:solidFill>
                <a:latin typeface="PT Serif"/>
              </a:rPr>
              <a:t>and track completion results.</a:t>
            </a:r>
          </a:p>
          <a:p>
            <a:pPr marL="301801" marR="6172" lvl="1" indent="-113053">
              <a:spcBef>
                <a:spcPts val="600"/>
              </a:spcBef>
              <a:buClr>
                <a:srgbClr val="C00000"/>
              </a:buClr>
              <a:buSzPct val="136111"/>
              <a:buChar char="•"/>
              <a:tabLst>
                <a:tab pos="302125" algn="l"/>
              </a:tabLst>
            </a:pPr>
            <a:r>
              <a:rPr lang="en-US" sz="1100" b="1" i="1" spc="10">
                <a:solidFill>
                  <a:srgbClr val="0270C0"/>
                </a:solidFill>
                <a:latin typeface="PT Serif"/>
              </a:rPr>
              <a:t>Agile Practices (Scrum, Kanban)</a:t>
            </a:r>
          </a:p>
          <a:p>
            <a:pPr marL="301801" marR="6172" lvl="1" indent="-113053">
              <a:spcBef>
                <a:spcPts val="600"/>
              </a:spcBef>
              <a:buClr>
                <a:srgbClr val="C00000"/>
              </a:buClr>
              <a:buSzPct val="136111"/>
              <a:buChar char="•"/>
              <a:tabLst>
                <a:tab pos="302125" algn="l"/>
              </a:tabLst>
            </a:pPr>
            <a:r>
              <a:rPr lang="en-US" sz="1100" b="1" i="1" spc="10">
                <a:solidFill>
                  <a:srgbClr val="0270C0"/>
                </a:solidFill>
                <a:latin typeface="PT Serif"/>
              </a:rPr>
              <a:t>Agile Tools (Jira, Confluence)</a:t>
            </a:r>
          </a:p>
          <a:p>
            <a:pPr marL="130596" marR="2599">
              <a:lnSpc>
                <a:spcPct val="143100"/>
              </a:lnSpc>
            </a:pPr>
            <a:endParaRPr lang="en-US" sz="1100">
              <a:latin typeface="PT Serif"/>
              <a:cs typeface="PT Serif"/>
            </a:endParaRPr>
          </a:p>
        </p:txBody>
      </p:sp>
      <p:sp>
        <p:nvSpPr>
          <p:cNvPr id="12" name="object 12"/>
          <p:cNvSpPr txBox="1"/>
          <p:nvPr/>
        </p:nvSpPr>
        <p:spPr>
          <a:xfrm>
            <a:off x="457200" y="309580"/>
            <a:ext cx="6054213" cy="376220"/>
          </a:xfrm>
          <a:prstGeom prst="rect">
            <a:avLst/>
          </a:prstGeom>
        </p:spPr>
        <p:txBody>
          <a:bodyPr vert="horz" wrap="square" lIns="0" tIns="6822" rIns="0" bIns="0" rtlCol="0">
            <a:spAutoFit/>
          </a:bodyPr>
          <a:lstStyle>
            <a:defPPr>
              <a:defRPr lang="en-US"/>
            </a:defPPr>
            <a:lvl1pPr marL="6497">
              <a:spcBef>
                <a:spcPts val="54"/>
              </a:spcBef>
              <a:defRPr sz="2400" i="1" spc="-20">
                <a:solidFill>
                  <a:srgbClr val="AED2A9"/>
                </a:solidFill>
                <a:latin typeface="PT Serif" panose="020A0603040505020204" pitchFamily="18" charset="77"/>
                <a:cs typeface="Calibri Light" panose="020F0302020204030204" pitchFamily="34" charset="0"/>
              </a:defRPr>
            </a:lvl1pPr>
          </a:lstStyle>
          <a:p>
            <a:r>
              <a:rPr lang="en-US" spc="-26">
                <a:solidFill>
                  <a:srgbClr val="0070C0"/>
                </a:solidFill>
              </a:rPr>
              <a:t>Communicate</a:t>
            </a:r>
            <a:r>
              <a:rPr spc="-26">
                <a:solidFill>
                  <a:srgbClr val="0070C0"/>
                </a:solidFill>
              </a:rPr>
              <a:t> and Begin Training</a:t>
            </a:r>
          </a:p>
        </p:txBody>
      </p:sp>
      <p:sp>
        <p:nvSpPr>
          <p:cNvPr id="3" name="object 3"/>
          <p:cNvSpPr txBox="1"/>
          <p:nvPr/>
        </p:nvSpPr>
        <p:spPr>
          <a:xfrm>
            <a:off x="457200" y="1752600"/>
            <a:ext cx="3657600" cy="4380617"/>
          </a:xfrm>
          <a:prstGeom prst="rect">
            <a:avLst/>
          </a:prstGeom>
        </p:spPr>
        <p:txBody>
          <a:bodyPr vert="horz" wrap="square" lIns="0" tIns="66923" rIns="0" bIns="0" rtlCol="0">
            <a:spAutoFit/>
          </a:bodyPr>
          <a:lstStyle/>
          <a:p>
            <a:pPr marL="6497">
              <a:lnSpc>
                <a:spcPct val="150000"/>
              </a:lnSpc>
            </a:pPr>
            <a:r>
              <a:rPr lang="en-US" sz="1100" spc="10">
                <a:solidFill>
                  <a:srgbClr val="404248"/>
                </a:solidFill>
                <a:latin typeface="PT Serif"/>
                <a:cs typeface="PT Serif"/>
              </a:rPr>
              <a:t>W</a:t>
            </a:r>
            <a:r>
              <a:rPr lang="en-US" sz="1100" spc="5">
                <a:solidFill>
                  <a:srgbClr val="404248"/>
                </a:solidFill>
                <a:latin typeface="PT Serif"/>
                <a:cs typeface="PT Serif"/>
              </a:rPr>
              <a:t>e </a:t>
            </a:r>
            <a:r>
              <a:rPr lang="en-US" sz="1100" spc="13">
                <a:solidFill>
                  <a:srgbClr val="404248"/>
                </a:solidFill>
                <a:latin typeface="PT Serif"/>
                <a:cs typeface="PT Serif"/>
              </a:rPr>
              <a:t>must  </a:t>
            </a:r>
            <a:r>
              <a:rPr lang="en-US" sz="1100" spc="10">
                <a:solidFill>
                  <a:srgbClr val="404248"/>
                </a:solidFill>
                <a:latin typeface="PT Serif"/>
                <a:cs typeface="PT Serif"/>
              </a:rPr>
              <a:t>ensure that committed</a:t>
            </a:r>
            <a:r>
              <a:rPr lang="en-US" sz="1100" spc="77">
                <a:solidFill>
                  <a:srgbClr val="404248"/>
                </a:solidFill>
                <a:latin typeface="PT Serif"/>
                <a:cs typeface="PT Serif"/>
              </a:rPr>
              <a:t> </a:t>
            </a:r>
            <a:r>
              <a:rPr lang="en-US" sz="1100" spc="13">
                <a:solidFill>
                  <a:srgbClr val="404248"/>
                </a:solidFill>
                <a:latin typeface="PT Serif"/>
                <a:cs typeface="PT Serif"/>
              </a:rPr>
              <a:t>transformation</a:t>
            </a:r>
            <a:r>
              <a:rPr lang="en-US" sz="1100">
                <a:latin typeface="PT Serif"/>
                <a:cs typeface="PT Serif"/>
              </a:rPr>
              <a:t> </a:t>
            </a:r>
            <a:r>
              <a:rPr lang="en-US" sz="1100" spc="10">
                <a:solidFill>
                  <a:srgbClr val="404248"/>
                </a:solidFill>
                <a:latin typeface="PT Serif"/>
                <a:cs typeface="PT Serif"/>
              </a:rPr>
              <a:t>Leaders and Change Agents have </a:t>
            </a:r>
            <a:r>
              <a:rPr lang="en-US" sz="1100" spc="8">
                <a:solidFill>
                  <a:srgbClr val="404248"/>
                </a:solidFill>
                <a:latin typeface="PT Serif"/>
                <a:cs typeface="PT Serif"/>
              </a:rPr>
              <a:t>the </a:t>
            </a:r>
            <a:r>
              <a:rPr lang="en-US" sz="1100" spc="10">
                <a:solidFill>
                  <a:srgbClr val="404248"/>
                </a:solidFill>
                <a:latin typeface="PT Serif"/>
                <a:cs typeface="PT Serif"/>
              </a:rPr>
              <a:t>necessary knowledge, </a:t>
            </a:r>
            <a:r>
              <a:rPr lang="en-US" sz="1100" spc="13">
                <a:solidFill>
                  <a:srgbClr val="404248"/>
                </a:solidFill>
                <a:latin typeface="PT Serif"/>
                <a:cs typeface="PT Serif"/>
              </a:rPr>
              <a:t>skills </a:t>
            </a:r>
            <a:r>
              <a:rPr lang="en-US" sz="1100" spc="8">
                <a:solidFill>
                  <a:srgbClr val="404248"/>
                </a:solidFill>
                <a:latin typeface="PT Serif"/>
                <a:cs typeface="PT Serif"/>
              </a:rPr>
              <a:t>and </a:t>
            </a:r>
            <a:r>
              <a:rPr lang="en-US" sz="1100" spc="10">
                <a:solidFill>
                  <a:srgbClr val="404248"/>
                </a:solidFill>
                <a:latin typeface="PT Serif"/>
                <a:cs typeface="PT Serif"/>
              </a:rPr>
              <a:t>traction </a:t>
            </a:r>
            <a:r>
              <a:rPr lang="en-US" sz="1100" spc="8">
                <a:solidFill>
                  <a:srgbClr val="404248"/>
                </a:solidFill>
                <a:latin typeface="PT Serif"/>
                <a:cs typeface="PT Serif"/>
              </a:rPr>
              <a:t>for the </a:t>
            </a:r>
            <a:r>
              <a:rPr lang="en-US" sz="1100" spc="10">
                <a:solidFill>
                  <a:srgbClr val="404248"/>
                </a:solidFill>
                <a:latin typeface="PT Serif"/>
                <a:cs typeface="PT Serif"/>
              </a:rPr>
              <a:t>long haul. </a:t>
            </a:r>
          </a:p>
          <a:p>
            <a:pPr marL="6497">
              <a:lnSpc>
                <a:spcPct val="150000"/>
              </a:lnSpc>
            </a:pPr>
            <a:endParaRPr lang="en-US" sz="1100" spc="13">
              <a:solidFill>
                <a:srgbClr val="404248"/>
              </a:solidFill>
              <a:latin typeface="PT Serif"/>
              <a:cs typeface="PT Serif"/>
            </a:endParaRPr>
          </a:p>
          <a:p>
            <a:pPr marL="6497" marR="2599">
              <a:lnSpc>
                <a:spcPct val="143100"/>
              </a:lnSpc>
              <a:spcBef>
                <a:spcPts val="51"/>
              </a:spcBef>
            </a:pPr>
            <a:r>
              <a:rPr lang="en-US" sz="1100" b="1" spc="8">
                <a:solidFill>
                  <a:srgbClr val="0161A1"/>
                </a:solidFill>
                <a:latin typeface="PT Serif"/>
              </a:rPr>
              <a:t>Many of our scaling techniques are not normally found in standard Agile or Scrum. </a:t>
            </a:r>
            <a:r>
              <a:rPr lang="en-US" sz="1100" spc="8">
                <a:solidFill>
                  <a:srgbClr val="404248"/>
                </a:solidFill>
                <a:latin typeface="PT Serif"/>
              </a:rPr>
              <a:t>We must collectively adopt new Scaled Agile practices. This is often best achieved by hosting training as a big room event to accomplish the following:</a:t>
            </a:r>
          </a:p>
          <a:p>
            <a:pPr>
              <a:spcBef>
                <a:spcPts val="8"/>
              </a:spcBef>
            </a:pPr>
            <a:endParaRPr lang="en-US" sz="1100">
              <a:latin typeface="Times New Roman"/>
              <a:cs typeface="Times New Roman"/>
            </a:endParaRPr>
          </a:p>
          <a:p>
            <a:pPr marL="173803" indent="-109155">
              <a:buClr>
                <a:srgbClr val="E8A33D"/>
              </a:buClr>
              <a:buSzPct val="136111"/>
              <a:buChar char="•"/>
              <a:tabLst>
                <a:tab pos="171854" algn="l"/>
              </a:tabLst>
            </a:pPr>
            <a:r>
              <a:rPr lang="en-US" sz="1100" spc="10">
                <a:solidFill>
                  <a:srgbClr val="404248"/>
                </a:solidFill>
                <a:latin typeface="PT Serif"/>
                <a:cs typeface="PT Serif"/>
              </a:rPr>
              <a:t>Allow </a:t>
            </a:r>
            <a:r>
              <a:rPr lang="en-US" sz="1100" spc="8">
                <a:solidFill>
                  <a:srgbClr val="404248"/>
                </a:solidFill>
                <a:latin typeface="PT Serif"/>
                <a:cs typeface="PT Serif"/>
              </a:rPr>
              <a:t>the </a:t>
            </a:r>
            <a:r>
              <a:rPr lang="en-US" sz="1100" spc="10">
                <a:solidFill>
                  <a:srgbClr val="404248"/>
                </a:solidFill>
                <a:latin typeface="PT Serif"/>
                <a:cs typeface="PT Serif"/>
              </a:rPr>
              <a:t>teams </a:t>
            </a:r>
            <a:r>
              <a:rPr lang="en-US" sz="1100" spc="5">
                <a:solidFill>
                  <a:srgbClr val="404248"/>
                </a:solidFill>
                <a:latin typeface="PT Serif"/>
                <a:cs typeface="PT Serif"/>
              </a:rPr>
              <a:t>to </a:t>
            </a:r>
            <a:r>
              <a:rPr lang="en-US" sz="1100" spc="10">
                <a:solidFill>
                  <a:srgbClr val="404248"/>
                </a:solidFill>
                <a:latin typeface="PT Serif"/>
                <a:cs typeface="PT Serif"/>
              </a:rPr>
              <a:t>fully</a:t>
            </a:r>
            <a:r>
              <a:rPr lang="en-US" sz="1100" spc="102">
                <a:solidFill>
                  <a:srgbClr val="404248"/>
                </a:solidFill>
                <a:latin typeface="PT Serif"/>
                <a:cs typeface="PT Serif"/>
              </a:rPr>
              <a:t> </a:t>
            </a:r>
            <a:r>
              <a:rPr lang="en-US" sz="1100" spc="13">
                <a:solidFill>
                  <a:srgbClr val="404248"/>
                </a:solidFill>
                <a:latin typeface="PT Serif"/>
                <a:cs typeface="PT Serif"/>
              </a:rPr>
              <a:t>form</a:t>
            </a:r>
            <a:endParaRPr lang="en-US" sz="1100">
              <a:latin typeface="PT Serif"/>
              <a:cs typeface="PT Serif"/>
            </a:endParaRPr>
          </a:p>
          <a:p>
            <a:pPr marL="173803" marR="259568" indent="-109155">
              <a:lnSpc>
                <a:spcPct val="143100"/>
              </a:lnSpc>
              <a:spcBef>
                <a:spcPts val="790"/>
              </a:spcBef>
              <a:buClr>
                <a:srgbClr val="E8A33D"/>
              </a:buClr>
              <a:buSzPct val="136111"/>
              <a:buChar char="•"/>
              <a:tabLst>
                <a:tab pos="171854" algn="l"/>
              </a:tabLst>
            </a:pPr>
            <a:r>
              <a:rPr lang="en-US" sz="1100" spc="10">
                <a:solidFill>
                  <a:srgbClr val="404248"/>
                </a:solidFill>
                <a:latin typeface="PT Serif"/>
                <a:cs typeface="PT Serif"/>
              </a:rPr>
              <a:t>Enable teams </a:t>
            </a:r>
            <a:r>
              <a:rPr lang="en-US" sz="1100" spc="5">
                <a:solidFill>
                  <a:srgbClr val="404248"/>
                </a:solidFill>
                <a:latin typeface="PT Serif"/>
                <a:cs typeface="PT Serif"/>
              </a:rPr>
              <a:t>to </a:t>
            </a:r>
            <a:r>
              <a:rPr lang="en-US" sz="1100" spc="10">
                <a:solidFill>
                  <a:srgbClr val="404248"/>
                </a:solidFill>
                <a:latin typeface="PT Serif"/>
                <a:cs typeface="PT Serif"/>
              </a:rPr>
              <a:t>collectively engage </a:t>
            </a:r>
            <a:r>
              <a:rPr lang="en-US" sz="1100" spc="13">
                <a:solidFill>
                  <a:srgbClr val="404248"/>
                </a:solidFill>
                <a:latin typeface="PT Serif"/>
                <a:cs typeface="PT Serif"/>
              </a:rPr>
              <a:t>in </a:t>
            </a:r>
            <a:r>
              <a:rPr lang="en-US" sz="1100" spc="8">
                <a:solidFill>
                  <a:srgbClr val="404248"/>
                </a:solidFill>
                <a:latin typeface="PT Serif"/>
                <a:cs typeface="PT Serif"/>
              </a:rPr>
              <a:t>the </a:t>
            </a:r>
            <a:r>
              <a:rPr lang="en-US" sz="1100" spc="10">
                <a:solidFill>
                  <a:srgbClr val="404248"/>
                </a:solidFill>
                <a:latin typeface="PT Serif"/>
                <a:cs typeface="PT Serif"/>
              </a:rPr>
              <a:t>learning</a:t>
            </a:r>
            <a:r>
              <a:rPr lang="en-US" sz="1100" spc="46">
                <a:solidFill>
                  <a:srgbClr val="404248"/>
                </a:solidFill>
                <a:latin typeface="PT Serif"/>
                <a:cs typeface="PT Serif"/>
              </a:rPr>
              <a:t> </a:t>
            </a:r>
            <a:r>
              <a:rPr lang="en-US" sz="1100" spc="13">
                <a:solidFill>
                  <a:srgbClr val="404248"/>
                </a:solidFill>
                <a:latin typeface="PT Serif"/>
                <a:cs typeface="PT Serif"/>
              </a:rPr>
              <a:t>experience</a:t>
            </a:r>
            <a:endParaRPr lang="en-US" sz="1100">
              <a:latin typeface="PT Serif"/>
              <a:cs typeface="PT Serif"/>
            </a:endParaRPr>
          </a:p>
          <a:p>
            <a:pPr marL="173803" marR="259893" indent="-109155">
              <a:lnSpc>
                <a:spcPct val="143100"/>
              </a:lnSpc>
              <a:spcBef>
                <a:spcPts val="793"/>
              </a:spcBef>
              <a:buClr>
                <a:srgbClr val="E8A33D"/>
              </a:buClr>
              <a:buSzPct val="136111"/>
              <a:buChar char="•"/>
              <a:tabLst>
                <a:tab pos="171854" algn="l"/>
              </a:tabLst>
            </a:pPr>
            <a:r>
              <a:rPr lang="en-US" sz="1100" spc="10">
                <a:solidFill>
                  <a:srgbClr val="404248"/>
                </a:solidFill>
                <a:latin typeface="PT Serif"/>
                <a:cs typeface="PT Serif"/>
              </a:rPr>
              <a:t>Share </a:t>
            </a:r>
            <a:r>
              <a:rPr lang="en-US" sz="1100" spc="8">
                <a:solidFill>
                  <a:srgbClr val="404248"/>
                </a:solidFill>
                <a:latin typeface="PT Serif"/>
              </a:rPr>
              <a:t>knowledge</a:t>
            </a:r>
            <a:r>
              <a:rPr lang="en-US" sz="1100" spc="10">
                <a:solidFill>
                  <a:srgbClr val="404248"/>
                </a:solidFill>
                <a:latin typeface="PT Serif"/>
                <a:cs typeface="PT Serif"/>
              </a:rPr>
              <a:t> around concepts </a:t>
            </a:r>
            <a:r>
              <a:rPr lang="en-US" sz="1100" spc="13">
                <a:solidFill>
                  <a:srgbClr val="404248"/>
                </a:solidFill>
                <a:latin typeface="PT Serif"/>
                <a:cs typeface="PT Serif"/>
              </a:rPr>
              <a:t>like  </a:t>
            </a:r>
            <a:r>
              <a:rPr lang="en-US" sz="1100" spc="10">
                <a:solidFill>
                  <a:srgbClr val="404248"/>
                </a:solidFill>
                <a:latin typeface="PT Serif"/>
                <a:cs typeface="PT Serif"/>
              </a:rPr>
              <a:t>Epics, Capabilities, Features,</a:t>
            </a:r>
            <a:r>
              <a:rPr lang="en-US" sz="1100" spc="64">
                <a:solidFill>
                  <a:srgbClr val="404248"/>
                </a:solidFill>
                <a:latin typeface="PT Serif"/>
                <a:cs typeface="PT Serif"/>
              </a:rPr>
              <a:t> </a:t>
            </a:r>
            <a:r>
              <a:rPr lang="en-US" sz="1100" spc="13">
                <a:solidFill>
                  <a:srgbClr val="404248"/>
                </a:solidFill>
                <a:latin typeface="PT Serif"/>
                <a:cs typeface="PT Serif"/>
              </a:rPr>
              <a:t>User</a:t>
            </a:r>
            <a:r>
              <a:rPr lang="en-US" sz="1100">
                <a:latin typeface="PT Serif"/>
                <a:cs typeface="PT Serif"/>
              </a:rPr>
              <a:t> </a:t>
            </a:r>
            <a:r>
              <a:rPr lang="en-US" sz="1100" spc="10">
                <a:solidFill>
                  <a:srgbClr val="404248"/>
                </a:solidFill>
                <a:latin typeface="PT Serif"/>
                <a:cs typeface="PT Serif"/>
              </a:rPr>
              <a:t>Stories,</a:t>
            </a:r>
            <a:r>
              <a:rPr lang="en-US" sz="1100" spc="26">
                <a:solidFill>
                  <a:srgbClr val="404248"/>
                </a:solidFill>
                <a:latin typeface="PT Serif"/>
                <a:cs typeface="PT Serif"/>
              </a:rPr>
              <a:t> </a:t>
            </a:r>
            <a:r>
              <a:rPr lang="en-US" sz="1100" spc="13">
                <a:solidFill>
                  <a:srgbClr val="404248"/>
                </a:solidFill>
                <a:latin typeface="PT Serif"/>
                <a:cs typeface="PT Serif"/>
              </a:rPr>
              <a:t>etc.</a:t>
            </a:r>
            <a:endParaRPr lang="en-US" sz="1100">
              <a:latin typeface="PT Serif"/>
              <a:cs typeface="PT Serif"/>
            </a:endParaRPr>
          </a:p>
          <a:p>
            <a:pPr marL="173803" marR="515887" indent="-109155">
              <a:lnSpc>
                <a:spcPct val="143100"/>
              </a:lnSpc>
              <a:spcBef>
                <a:spcPts val="790"/>
              </a:spcBef>
              <a:buClr>
                <a:srgbClr val="E8A33D"/>
              </a:buClr>
              <a:buSzPct val="136111"/>
              <a:buChar char="•"/>
              <a:tabLst>
                <a:tab pos="171854" algn="l"/>
              </a:tabLst>
            </a:pPr>
            <a:r>
              <a:rPr lang="en-US" sz="1100" spc="10">
                <a:solidFill>
                  <a:srgbClr val="404248"/>
                </a:solidFill>
                <a:latin typeface="PT Serif"/>
                <a:cs typeface="PT Serif"/>
              </a:rPr>
              <a:t>Give teams time </a:t>
            </a:r>
            <a:r>
              <a:rPr lang="en-US" sz="1100" spc="5">
                <a:solidFill>
                  <a:srgbClr val="404248"/>
                </a:solidFill>
                <a:latin typeface="PT Serif"/>
                <a:cs typeface="PT Serif"/>
              </a:rPr>
              <a:t>to </a:t>
            </a:r>
            <a:r>
              <a:rPr lang="en-US" sz="1100" spc="10">
                <a:solidFill>
                  <a:srgbClr val="404248"/>
                </a:solidFill>
                <a:latin typeface="PT Serif"/>
                <a:cs typeface="PT Serif"/>
              </a:rPr>
              <a:t>begin </a:t>
            </a:r>
            <a:r>
              <a:rPr lang="en-US" sz="1100" spc="13">
                <a:solidFill>
                  <a:srgbClr val="404248"/>
                </a:solidFill>
                <a:latin typeface="PT Serif"/>
                <a:cs typeface="PT Serif"/>
              </a:rPr>
              <a:t>forming  </a:t>
            </a:r>
            <a:r>
              <a:rPr lang="en-US" sz="1100" spc="10">
                <a:solidFill>
                  <a:srgbClr val="404248"/>
                </a:solidFill>
                <a:latin typeface="PT Serif"/>
                <a:cs typeface="PT Serif"/>
              </a:rPr>
              <a:t>unique</a:t>
            </a:r>
            <a:r>
              <a:rPr lang="en-US" sz="1100" spc="26">
                <a:solidFill>
                  <a:srgbClr val="404248"/>
                </a:solidFill>
                <a:latin typeface="PT Serif"/>
                <a:cs typeface="PT Serif"/>
              </a:rPr>
              <a:t> </a:t>
            </a:r>
            <a:r>
              <a:rPr lang="en-US" sz="1100" spc="13">
                <a:solidFill>
                  <a:srgbClr val="404248"/>
                </a:solidFill>
                <a:latin typeface="PT Serif"/>
                <a:cs typeface="PT Serif"/>
              </a:rPr>
              <a:t>identities</a:t>
            </a:r>
          </a:p>
        </p:txBody>
      </p:sp>
      <p:sp>
        <p:nvSpPr>
          <p:cNvPr id="10" name="object 9">
            <a:extLst>
              <a:ext uri="{FF2B5EF4-FFF2-40B4-BE49-F238E27FC236}">
                <a16:creationId xmlns:a16="http://schemas.microsoft.com/office/drawing/2014/main" id="{97D339AC-CE92-7349-9BEA-D8B0641BB4A8}"/>
              </a:ext>
            </a:extLst>
          </p:cNvPr>
          <p:cNvSpPr txBox="1"/>
          <p:nvPr/>
        </p:nvSpPr>
        <p:spPr>
          <a:xfrm>
            <a:off x="4419600" y="1767234"/>
            <a:ext cx="3657600" cy="2925308"/>
          </a:xfrm>
          <a:prstGeom prst="rect">
            <a:avLst/>
          </a:prstGeom>
        </p:spPr>
        <p:txBody>
          <a:bodyPr vert="horz" wrap="square" lIns="0" tIns="6497" rIns="0" bIns="0" rtlCol="0" anchor="t">
            <a:spAutoFit/>
          </a:bodyPr>
          <a:lstStyle/>
          <a:p>
            <a:pPr marL="5715" marR="5715">
              <a:lnSpc>
                <a:spcPct val="143100"/>
              </a:lnSpc>
              <a:spcBef>
                <a:spcPts val="51"/>
              </a:spcBef>
            </a:pPr>
            <a:r>
              <a:rPr lang="en-US" sz="1100" b="1" spc="5">
                <a:solidFill>
                  <a:srgbClr val="0270C0"/>
                </a:solidFill>
                <a:latin typeface="PT Serif"/>
                <a:cs typeface="PT Serif"/>
              </a:rPr>
              <a:t>Actions:</a:t>
            </a:r>
            <a:endParaRPr lang="en-US">
              <a:solidFill>
                <a:srgbClr val="0270C0"/>
              </a:solidFill>
            </a:endParaRPr>
          </a:p>
          <a:p>
            <a:pPr marL="234315" marR="5715" indent="-228600">
              <a:lnSpc>
                <a:spcPct val="143100"/>
              </a:lnSpc>
              <a:spcBef>
                <a:spcPts val="51"/>
              </a:spcBef>
              <a:buFontTx/>
              <a:buAutoNum type="arabicPeriod"/>
            </a:pPr>
            <a:r>
              <a:rPr lang="en-US" sz="1100" b="1" spc="5">
                <a:solidFill>
                  <a:srgbClr val="404248"/>
                </a:solidFill>
                <a:latin typeface="PT Serif"/>
                <a:cs typeface="PT Serif"/>
              </a:rPr>
              <a:t>Communicate Agile Transformation Plan </a:t>
            </a:r>
            <a:r>
              <a:rPr lang="en-US" sz="1100" spc="5">
                <a:solidFill>
                  <a:srgbClr val="404248"/>
                </a:solidFill>
                <a:latin typeface="PT Serif"/>
                <a:cs typeface="PT Serif"/>
              </a:rPr>
              <a:t>including goals, participants, roadmap, tools and process documentation, support channels and available resources.</a:t>
            </a:r>
          </a:p>
          <a:p>
            <a:pPr marL="234315" marR="5715" indent="-228600">
              <a:lnSpc>
                <a:spcPct val="143100"/>
              </a:lnSpc>
              <a:spcBef>
                <a:spcPts val="51"/>
              </a:spcBef>
              <a:buFontTx/>
              <a:buAutoNum type="arabicPeriod"/>
            </a:pPr>
            <a:endParaRPr lang="en-US" sz="1100" b="1" spc="5">
              <a:solidFill>
                <a:srgbClr val="404248"/>
              </a:solidFill>
              <a:latin typeface="PT Serif"/>
              <a:cs typeface="PT Serif"/>
            </a:endParaRPr>
          </a:p>
          <a:p>
            <a:pPr marL="234315" marR="5715" indent="-228600">
              <a:lnSpc>
                <a:spcPct val="143100"/>
              </a:lnSpc>
              <a:spcBef>
                <a:spcPts val="51"/>
              </a:spcBef>
              <a:buAutoNum type="arabicPeriod"/>
            </a:pPr>
            <a:r>
              <a:rPr lang="en-US" sz="1100" b="1" spc="5">
                <a:solidFill>
                  <a:srgbClr val="404248"/>
                </a:solidFill>
                <a:latin typeface="PT Serif"/>
                <a:cs typeface="PT Serif"/>
              </a:rPr>
              <a:t>Publish Agile Transformation Portal</a:t>
            </a:r>
            <a:r>
              <a:rPr lang="en-US" sz="1100" spc="5">
                <a:solidFill>
                  <a:srgbClr val="404248"/>
                </a:solidFill>
                <a:latin typeface="PT Serif"/>
                <a:cs typeface="PT Serif"/>
              </a:rPr>
              <a:t> as singular point of discovery for all Agile Transformation guidance, resources, tools, training schedule, roadmap and imitative communiques.</a:t>
            </a:r>
            <a:endParaRPr lang="en-US" sz="1100" spc="10">
              <a:latin typeface="PT Serif"/>
            </a:endParaRPr>
          </a:p>
          <a:p>
            <a:pPr marL="130175" marR="2540">
              <a:lnSpc>
                <a:spcPct val="143100"/>
              </a:lnSpc>
            </a:pPr>
            <a:endParaRPr lang="en-US" sz="1100" spc="13">
              <a:solidFill>
                <a:srgbClr val="404248"/>
              </a:solidFill>
              <a:latin typeface="PT Serif"/>
              <a:cs typeface="PT Serif"/>
            </a:endParaRPr>
          </a:p>
          <a:p>
            <a:pPr marL="130175" marR="2540">
              <a:lnSpc>
                <a:spcPct val="143100"/>
              </a:lnSpc>
            </a:pPr>
            <a:endParaRPr sz="1100">
              <a:latin typeface="PT Serif"/>
              <a:cs typeface="PT Serif"/>
            </a:endParaRPr>
          </a:p>
        </p:txBody>
      </p:sp>
      <p:cxnSp>
        <p:nvCxnSpPr>
          <p:cNvPr id="11" name="Straight Connector 10">
            <a:extLst>
              <a:ext uri="{FF2B5EF4-FFF2-40B4-BE49-F238E27FC236}">
                <a16:creationId xmlns:a16="http://schemas.microsoft.com/office/drawing/2014/main" id="{56B682BA-E79D-AE4A-81AE-CE3C356A648C}"/>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0F0A00-225A-1449-9443-9602FBB4C7E2}"/>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E232F6-81CF-AF40-86ED-EE5A2731B8A1}"/>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8" name="object 22">
            <a:extLst>
              <a:ext uri="{FF2B5EF4-FFF2-40B4-BE49-F238E27FC236}">
                <a16:creationId xmlns:a16="http://schemas.microsoft.com/office/drawing/2014/main" id="{640D4805-8043-244C-859D-733FA366C4D5}"/>
              </a:ext>
            </a:extLst>
          </p:cNvPr>
          <p:cNvSpPr/>
          <p:nvPr/>
        </p:nvSpPr>
        <p:spPr>
          <a:xfrm>
            <a:off x="655768" y="1190386"/>
            <a:ext cx="325281" cy="261895"/>
          </a:xfrm>
          <a:prstGeom prst="rect">
            <a:avLst/>
          </a:prstGeom>
          <a:blipFill>
            <a:blip r:embed="rId4"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19" name="object 23">
            <a:extLst>
              <a:ext uri="{FF2B5EF4-FFF2-40B4-BE49-F238E27FC236}">
                <a16:creationId xmlns:a16="http://schemas.microsoft.com/office/drawing/2014/main" id="{D2887D7F-D5E8-9E4D-A1AA-1D695F297A7D}"/>
              </a:ext>
            </a:extLst>
          </p:cNvPr>
          <p:cNvSpPr/>
          <p:nvPr/>
        </p:nvSpPr>
        <p:spPr>
          <a:xfrm>
            <a:off x="583609" y="1202528"/>
            <a:ext cx="8663" cy="252038"/>
          </a:xfrm>
          <a:custGeom>
            <a:avLst/>
            <a:gdLst/>
            <a:ahLst/>
            <a:cxnLst/>
            <a:rect l="l" t="t" r="r" b="b"/>
            <a:pathLst>
              <a:path w="12065" h="332739">
                <a:moveTo>
                  <a:pt x="0" y="332460"/>
                </a:moveTo>
                <a:lnTo>
                  <a:pt x="11923" y="332460"/>
                </a:lnTo>
                <a:lnTo>
                  <a:pt x="11923" y="0"/>
                </a:lnTo>
                <a:lnTo>
                  <a:pt x="0" y="0"/>
                </a:lnTo>
                <a:lnTo>
                  <a:pt x="0" y="332460"/>
                </a:lnTo>
                <a:close/>
              </a:path>
            </a:pathLst>
          </a:custGeom>
          <a:solidFill>
            <a:schemeClr val="bg1">
              <a:lumMod val="50000"/>
            </a:schemeClr>
          </a:solidFill>
        </p:spPr>
        <p:txBody>
          <a:bodyPr wrap="square" lIns="0" tIns="0" rIns="0" bIns="0" rtlCol="0"/>
          <a:lstStyle/>
          <a:p>
            <a:endParaRPr sz="921"/>
          </a:p>
        </p:txBody>
      </p:sp>
      <p:sp>
        <p:nvSpPr>
          <p:cNvPr id="20" name="object 24">
            <a:extLst>
              <a:ext uri="{FF2B5EF4-FFF2-40B4-BE49-F238E27FC236}">
                <a16:creationId xmlns:a16="http://schemas.microsoft.com/office/drawing/2014/main" id="{EDFB6054-28F4-3945-B437-70A15A5CC97C}"/>
              </a:ext>
            </a:extLst>
          </p:cNvPr>
          <p:cNvSpPr/>
          <p:nvPr/>
        </p:nvSpPr>
        <p:spPr>
          <a:xfrm>
            <a:off x="581260" y="1200504"/>
            <a:ext cx="13677" cy="256847"/>
          </a:xfrm>
          <a:custGeom>
            <a:avLst/>
            <a:gdLst/>
            <a:ahLst/>
            <a:cxnLst/>
            <a:rect l="l" t="t" r="r" b="b"/>
            <a:pathLst>
              <a:path w="19050" h="339089">
                <a:moveTo>
                  <a:pt x="0" y="339004"/>
                </a:moveTo>
                <a:lnTo>
                  <a:pt x="18468" y="339004"/>
                </a:lnTo>
                <a:lnTo>
                  <a:pt x="18468" y="0"/>
                </a:lnTo>
                <a:lnTo>
                  <a:pt x="0" y="0"/>
                </a:lnTo>
                <a:lnTo>
                  <a:pt x="0" y="339004"/>
                </a:lnTo>
                <a:close/>
              </a:path>
            </a:pathLst>
          </a:custGeom>
          <a:solidFill>
            <a:schemeClr val="bg1">
              <a:lumMod val="50000"/>
            </a:schemeClr>
          </a:solidFill>
        </p:spPr>
        <p:txBody>
          <a:bodyPr wrap="square" lIns="0" tIns="0" rIns="0" bIns="0" rtlCol="0"/>
          <a:lstStyle/>
          <a:p>
            <a:endParaRPr sz="921"/>
          </a:p>
        </p:txBody>
      </p:sp>
      <p:sp>
        <p:nvSpPr>
          <p:cNvPr id="21" name="object 25">
            <a:extLst>
              <a:ext uri="{FF2B5EF4-FFF2-40B4-BE49-F238E27FC236}">
                <a16:creationId xmlns:a16="http://schemas.microsoft.com/office/drawing/2014/main" id="{F571427C-E6C0-FD4D-A4FF-E0DED7717FDC}"/>
              </a:ext>
            </a:extLst>
          </p:cNvPr>
          <p:cNvSpPr/>
          <p:nvPr/>
        </p:nvSpPr>
        <p:spPr>
          <a:xfrm>
            <a:off x="527362" y="1063422"/>
            <a:ext cx="582088" cy="283780"/>
          </a:xfrm>
          <a:prstGeom prst="rect">
            <a:avLst/>
          </a:prstGeom>
          <a:blipFill>
            <a:blip r:embed="rId5" cstate="print">
              <a:duotone>
                <a:prstClr val="black"/>
                <a:schemeClr val="tx2">
                  <a:tint val="45000"/>
                  <a:satMod val="400000"/>
                </a:schemeClr>
              </a:duotone>
            </a:blip>
            <a:stretch>
              <a:fillRect/>
            </a:stretch>
          </a:blipFill>
        </p:spPr>
        <p:txBody>
          <a:bodyPr wrap="square" lIns="0" tIns="0" rIns="0" bIns="0" rtlCol="0"/>
          <a:lstStyle/>
          <a:p>
            <a:endParaRPr sz="921"/>
          </a:p>
        </p:txBody>
      </p:sp>
    </p:spTree>
    <p:extLst>
      <p:ext uri="{BB962C8B-B14F-4D97-AF65-F5344CB8AC3E}">
        <p14:creationId xmlns:p14="http://schemas.microsoft.com/office/powerpoint/2010/main" val="5880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1752600"/>
            <a:ext cx="3657600" cy="2986324"/>
          </a:xfrm>
          <a:prstGeom prst="rect">
            <a:avLst/>
          </a:prstGeom>
        </p:spPr>
        <p:txBody>
          <a:bodyPr vert="horz" wrap="square" lIns="0" tIns="66923" rIns="0" bIns="0" rtlCol="0">
            <a:spAutoFit/>
          </a:bodyPr>
          <a:lstStyle/>
          <a:p>
            <a:pPr marL="6497" marR="2599">
              <a:lnSpc>
                <a:spcPct val="143100"/>
              </a:lnSpc>
              <a:spcBef>
                <a:spcPts val="51"/>
              </a:spcBef>
            </a:pPr>
            <a:r>
              <a:rPr sz="1100" spc="5">
                <a:solidFill>
                  <a:srgbClr val="404248"/>
                </a:solidFill>
                <a:latin typeface="PT Serif"/>
              </a:rPr>
              <a:t>It’s now time to</a:t>
            </a:r>
            <a:r>
              <a:rPr lang="en-US" sz="1100" spc="5">
                <a:solidFill>
                  <a:srgbClr val="404248"/>
                </a:solidFill>
                <a:latin typeface="PT Serif"/>
              </a:rPr>
              <a:t> </a:t>
            </a:r>
            <a:r>
              <a:rPr sz="1100" spc="5">
                <a:solidFill>
                  <a:srgbClr val="404248"/>
                </a:solidFill>
                <a:latin typeface="PT Serif"/>
              </a:rPr>
              <a:t>create teams and </a:t>
            </a:r>
            <a:r>
              <a:rPr sz="1100" b="1" spc="5">
                <a:solidFill>
                  <a:srgbClr val="0270C0"/>
                </a:solidFill>
                <a:latin typeface="PT Serif"/>
              </a:rPr>
              <a:t>empower the people who will do the tactical work </a:t>
            </a:r>
            <a:r>
              <a:rPr sz="1100" spc="5">
                <a:solidFill>
                  <a:srgbClr val="404248"/>
                </a:solidFill>
                <a:latin typeface="PT Serif"/>
              </a:rPr>
              <a:t>to deliver </a:t>
            </a:r>
            <a:r>
              <a:rPr lang="en-US" sz="1100" spc="5">
                <a:solidFill>
                  <a:srgbClr val="404248"/>
                </a:solidFill>
                <a:latin typeface="PT Serif"/>
              </a:rPr>
              <a:t>results</a:t>
            </a:r>
            <a:r>
              <a:rPr sz="1100" spc="5">
                <a:solidFill>
                  <a:srgbClr val="404248"/>
                </a:solidFill>
                <a:latin typeface="PT Serif"/>
              </a:rPr>
              <a:t>.</a:t>
            </a:r>
            <a:endParaRPr lang="en-US" sz="1100" spc="5">
              <a:solidFill>
                <a:srgbClr val="404248"/>
              </a:solidFill>
              <a:latin typeface="PT Serif"/>
            </a:endParaRPr>
          </a:p>
          <a:p>
            <a:pPr marL="6497" marR="2599">
              <a:lnSpc>
                <a:spcPct val="143100"/>
              </a:lnSpc>
              <a:spcBef>
                <a:spcPts val="51"/>
              </a:spcBef>
            </a:pPr>
            <a:endParaRPr lang="en-US" sz="1100" spc="10">
              <a:solidFill>
                <a:srgbClr val="404248"/>
              </a:solidFill>
              <a:latin typeface="PT Serif"/>
            </a:endParaRPr>
          </a:p>
          <a:p>
            <a:pPr marL="6497" marR="2599">
              <a:lnSpc>
                <a:spcPct val="143100"/>
              </a:lnSpc>
              <a:spcBef>
                <a:spcPts val="51"/>
              </a:spcBef>
            </a:pPr>
            <a:r>
              <a:rPr lang="en-US" sz="1100" b="1" spc="8">
                <a:solidFill>
                  <a:srgbClr val="0161A1"/>
                </a:solidFill>
                <a:latin typeface="PT Serif"/>
                <a:cs typeface="PT Serif"/>
              </a:rPr>
              <a:t>Adopting new practices may require unlearning old practices and habits. </a:t>
            </a:r>
            <a:r>
              <a:rPr lang="en-US" sz="1100" spc="8">
                <a:solidFill>
                  <a:srgbClr val="404248"/>
                </a:solidFill>
                <a:latin typeface="PT Serif"/>
                <a:cs typeface="PT Serif"/>
              </a:rPr>
              <a:t>The </a:t>
            </a:r>
            <a:r>
              <a:rPr lang="en-US" sz="1100" spc="10">
                <a:solidFill>
                  <a:srgbClr val="404248"/>
                </a:solidFill>
                <a:latin typeface="PT Serif"/>
                <a:cs typeface="PT Serif"/>
              </a:rPr>
              <a:t>most critical new practice ceremonies </a:t>
            </a:r>
            <a:r>
              <a:rPr lang="en-US" sz="1100" spc="5">
                <a:solidFill>
                  <a:srgbClr val="404248"/>
                </a:solidFill>
                <a:latin typeface="PT Serif"/>
                <a:cs typeface="PT Serif"/>
              </a:rPr>
              <a:t>in </a:t>
            </a:r>
            <a:r>
              <a:rPr lang="en-US" sz="1100" spc="8">
                <a:solidFill>
                  <a:srgbClr val="404248"/>
                </a:solidFill>
                <a:latin typeface="PT Serif"/>
                <a:cs typeface="PT Serif"/>
              </a:rPr>
              <a:t>the </a:t>
            </a:r>
            <a:r>
              <a:rPr lang="en-US" sz="1100" spc="13">
                <a:solidFill>
                  <a:srgbClr val="404248"/>
                </a:solidFill>
                <a:latin typeface="PT Serif"/>
                <a:cs typeface="PT Serif"/>
              </a:rPr>
              <a:t>evolution </a:t>
            </a:r>
            <a:r>
              <a:rPr lang="en-US" sz="1100" spc="5">
                <a:solidFill>
                  <a:srgbClr val="404248"/>
                </a:solidFill>
                <a:latin typeface="PT Serif"/>
                <a:cs typeface="PT Serif"/>
              </a:rPr>
              <a:t>of an </a:t>
            </a:r>
            <a:r>
              <a:rPr lang="en-US" sz="1100" spc="8">
                <a:solidFill>
                  <a:srgbClr val="404248"/>
                </a:solidFill>
                <a:latin typeface="PT Serif"/>
                <a:cs typeface="PT Serif"/>
              </a:rPr>
              <a:t>ART </a:t>
            </a:r>
            <a:r>
              <a:rPr lang="en-US" sz="1100">
                <a:solidFill>
                  <a:srgbClr val="404248"/>
                </a:solidFill>
                <a:latin typeface="PT Serif"/>
                <a:cs typeface="PT Serif"/>
              </a:rPr>
              <a:t>— </a:t>
            </a:r>
            <a:r>
              <a:rPr lang="en-US" sz="1100" spc="5">
                <a:solidFill>
                  <a:srgbClr val="404248"/>
                </a:solidFill>
                <a:latin typeface="PT Serif"/>
                <a:cs typeface="PT Serif"/>
              </a:rPr>
              <a:t>or </a:t>
            </a:r>
            <a:r>
              <a:rPr lang="en-US" sz="1100" spc="10">
                <a:solidFill>
                  <a:srgbClr val="404248"/>
                </a:solidFill>
                <a:latin typeface="PT Serif"/>
                <a:cs typeface="PT Serif"/>
              </a:rPr>
              <a:t>possibly </a:t>
            </a:r>
            <a:r>
              <a:rPr lang="en-US" sz="1100">
                <a:solidFill>
                  <a:srgbClr val="404248"/>
                </a:solidFill>
                <a:latin typeface="PT Serif"/>
                <a:cs typeface="PT Serif"/>
              </a:rPr>
              <a:t>a </a:t>
            </a:r>
            <a:r>
              <a:rPr lang="en-US" sz="1100" spc="10">
                <a:solidFill>
                  <a:srgbClr val="404248"/>
                </a:solidFill>
                <a:latin typeface="PT Serif"/>
                <a:cs typeface="PT Serif"/>
              </a:rPr>
              <a:t>business’</a:t>
            </a:r>
            <a:r>
              <a:rPr lang="en-US" sz="1100" spc="194">
                <a:solidFill>
                  <a:srgbClr val="404248"/>
                </a:solidFill>
                <a:latin typeface="PT Serif"/>
                <a:cs typeface="PT Serif"/>
              </a:rPr>
              <a:t> </a:t>
            </a:r>
            <a:r>
              <a:rPr lang="en-US" sz="1100" spc="13">
                <a:solidFill>
                  <a:srgbClr val="404248"/>
                </a:solidFill>
                <a:latin typeface="PT Serif"/>
                <a:cs typeface="PT Serif"/>
              </a:rPr>
              <a:t>entire</a:t>
            </a:r>
            <a:r>
              <a:rPr lang="en-US" sz="1100">
                <a:latin typeface="PT Serif"/>
                <a:cs typeface="PT Serif"/>
              </a:rPr>
              <a:t> </a:t>
            </a:r>
            <a:r>
              <a:rPr lang="en-US" sz="1100" spc="10">
                <a:solidFill>
                  <a:srgbClr val="404248"/>
                </a:solidFill>
                <a:latin typeface="PT Serif"/>
                <a:cs typeface="PT Serif"/>
              </a:rPr>
              <a:t>transformation </a:t>
            </a:r>
            <a:r>
              <a:rPr lang="en-US" sz="1100">
                <a:solidFill>
                  <a:srgbClr val="404248"/>
                </a:solidFill>
                <a:latin typeface="PT Serif"/>
                <a:cs typeface="PT Serif"/>
              </a:rPr>
              <a:t>— </a:t>
            </a:r>
            <a:r>
              <a:rPr lang="en-US" sz="1100" spc="10">
                <a:solidFill>
                  <a:srgbClr val="404248"/>
                </a:solidFill>
                <a:latin typeface="PT Serif"/>
                <a:cs typeface="PT Serif"/>
              </a:rPr>
              <a:t>bookends </a:t>
            </a:r>
            <a:r>
              <a:rPr lang="en-US" sz="1100" spc="8">
                <a:solidFill>
                  <a:srgbClr val="404248"/>
                </a:solidFill>
                <a:latin typeface="PT Serif"/>
                <a:cs typeface="PT Serif"/>
              </a:rPr>
              <a:t>the </a:t>
            </a:r>
            <a:r>
              <a:rPr lang="en-US" sz="1100" spc="10">
                <a:solidFill>
                  <a:srgbClr val="404248"/>
                </a:solidFill>
                <a:latin typeface="PT Serif"/>
                <a:cs typeface="PT Serif"/>
              </a:rPr>
              <a:t>start </a:t>
            </a:r>
            <a:r>
              <a:rPr lang="en-US" sz="1100" spc="8">
                <a:solidFill>
                  <a:srgbClr val="404248"/>
                </a:solidFill>
                <a:latin typeface="PT Serif"/>
                <a:cs typeface="PT Serif"/>
              </a:rPr>
              <a:t>and end </a:t>
            </a:r>
            <a:r>
              <a:rPr lang="en-US" sz="1100" spc="13">
                <a:solidFill>
                  <a:srgbClr val="404248"/>
                </a:solidFill>
                <a:latin typeface="PT Serif"/>
                <a:cs typeface="PT Serif"/>
              </a:rPr>
              <a:t>of </a:t>
            </a:r>
            <a:r>
              <a:rPr lang="en-US" sz="1100" spc="10">
                <a:solidFill>
                  <a:srgbClr val="404248"/>
                </a:solidFill>
                <a:latin typeface="PT Serif"/>
                <a:cs typeface="PT Serif"/>
              </a:rPr>
              <a:t>every Program Increment (PI).</a:t>
            </a:r>
            <a:r>
              <a:rPr lang="en-US" sz="1100" spc="79">
                <a:solidFill>
                  <a:srgbClr val="404248"/>
                </a:solidFill>
                <a:latin typeface="PT Serif"/>
                <a:cs typeface="PT Serif"/>
              </a:rPr>
              <a:t> </a:t>
            </a:r>
            <a:r>
              <a:rPr lang="en-US" sz="1100" spc="13">
                <a:solidFill>
                  <a:srgbClr val="404248"/>
                </a:solidFill>
                <a:latin typeface="PT Serif"/>
                <a:cs typeface="PT Serif"/>
              </a:rPr>
              <a:t>Thoughtfully</a:t>
            </a:r>
            <a:r>
              <a:rPr lang="en-US" sz="1100">
                <a:latin typeface="PT Serif"/>
                <a:cs typeface="PT Serif"/>
              </a:rPr>
              <a:t> </a:t>
            </a:r>
            <a:r>
              <a:rPr lang="en-US" sz="1100" spc="10">
                <a:solidFill>
                  <a:srgbClr val="404248"/>
                </a:solidFill>
                <a:latin typeface="PT Serif"/>
                <a:cs typeface="PT Serif"/>
              </a:rPr>
              <a:t>prepare </a:t>
            </a:r>
            <a:r>
              <a:rPr lang="en-US" sz="1100" spc="8">
                <a:solidFill>
                  <a:srgbClr val="404248"/>
                </a:solidFill>
                <a:latin typeface="PT Serif"/>
                <a:cs typeface="PT Serif"/>
              </a:rPr>
              <a:t>for and </a:t>
            </a:r>
            <a:r>
              <a:rPr lang="en-US" sz="1100" spc="10">
                <a:solidFill>
                  <a:srgbClr val="404248"/>
                </a:solidFill>
                <a:latin typeface="PT Serif"/>
                <a:cs typeface="PT Serif"/>
              </a:rPr>
              <a:t>facilitate </a:t>
            </a:r>
            <a:r>
              <a:rPr lang="en-US" sz="1100" spc="8">
                <a:solidFill>
                  <a:srgbClr val="404248"/>
                </a:solidFill>
                <a:latin typeface="PT Serif"/>
                <a:cs typeface="PT Serif"/>
              </a:rPr>
              <a:t>the </a:t>
            </a:r>
            <a:r>
              <a:rPr lang="en-US" sz="1100" spc="5">
                <a:solidFill>
                  <a:srgbClr val="404248"/>
                </a:solidFill>
                <a:latin typeface="PT Serif"/>
                <a:cs typeface="PT Serif"/>
              </a:rPr>
              <a:t>PI </a:t>
            </a:r>
            <a:r>
              <a:rPr lang="en-US" sz="1100" spc="13">
                <a:solidFill>
                  <a:srgbClr val="404248"/>
                </a:solidFill>
                <a:latin typeface="PT Serif"/>
                <a:cs typeface="PT Serif"/>
              </a:rPr>
              <a:t>Planning  </a:t>
            </a:r>
            <a:r>
              <a:rPr lang="en-US" sz="1100" spc="10">
                <a:solidFill>
                  <a:srgbClr val="404248"/>
                </a:solidFill>
                <a:latin typeface="PT Serif"/>
                <a:cs typeface="PT Serif"/>
              </a:rPr>
              <a:t>event </a:t>
            </a:r>
            <a:r>
              <a:rPr lang="en-US" sz="1100" spc="5">
                <a:solidFill>
                  <a:srgbClr val="404248"/>
                </a:solidFill>
                <a:latin typeface="PT Serif"/>
                <a:cs typeface="PT Serif"/>
              </a:rPr>
              <a:t>to </a:t>
            </a:r>
            <a:r>
              <a:rPr lang="en-US" sz="1100" spc="10">
                <a:solidFill>
                  <a:srgbClr val="404248"/>
                </a:solidFill>
                <a:latin typeface="PT Serif"/>
                <a:cs typeface="PT Serif"/>
              </a:rPr>
              <a:t>ensure proper</a:t>
            </a:r>
            <a:r>
              <a:rPr lang="en-US" sz="1100" spc="82">
                <a:solidFill>
                  <a:srgbClr val="404248"/>
                </a:solidFill>
                <a:latin typeface="PT Serif"/>
                <a:cs typeface="PT Serif"/>
              </a:rPr>
              <a:t> </a:t>
            </a:r>
            <a:r>
              <a:rPr lang="en-US" sz="1100" spc="13">
                <a:solidFill>
                  <a:srgbClr val="404248"/>
                </a:solidFill>
                <a:latin typeface="PT Serif"/>
                <a:cs typeface="PT Serif"/>
              </a:rPr>
              <a:t>execution.</a:t>
            </a:r>
          </a:p>
          <a:p>
            <a:pPr marL="6497" marR="2599">
              <a:lnSpc>
                <a:spcPct val="143100"/>
              </a:lnSpc>
              <a:spcBef>
                <a:spcPts val="51"/>
              </a:spcBef>
            </a:pPr>
            <a:endParaRPr lang="en-US" sz="1100" spc="10">
              <a:solidFill>
                <a:srgbClr val="404248"/>
              </a:solidFill>
              <a:latin typeface="PT Serif"/>
            </a:endParaRPr>
          </a:p>
          <a:p>
            <a:pPr marL="6497" marR="2599">
              <a:lnSpc>
                <a:spcPct val="143100"/>
              </a:lnSpc>
            </a:pPr>
            <a:endParaRPr sz="1100">
              <a:latin typeface="PT Serif"/>
              <a:cs typeface="PT Serif"/>
            </a:endParaRPr>
          </a:p>
        </p:txBody>
      </p:sp>
      <p:sp>
        <p:nvSpPr>
          <p:cNvPr id="6" name="object 6"/>
          <p:cNvSpPr txBox="1"/>
          <p:nvPr/>
        </p:nvSpPr>
        <p:spPr>
          <a:xfrm>
            <a:off x="4495800" y="1028700"/>
            <a:ext cx="3581400" cy="224249"/>
          </a:xfrm>
          <a:prstGeom prst="rect">
            <a:avLst/>
          </a:prstGeom>
        </p:spPr>
        <p:txBody>
          <a:bodyPr vert="horz" wrap="square" lIns="0" tIns="6497" rIns="0" bIns="0" rtlCol="0">
            <a:spAutoFit/>
          </a:bodyPr>
          <a:lstStyle/>
          <a:p>
            <a:pPr marL="6497" marR="36385">
              <a:lnSpc>
                <a:spcPct val="143100"/>
              </a:lnSpc>
            </a:pPr>
            <a:endParaRPr sz="1100">
              <a:latin typeface="PT Serif"/>
              <a:cs typeface="PT Serif"/>
            </a:endParaRPr>
          </a:p>
        </p:txBody>
      </p:sp>
      <p:sp>
        <p:nvSpPr>
          <p:cNvPr id="8" name="object 8"/>
          <p:cNvSpPr txBox="1"/>
          <p:nvPr/>
        </p:nvSpPr>
        <p:spPr>
          <a:xfrm>
            <a:off x="8343900" y="1826742"/>
            <a:ext cx="3657601" cy="3464259"/>
          </a:xfrm>
          <a:prstGeom prst="rect">
            <a:avLst/>
          </a:prstGeom>
        </p:spPr>
        <p:txBody>
          <a:bodyPr vert="horz" wrap="square" lIns="0" tIns="7471" rIns="0" bIns="0" rtlCol="0">
            <a:spAutoFit/>
          </a:bodyPr>
          <a:lstStyle/>
          <a:p>
            <a:pPr marL="6497" marR="2599">
              <a:lnSpc>
                <a:spcPct val="143100"/>
              </a:lnSpc>
              <a:spcBef>
                <a:spcPts val="51"/>
              </a:spcBef>
            </a:pPr>
            <a:r>
              <a:rPr lang="en-US" sz="1100" b="1" spc="5">
                <a:solidFill>
                  <a:srgbClr val="0270C0"/>
                </a:solidFill>
                <a:latin typeface="PT Serif"/>
              </a:rPr>
              <a:t>Training</a:t>
            </a:r>
            <a:r>
              <a:rPr sz="1100" b="1" spc="5">
                <a:solidFill>
                  <a:srgbClr val="0270C0"/>
                </a:solidFill>
                <a:latin typeface="PT Serif"/>
              </a:rPr>
              <a:t>:</a:t>
            </a:r>
            <a:endParaRPr lang="en-US" sz="1100" b="1" spc="5">
              <a:solidFill>
                <a:srgbClr val="0270C0"/>
              </a:solidFill>
              <a:latin typeface="PT Serif"/>
            </a:endParaRPr>
          </a:p>
          <a:p>
            <a:pPr marL="234773" marR="6172" indent="-228600">
              <a:lnSpc>
                <a:spcPct val="143100"/>
              </a:lnSpc>
              <a:spcBef>
                <a:spcPts val="51"/>
              </a:spcBef>
              <a:buFont typeface="+mj-lt"/>
              <a:buAutoNum type="arabicPeriod"/>
              <a:tabLst>
                <a:tab pos="135794" algn="l"/>
              </a:tabLst>
            </a:pPr>
            <a:r>
              <a:rPr lang="en-US" sz="1100" spc="5">
                <a:solidFill>
                  <a:srgbClr val="404248"/>
                </a:solidFill>
                <a:latin typeface="PT Serif"/>
              </a:rPr>
              <a:t>Schedule role-specific training for key Agile roles, </a:t>
            </a:r>
            <a:r>
              <a:rPr lang="en-US" sz="1100" b="1" spc="5">
                <a:solidFill>
                  <a:srgbClr val="404248"/>
                </a:solidFill>
                <a:latin typeface="PT Serif"/>
              </a:rPr>
              <a:t>Product Owners </a:t>
            </a:r>
            <a:r>
              <a:rPr lang="en-US" sz="1100" spc="5">
                <a:solidFill>
                  <a:srgbClr val="404248"/>
                </a:solidFill>
                <a:latin typeface="PT Serif"/>
              </a:rPr>
              <a:t>and </a:t>
            </a:r>
            <a:r>
              <a:rPr lang="en-US" sz="1100" b="1" spc="5">
                <a:solidFill>
                  <a:srgbClr val="404248"/>
                </a:solidFill>
                <a:latin typeface="PT Serif"/>
              </a:rPr>
              <a:t>Scrum Masters</a:t>
            </a:r>
            <a:r>
              <a:rPr lang="en-US" sz="1100" spc="5">
                <a:solidFill>
                  <a:srgbClr val="404248"/>
                </a:solidFill>
                <a:latin typeface="PT Serif"/>
              </a:rPr>
              <a:t>:</a:t>
            </a:r>
          </a:p>
          <a:p>
            <a:pPr marL="301801" lvl="1" indent="-113053">
              <a:spcBef>
                <a:spcPts val="600"/>
              </a:spcBef>
              <a:buClr>
                <a:srgbClr val="E8A33D"/>
              </a:buClr>
              <a:buSzPct val="136111"/>
              <a:buChar char="•"/>
              <a:tabLst>
                <a:tab pos="302125" algn="l"/>
              </a:tabLst>
            </a:pPr>
            <a:r>
              <a:rPr lang="en-US" sz="1100" b="1" i="1" spc="10">
                <a:solidFill>
                  <a:srgbClr val="0270C0"/>
                </a:solidFill>
                <a:latin typeface="PT Serif"/>
                <a:cs typeface="PT Serif"/>
                <a:hlinkClick r:id="rId2">
                  <a:extLst>
                    <a:ext uri="{A12FA001-AC4F-418D-AE19-62706E023703}">
                      <ahyp:hlinkClr xmlns:ahyp="http://schemas.microsoft.com/office/drawing/2018/hyperlinkcolor" val="tx"/>
                    </a:ext>
                  </a:extLst>
                </a:hlinkClick>
              </a:rPr>
              <a:t>SAFe Scrum Master</a:t>
            </a:r>
            <a:endParaRPr lang="en-US" sz="1100" b="1" i="1">
              <a:solidFill>
                <a:srgbClr val="0270C0"/>
              </a:solidFill>
              <a:latin typeface="PT Serif"/>
              <a:cs typeface="PT Serif"/>
            </a:endParaRPr>
          </a:p>
          <a:p>
            <a:pPr marL="299526" lvl="1" indent="-110779">
              <a:spcBef>
                <a:spcPts val="600"/>
              </a:spcBef>
              <a:buClr>
                <a:srgbClr val="E8A33D"/>
              </a:buClr>
              <a:buSzPct val="136111"/>
              <a:buChar char="•"/>
              <a:tabLst>
                <a:tab pos="299851" algn="l"/>
              </a:tabLst>
            </a:pPr>
            <a:r>
              <a:rPr lang="en-US" sz="1100" b="1" i="1" spc="10">
                <a:solidFill>
                  <a:srgbClr val="0270C0"/>
                </a:solidFill>
                <a:latin typeface="PT Serif"/>
                <a:cs typeface="PT Serif"/>
                <a:hlinkClick r:id="rId3">
                  <a:extLst>
                    <a:ext uri="{A12FA001-AC4F-418D-AE19-62706E023703}">
                      <ahyp:hlinkClr xmlns:ahyp="http://schemas.microsoft.com/office/drawing/2018/hyperlinkcolor" val="tx"/>
                    </a:ext>
                  </a:extLst>
                </a:hlinkClick>
              </a:rPr>
              <a:t>SAFe Product Owner</a:t>
            </a:r>
            <a:endParaRPr lang="en-US" sz="1100" b="1" i="1">
              <a:solidFill>
                <a:srgbClr val="0270C0"/>
              </a:solidFill>
              <a:latin typeface="PT Serif"/>
              <a:cs typeface="PT Serif"/>
            </a:endParaRPr>
          </a:p>
          <a:p>
            <a:pPr marL="234773" marR="224482" indent="-228600">
              <a:lnSpc>
                <a:spcPct val="143100"/>
              </a:lnSpc>
              <a:spcBef>
                <a:spcPts val="51"/>
              </a:spcBef>
              <a:buFont typeface="+mj-lt"/>
              <a:buAutoNum type="arabicPeriod"/>
            </a:pPr>
            <a:endParaRPr lang="en-US" sz="1100" spc="10">
              <a:latin typeface="PT Serif"/>
              <a:cs typeface="PT Serif"/>
            </a:endParaRPr>
          </a:p>
          <a:p>
            <a:pPr marL="234773" marR="224482" indent="-228600">
              <a:lnSpc>
                <a:spcPct val="143100"/>
              </a:lnSpc>
              <a:spcBef>
                <a:spcPts val="51"/>
              </a:spcBef>
              <a:buFont typeface="+mj-lt"/>
              <a:buAutoNum type="arabicPeriod"/>
            </a:pPr>
            <a:r>
              <a:rPr lang="en-US" sz="1100" spc="10">
                <a:latin typeface="PT Serif"/>
                <a:cs typeface="PT Serif"/>
              </a:rPr>
              <a:t>Train </a:t>
            </a:r>
            <a:r>
              <a:rPr lang="en-US" sz="1100" spc="8">
                <a:latin typeface="PT Serif"/>
                <a:cs typeface="PT Serif"/>
              </a:rPr>
              <a:t>the </a:t>
            </a:r>
            <a:r>
              <a:rPr lang="en-US" sz="1100" b="1" spc="10">
                <a:latin typeface="PT Serif"/>
                <a:cs typeface="PT Serif"/>
              </a:rPr>
              <a:t>Teams</a:t>
            </a:r>
            <a:r>
              <a:rPr lang="en-US" sz="1100" spc="10">
                <a:latin typeface="PT Serif"/>
                <a:cs typeface="PT Serif"/>
              </a:rPr>
              <a:t> as a Team. Remember, people are not Agile, Teams are Agile.</a:t>
            </a:r>
            <a:endParaRPr lang="en-US" sz="1100" spc="10">
              <a:solidFill>
                <a:srgbClr val="404248"/>
              </a:solidFill>
              <a:latin typeface="PT Serif"/>
              <a:cs typeface="PT Serif"/>
            </a:endParaRPr>
          </a:p>
          <a:p>
            <a:pPr marL="301801" marR="224482" lvl="1" indent="-113053">
              <a:spcBef>
                <a:spcPts val="600"/>
              </a:spcBef>
              <a:buClr>
                <a:srgbClr val="E8A33D"/>
              </a:buClr>
              <a:buSzPct val="136111"/>
              <a:buChar char="•"/>
              <a:tabLst>
                <a:tab pos="302125" algn="l"/>
              </a:tabLst>
            </a:pPr>
            <a:r>
              <a:rPr lang="en-US" sz="1100" b="1" i="1" spc="10">
                <a:solidFill>
                  <a:srgbClr val="0270C0"/>
                </a:solidFill>
                <a:latin typeface="PT Serif"/>
                <a:hlinkClick r:id="rId4">
                  <a:extLst>
                    <a:ext uri="{A12FA001-AC4F-418D-AE19-62706E023703}">
                      <ahyp:hlinkClr xmlns:ahyp="http://schemas.microsoft.com/office/drawing/2018/hyperlinkcolor" val="tx"/>
                    </a:ext>
                  </a:extLst>
                </a:hlinkClick>
              </a:rPr>
              <a:t>SAFe for Teams</a:t>
            </a:r>
            <a:r>
              <a:rPr lang="en-US" sz="1100" b="1" i="1" spc="10">
                <a:solidFill>
                  <a:srgbClr val="0270C0"/>
                </a:solidFill>
                <a:latin typeface="PT Serif"/>
              </a:rPr>
              <a:t> </a:t>
            </a:r>
          </a:p>
          <a:p>
            <a:pPr marL="130596" marR="224482" indent="-124423">
              <a:lnSpc>
                <a:spcPct val="143100"/>
              </a:lnSpc>
              <a:spcBef>
                <a:spcPts val="51"/>
              </a:spcBef>
            </a:pPr>
            <a:endParaRPr lang="en-US" sz="1100" spc="10">
              <a:solidFill>
                <a:srgbClr val="404248"/>
              </a:solidFill>
              <a:latin typeface="PT Serif"/>
              <a:cs typeface="PT Serif"/>
            </a:endParaRPr>
          </a:p>
          <a:p>
            <a:pPr marL="130596" marR="224482" indent="-124423">
              <a:lnSpc>
                <a:spcPct val="143100"/>
              </a:lnSpc>
              <a:spcBef>
                <a:spcPts val="51"/>
              </a:spcBef>
            </a:pPr>
            <a:endParaRPr lang="en-US" sz="1100" spc="13">
              <a:solidFill>
                <a:srgbClr val="404248"/>
              </a:solidFill>
              <a:latin typeface="PT Serif"/>
              <a:cs typeface="PT Serif"/>
            </a:endParaRPr>
          </a:p>
          <a:p>
            <a:pPr marL="130596" marR="2599">
              <a:lnSpc>
                <a:spcPct val="143100"/>
              </a:lnSpc>
            </a:pPr>
            <a:endParaRPr lang="en-US" sz="1100" spc="13">
              <a:solidFill>
                <a:srgbClr val="404248"/>
              </a:solidFill>
              <a:latin typeface="PT Serif"/>
              <a:cs typeface="PT Serif"/>
            </a:endParaRPr>
          </a:p>
          <a:p>
            <a:pPr marL="130596" marR="2599">
              <a:lnSpc>
                <a:spcPct val="143100"/>
              </a:lnSpc>
            </a:pPr>
            <a:endParaRPr lang="en-US" sz="1100">
              <a:latin typeface="PT Serif"/>
              <a:cs typeface="PT Serif"/>
            </a:endParaRPr>
          </a:p>
          <a:p>
            <a:pPr marL="173803">
              <a:spcBef>
                <a:spcPts val="478"/>
              </a:spcBef>
            </a:pPr>
            <a:endParaRPr sz="1100">
              <a:latin typeface="PT Serif"/>
              <a:cs typeface="PT Serif"/>
            </a:endParaRPr>
          </a:p>
        </p:txBody>
      </p:sp>
      <p:sp>
        <p:nvSpPr>
          <p:cNvPr id="12" name="object 12"/>
          <p:cNvSpPr txBox="1"/>
          <p:nvPr/>
        </p:nvSpPr>
        <p:spPr>
          <a:xfrm>
            <a:off x="457201" y="309580"/>
            <a:ext cx="5059884" cy="376220"/>
          </a:xfrm>
          <a:prstGeom prst="rect">
            <a:avLst/>
          </a:prstGeom>
        </p:spPr>
        <p:txBody>
          <a:bodyPr vert="horz" wrap="square" lIns="0" tIns="6822" rIns="0" bIns="0" rtlCol="0">
            <a:spAutoFit/>
          </a:bodyPr>
          <a:lstStyle>
            <a:defPPr>
              <a:defRPr lang="en-US"/>
            </a:defPPr>
            <a:lvl1pPr marL="6497">
              <a:spcBef>
                <a:spcPts val="54"/>
              </a:spcBef>
              <a:defRPr sz="2400" i="1" spc="-20">
                <a:solidFill>
                  <a:srgbClr val="AED2A9"/>
                </a:solidFill>
                <a:latin typeface="PT Serif" panose="020A0603040505020204" pitchFamily="18" charset="77"/>
                <a:cs typeface="Calibri Light" panose="020F0302020204030204" pitchFamily="34" charset="0"/>
              </a:defRPr>
            </a:lvl1pPr>
          </a:lstStyle>
          <a:p>
            <a:r>
              <a:rPr spc="-26">
                <a:solidFill>
                  <a:srgbClr val="0070C0"/>
                </a:solidFill>
              </a:rPr>
              <a:t>Empower </a:t>
            </a:r>
            <a:r>
              <a:rPr lang="en-US" spc="-26">
                <a:solidFill>
                  <a:srgbClr val="0070C0"/>
                </a:solidFill>
              </a:rPr>
              <a:t>Teams</a:t>
            </a:r>
            <a:endParaRPr spc="-26">
              <a:solidFill>
                <a:srgbClr val="0070C0"/>
              </a:solidFill>
            </a:endParaRPr>
          </a:p>
        </p:txBody>
      </p:sp>
      <p:sp>
        <p:nvSpPr>
          <p:cNvPr id="18" name="object 8">
            <a:extLst>
              <a:ext uri="{FF2B5EF4-FFF2-40B4-BE49-F238E27FC236}">
                <a16:creationId xmlns:a16="http://schemas.microsoft.com/office/drawing/2014/main" id="{0205D18C-43FA-7143-B251-75B4940F8766}"/>
              </a:ext>
            </a:extLst>
          </p:cNvPr>
          <p:cNvSpPr txBox="1"/>
          <p:nvPr/>
        </p:nvSpPr>
        <p:spPr>
          <a:xfrm>
            <a:off x="4419601" y="1826742"/>
            <a:ext cx="3657600" cy="4151948"/>
          </a:xfrm>
          <a:prstGeom prst="rect">
            <a:avLst/>
          </a:prstGeom>
        </p:spPr>
        <p:txBody>
          <a:bodyPr vert="horz" wrap="square" lIns="0" tIns="7471" rIns="0" bIns="0" rtlCol="0" anchor="t">
            <a:spAutoFit/>
          </a:bodyPr>
          <a:lstStyle/>
          <a:p>
            <a:pPr marL="6350" marR="2540">
              <a:lnSpc>
                <a:spcPct val="143100"/>
              </a:lnSpc>
              <a:spcBef>
                <a:spcPts val="51"/>
              </a:spcBef>
            </a:pPr>
            <a:r>
              <a:rPr sz="1100" b="1" spc="5">
                <a:solidFill>
                  <a:srgbClr val="0270C0"/>
                </a:solidFill>
                <a:latin typeface="PT Serif"/>
              </a:rPr>
              <a:t>Actions:</a:t>
            </a:r>
            <a:endParaRPr lang="en-US" sz="1100">
              <a:solidFill>
                <a:srgbClr val="0270C0"/>
              </a:solidFill>
              <a:latin typeface="PT Serif"/>
              <a:cs typeface="PT Serif"/>
            </a:endParaRPr>
          </a:p>
          <a:p>
            <a:pPr marL="130175" marR="83185" indent="-123825">
              <a:lnSpc>
                <a:spcPct val="143100"/>
              </a:lnSpc>
              <a:spcBef>
                <a:spcPts val="51"/>
              </a:spcBef>
            </a:pPr>
            <a:r>
              <a:rPr sz="1100" b="1" spc="5">
                <a:solidFill>
                  <a:srgbClr val="404248"/>
                </a:solidFill>
                <a:latin typeface="PT Serif"/>
                <a:cs typeface="PT Serif"/>
              </a:rPr>
              <a:t>1. </a:t>
            </a:r>
            <a:r>
              <a:rPr lang="en-US" sz="1100" b="1" spc="10">
                <a:latin typeface="PT Serif"/>
                <a:cs typeface="PT Serif"/>
              </a:rPr>
              <a:t>Create</a:t>
            </a:r>
            <a:r>
              <a:rPr sz="1100" b="1" spc="10">
                <a:latin typeface="PT Serif"/>
                <a:cs typeface="PT Serif"/>
              </a:rPr>
              <a:t> </a:t>
            </a:r>
            <a:r>
              <a:rPr lang="en-US" sz="1100" b="1" spc="8">
                <a:latin typeface="PT Serif"/>
                <a:cs typeface="PT Serif"/>
              </a:rPr>
              <a:t>Feature </a:t>
            </a:r>
            <a:r>
              <a:rPr sz="1100" b="1" spc="10">
                <a:latin typeface="PT Serif"/>
                <a:cs typeface="PT Serif"/>
              </a:rPr>
              <a:t>Teams</a:t>
            </a:r>
            <a:endParaRPr lang="en-US" sz="1100" b="1" spc="10">
              <a:latin typeface="PT Serif"/>
              <a:cs typeface="PT Serif"/>
            </a:endParaRPr>
          </a:p>
          <a:p>
            <a:pPr marL="130175" marR="83185" indent="-123825">
              <a:lnSpc>
                <a:spcPct val="143100"/>
              </a:lnSpc>
              <a:spcBef>
                <a:spcPts val="51"/>
              </a:spcBef>
            </a:pPr>
            <a:r>
              <a:rPr lang="en-US" sz="1100" b="1" spc="10">
                <a:solidFill>
                  <a:srgbClr val="404248"/>
                </a:solidFill>
                <a:latin typeface="PT Serif"/>
                <a:cs typeface="PT Serif"/>
              </a:rPr>
              <a:t>   </a:t>
            </a:r>
            <a:r>
              <a:rPr sz="1100" spc="5">
                <a:solidFill>
                  <a:srgbClr val="404248"/>
                </a:solidFill>
                <a:latin typeface="PT Serif"/>
                <a:cs typeface="PT Serif"/>
              </a:rPr>
              <a:t>As </a:t>
            </a:r>
            <a:r>
              <a:rPr sz="1100" spc="10">
                <a:solidFill>
                  <a:srgbClr val="404248"/>
                </a:solidFill>
                <a:latin typeface="PT Serif"/>
                <a:cs typeface="PT Serif"/>
              </a:rPr>
              <a:t>with smaller</a:t>
            </a:r>
            <a:r>
              <a:rPr sz="1100" spc="123">
                <a:solidFill>
                  <a:srgbClr val="404248"/>
                </a:solidFill>
                <a:latin typeface="PT Serif"/>
                <a:cs typeface="PT Serif"/>
              </a:rPr>
              <a:t> </a:t>
            </a:r>
            <a:r>
              <a:rPr sz="1100" spc="13">
                <a:solidFill>
                  <a:srgbClr val="404248"/>
                </a:solidFill>
                <a:latin typeface="PT Serif"/>
                <a:cs typeface="PT Serif"/>
              </a:rPr>
              <a:t>Agile</a:t>
            </a:r>
            <a:r>
              <a:rPr lang="en-US" sz="1100">
                <a:latin typeface="PT Serif"/>
                <a:cs typeface="PT Serif"/>
              </a:rPr>
              <a:t> </a:t>
            </a:r>
            <a:r>
              <a:rPr sz="1100" spc="13">
                <a:solidFill>
                  <a:srgbClr val="404248"/>
                </a:solidFill>
                <a:latin typeface="PT Serif"/>
                <a:cs typeface="PT Serif"/>
              </a:rPr>
              <a:t>implementations, </a:t>
            </a:r>
            <a:r>
              <a:rPr sz="1100" spc="10">
                <a:solidFill>
                  <a:srgbClr val="404248"/>
                </a:solidFill>
                <a:latin typeface="PT Serif"/>
              </a:rPr>
              <a:t>teams consist of product</a:t>
            </a:r>
            <a:r>
              <a:rPr lang="en-US" sz="1100" spc="10">
                <a:solidFill>
                  <a:srgbClr val="404248"/>
                </a:solidFill>
                <a:latin typeface="PT Serif"/>
              </a:rPr>
              <a:t> </a:t>
            </a:r>
            <a:r>
              <a:rPr sz="1100" spc="10">
                <a:solidFill>
                  <a:srgbClr val="404248"/>
                </a:solidFill>
                <a:latin typeface="PT Serif"/>
              </a:rPr>
              <a:t>owners, scrum masters and development team  members. With SAFe, it can also be necessary  to include a Product Manager (PM) and a</a:t>
            </a:r>
            <a:r>
              <a:rPr lang="en-US" sz="1100" spc="10">
                <a:solidFill>
                  <a:srgbClr val="404248"/>
                </a:solidFill>
                <a:latin typeface="PT Serif"/>
              </a:rPr>
              <a:t> </a:t>
            </a:r>
            <a:r>
              <a:rPr sz="1100" spc="10">
                <a:solidFill>
                  <a:srgbClr val="404248"/>
                </a:solidFill>
                <a:latin typeface="PT Serif"/>
              </a:rPr>
              <a:t>Release Train Engineer (RTE).</a:t>
            </a:r>
            <a:endParaRPr lang="en-US" sz="1100" spc="10">
              <a:solidFill>
                <a:srgbClr val="404248"/>
              </a:solidFill>
              <a:latin typeface="PT Serif"/>
            </a:endParaRPr>
          </a:p>
          <a:p>
            <a:pPr marL="173355">
              <a:spcBef>
                <a:spcPts val="478"/>
              </a:spcBef>
            </a:pPr>
            <a:endParaRPr lang="en-US" sz="1100" spc="13">
              <a:solidFill>
                <a:srgbClr val="404248"/>
              </a:solidFill>
              <a:latin typeface="PT Serif"/>
              <a:cs typeface="PT Serif"/>
            </a:endParaRPr>
          </a:p>
          <a:p>
            <a:pPr marL="130175" marR="83185" indent="-123825">
              <a:lnSpc>
                <a:spcPct val="143100"/>
              </a:lnSpc>
              <a:spcBef>
                <a:spcPts val="51"/>
              </a:spcBef>
            </a:pPr>
            <a:r>
              <a:rPr lang="en-US" sz="1100" b="1" spc="13">
                <a:solidFill>
                  <a:srgbClr val="404248"/>
                </a:solidFill>
                <a:latin typeface="PT Serif"/>
                <a:cs typeface="+mn-lt"/>
              </a:rPr>
              <a:t>2. </a:t>
            </a:r>
            <a:r>
              <a:rPr lang="en-US" sz="1100" b="1" spc="13">
                <a:latin typeface="PT Serif"/>
                <a:cs typeface="+mn-lt"/>
              </a:rPr>
              <a:t>Define the Kony Agile Process</a:t>
            </a:r>
          </a:p>
          <a:p>
            <a:pPr marL="130175" marR="83185" indent="-123825">
              <a:lnSpc>
                <a:spcPct val="143100"/>
              </a:lnSpc>
              <a:spcBef>
                <a:spcPts val="51"/>
              </a:spcBef>
            </a:pPr>
            <a:r>
              <a:rPr lang="en-US" sz="1100" b="1" spc="13">
                <a:solidFill>
                  <a:srgbClr val="404248"/>
                </a:solidFill>
                <a:latin typeface="PT Serif"/>
                <a:cs typeface="+mn-lt"/>
              </a:rPr>
              <a:t>   </a:t>
            </a:r>
            <a:r>
              <a:rPr lang="en-US" sz="1100" spc="13">
                <a:solidFill>
                  <a:srgbClr val="404248"/>
                </a:solidFill>
                <a:latin typeface="PT Serif"/>
                <a:cs typeface="+mn-lt"/>
              </a:rPr>
              <a:t>Stay true to the  Agile spirit and give teams the flexibility to choose and blend Agile practices. But, continue to enforce end-to-end transparency and consistency at integration points.</a:t>
            </a:r>
            <a:endParaRPr lang="en-US" sz="1100" spc="13">
              <a:ea typeface="+mn-lt"/>
              <a:cs typeface="+mn-lt"/>
            </a:endParaRPr>
          </a:p>
          <a:p>
            <a:pPr marL="301625" marR="5715" lvl="1" indent="-113030">
              <a:spcBef>
                <a:spcPts val="600"/>
              </a:spcBef>
              <a:buClr>
                <a:schemeClr val="accent1">
                  <a:lumMod val="40000"/>
                  <a:lumOff val="60000"/>
                </a:schemeClr>
              </a:buClr>
              <a:buSzPct val="136111"/>
              <a:buFont typeface="Arial"/>
              <a:buChar char="•"/>
              <a:tabLst>
                <a:tab pos="302125" algn="l"/>
              </a:tabLst>
            </a:pPr>
            <a:r>
              <a:rPr lang="en-US" sz="1100" spc="10">
                <a:latin typeface="PT Serif"/>
              </a:rPr>
              <a:t>Scrum, Kanban, etc.</a:t>
            </a:r>
          </a:p>
          <a:p>
            <a:pPr marL="173355">
              <a:spcBef>
                <a:spcPts val="478"/>
              </a:spcBef>
            </a:pPr>
            <a:endParaRPr lang="en-US" sz="1100" spc="13">
              <a:solidFill>
                <a:srgbClr val="404248"/>
              </a:solidFill>
              <a:latin typeface="PT Serif"/>
              <a:cs typeface="PT Serif"/>
            </a:endParaRPr>
          </a:p>
          <a:p>
            <a:pPr marL="130175" marR="83185" indent="-123825">
              <a:lnSpc>
                <a:spcPct val="143100"/>
              </a:lnSpc>
              <a:spcBef>
                <a:spcPts val="51"/>
              </a:spcBef>
            </a:pPr>
            <a:r>
              <a:rPr lang="en-US" sz="1100" b="1" spc="5">
                <a:solidFill>
                  <a:srgbClr val="404248"/>
                </a:solidFill>
                <a:latin typeface="PT Serif"/>
                <a:cs typeface="PT Serif"/>
              </a:rPr>
              <a:t>2. Update Agile Tools to reflect Kony Agile Processes</a:t>
            </a:r>
            <a:endParaRPr lang="en-US" sz="1100">
              <a:latin typeface="PT Serif"/>
              <a:cs typeface="PT Serif"/>
            </a:endParaRPr>
          </a:p>
          <a:p>
            <a:pPr marL="301625" marR="5715" lvl="1" indent="-113030">
              <a:spcBef>
                <a:spcPts val="600"/>
              </a:spcBef>
              <a:buClr>
                <a:schemeClr val="accent1">
                  <a:lumMod val="40000"/>
                  <a:lumOff val="60000"/>
                </a:schemeClr>
              </a:buClr>
              <a:buSzPct val="136111"/>
              <a:buFont typeface="Arial"/>
              <a:buChar char="•"/>
              <a:tabLst>
                <a:tab pos="302125" algn="l"/>
              </a:tabLst>
            </a:pPr>
            <a:r>
              <a:rPr lang="en-US" sz="1100" spc="10">
                <a:latin typeface="PT Serif"/>
              </a:rPr>
              <a:t>Jira, Confluence</a:t>
            </a:r>
          </a:p>
        </p:txBody>
      </p:sp>
      <p:cxnSp>
        <p:nvCxnSpPr>
          <p:cNvPr id="19" name="Straight Connector 18">
            <a:extLst>
              <a:ext uri="{FF2B5EF4-FFF2-40B4-BE49-F238E27FC236}">
                <a16:creationId xmlns:a16="http://schemas.microsoft.com/office/drawing/2014/main" id="{BF8D7EF7-80CA-294A-A902-5FB31CFE6C21}"/>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55645F-ACD9-4445-9259-BFF7498007E1}"/>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FFC2E3-9BEB-C841-BAE5-456EEC296DC3}"/>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22" name="object 32">
            <a:extLst>
              <a:ext uri="{FF2B5EF4-FFF2-40B4-BE49-F238E27FC236}">
                <a16:creationId xmlns:a16="http://schemas.microsoft.com/office/drawing/2014/main" id="{909D3295-EADD-8348-A96C-AC08A8541113}"/>
              </a:ext>
            </a:extLst>
          </p:cNvPr>
          <p:cNvSpPr/>
          <p:nvPr/>
        </p:nvSpPr>
        <p:spPr>
          <a:xfrm>
            <a:off x="531897" y="1106439"/>
            <a:ext cx="63827" cy="39288"/>
          </a:xfrm>
          <a:custGeom>
            <a:avLst/>
            <a:gdLst/>
            <a:ahLst/>
            <a:cxnLst/>
            <a:rect l="l" t="t" r="r" b="b"/>
            <a:pathLst>
              <a:path w="88900" h="63500">
                <a:moveTo>
                  <a:pt x="6452" y="0"/>
                </a:moveTo>
                <a:lnTo>
                  <a:pt x="0" y="10019"/>
                </a:lnTo>
                <a:lnTo>
                  <a:pt x="82144" y="62982"/>
                </a:lnTo>
                <a:lnTo>
                  <a:pt x="88610" y="52963"/>
                </a:lnTo>
                <a:lnTo>
                  <a:pt x="6452" y="0"/>
                </a:lnTo>
                <a:close/>
              </a:path>
            </a:pathLst>
          </a:custGeom>
          <a:solidFill>
            <a:schemeClr val="tx1">
              <a:lumMod val="50000"/>
              <a:lumOff val="50000"/>
            </a:schemeClr>
          </a:solidFill>
        </p:spPr>
        <p:txBody>
          <a:bodyPr wrap="square" lIns="0" tIns="0" rIns="0" bIns="0" rtlCol="0"/>
          <a:lstStyle/>
          <a:p>
            <a:endParaRPr sz="921"/>
          </a:p>
        </p:txBody>
      </p:sp>
      <p:sp>
        <p:nvSpPr>
          <p:cNvPr id="23" name="object 33">
            <a:extLst>
              <a:ext uri="{FF2B5EF4-FFF2-40B4-BE49-F238E27FC236}">
                <a16:creationId xmlns:a16="http://schemas.microsoft.com/office/drawing/2014/main" id="{681E057E-7147-0945-A933-615BB1EEA631}"/>
              </a:ext>
            </a:extLst>
          </p:cNvPr>
          <p:cNvSpPr/>
          <p:nvPr/>
        </p:nvSpPr>
        <p:spPr>
          <a:xfrm>
            <a:off x="907933" y="1092093"/>
            <a:ext cx="65194" cy="53038"/>
          </a:xfrm>
          <a:custGeom>
            <a:avLst/>
            <a:gdLst/>
            <a:ahLst/>
            <a:cxnLst/>
            <a:rect l="l" t="t" r="r" b="b"/>
            <a:pathLst>
              <a:path w="90804" h="85725">
                <a:moveTo>
                  <a:pt x="82157" y="0"/>
                </a:moveTo>
                <a:lnTo>
                  <a:pt x="0" y="76811"/>
                </a:lnTo>
                <a:lnTo>
                  <a:pt x="8141" y="85521"/>
                </a:lnTo>
                <a:lnTo>
                  <a:pt x="90299" y="8710"/>
                </a:lnTo>
                <a:lnTo>
                  <a:pt x="82157" y="0"/>
                </a:lnTo>
                <a:close/>
              </a:path>
            </a:pathLst>
          </a:custGeom>
          <a:solidFill>
            <a:schemeClr val="tx1">
              <a:lumMod val="50000"/>
              <a:lumOff val="50000"/>
            </a:schemeClr>
          </a:solidFill>
        </p:spPr>
        <p:txBody>
          <a:bodyPr wrap="square" lIns="0" tIns="0" rIns="0" bIns="0" rtlCol="0"/>
          <a:lstStyle/>
          <a:p>
            <a:endParaRPr sz="921"/>
          </a:p>
        </p:txBody>
      </p:sp>
      <p:sp>
        <p:nvSpPr>
          <p:cNvPr id="24" name="object 34">
            <a:extLst>
              <a:ext uri="{FF2B5EF4-FFF2-40B4-BE49-F238E27FC236}">
                <a16:creationId xmlns:a16="http://schemas.microsoft.com/office/drawing/2014/main" id="{29424904-1088-9A4E-B107-717460774B52}"/>
              </a:ext>
            </a:extLst>
          </p:cNvPr>
          <p:cNvSpPr/>
          <p:nvPr/>
        </p:nvSpPr>
        <p:spPr>
          <a:xfrm>
            <a:off x="752003" y="995628"/>
            <a:ext cx="0" cy="73075"/>
          </a:xfrm>
          <a:custGeom>
            <a:avLst/>
            <a:gdLst/>
            <a:ahLst/>
            <a:cxnLst/>
            <a:rect l="l" t="t" r="r" b="b"/>
            <a:pathLst>
              <a:path h="118109">
                <a:moveTo>
                  <a:pt x="0" y="0"/>
                </a:moveTo>
                <a:lnTo>
                  <a:pt x="0" y="117850"/>
                </a:lnTo>
              </a:path>
            </a:pathLst>
          </a:custGeom>
          <a:ln w="11923">
            <a:solidFill>
              <a:srgbClr val="92BDAE"/>
            </a:solidFill>
          </a:ln>
        </p:spPr>
        <p:txBody>
          <a:bodyPr wrap="square" lIns="0" tIns="0" rIns="0" bIns="0" rtlCol="0"/>
          <a:lstStyle/>
          <a:p>
            <a:endParaRPr sz="921"/>
          </a:p>
        </p:txBody>
      </p:sp>
      <p:sp>
        <p:nvSpPr>
          <p:cNvPr id="25" name="object 35">
            <a:extLst>
              <a:ext uri="{FF2B5EF4-FFF2-40B4-BE49-F238E27FC236}">
                <a16:creationId xmlns:a16="http://schemas.microsoft.com/office/drawing/2014/main" id="{204C8C02-DED3-3442-82CD-12F1CAC7FD66}"/>
              </a:ext>
            </a:extLst>
          </p:cNvPr>
          <p:cNvSpPr/>
          <p:nvPr/>
        </p:nvSpPr>
        <p:spPr>
          <a:xfrm>
            <a:off x="611250" y="1113653"/>
            <a:ext cx="291047" cy="383586"/>
          </a:xfrm>
          <a:prstGeom prst="rect">
            <a:avLst/>
          </a:prstGeom>
          <a:blipFill>
            <a:blip r:embed="rId5" cstate="print">
              <a:grayscl/>
            </a:blip>
            <a:stretch>
              <a:fillRect/>
            </a:stretch>
          </a:blipFill>
        </p:spPr>
        <p:txBody>
          <a:bodyPr wrap="square" lIns="0" tIns="0" rIns="0" bIns="0" rtlCol="0"/>
          <a:lstStyle/>
          <a:p>
            <a:endParaRPr sz="921"/>
          </a:p>
        </p:txBody>
      </p:sp>
    </p:spTree>
    <p:extLst>
      <p:ext uri="{BB962C8B-B14F-4D97-AF65-F5344CB8AC3E}">
        <p14:creationId xmlns:p14="http://schemas.microsoft.com/office/powerpoint/2010/main" val="3967773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419601" y="1719648"/>
            <a:ext cx="3657600" cy="4834138"/>
          </a:xfrm>
          <a:prstGeom prst="rect">
            <a:avLst/>
          </a:prstGeom>
        </p:spPr>
        <p:txBody>
          <a:bodyPr vert="horz" wrap="square" lIns="0" tIns="66923" rIns="0" bIns="0" rtlCol="0">
            <a:spAutoFit/>
          </a:bodyPr>
          <a:lstStyle/>
          <a:p>
            <a:pPr marL="6497">
              <a:lnSpc>
                <a:spcPct val="150000"/>
              </a:lnSpc>
            </a:pPr>
            <a:r>
              <a:rPr lang="en-US" sz="1100" b="1" spc="20">
                <a:solidFill>
                  <a:srgbClr val="0161A1"/>
                </a:solidFill>
                <a:latin typeface="PT Serif"/>
                <a:cs typeface="PT Serif"/>
              </a:rPr>
              <a:t>Actions:</a:t>
            </a:r>
          </a:p>
          <a:p>
            <a:pPr marL="49380">
              <a:lnSpc>
                <a:spcPct val="150000"/>
              </a:lnSpc>
            </a:pPr>
            <a:r>
              <a:rPr lang="en-US" sz="1100" b="1" spc="10">
                <a:latin typeface="PT Serif"/>
                <a:cs typeface="PT Serif"/>
              </a:rPr>
              <a:t>Announce org-wide launch</a:t>
            </a:r>
            <a:r>
              <a:rPr lang="en-US" sz="1100" b="1" spc="102">
                <a:latin typeface="PT Serif"/>
                <a:cs typeface="PT Serif"/>
              </a:rPr>
              <a:t> </a:t>
            </a:r>
            <a:r>
              <a:rPr lang="en-US" sz="1100" b="1" spc="13">
                <a:latin typeface="PT Serif"/>
                <a:cs typeface="PT Serif"/>
              </a:rPr>
              <a:t>and set expectations:</a:t>
            </a:r>
            <a:endParaRPr lang="en-US" sz="1100">
              <a:latin typeface="PT Serif"/>
              <a:cs typeface="PT Serif"/>
            </a:endParaRPr>
          </a:p>
          <a:p>
            <a:pPr marL="173803" marR="325516">
              <a:lnSpc>
                <a:spcPct val="150000"/>
              </a:lnSpc>
            </a:pPr>
            <a:r>
              <a:rPr lang="en-US" sz="1100" spc="10">
                <a:solidFill>
                  <a:srgbClr val="404248"/>
                </a:solidFill>
                <a:latin typeface="PT Serif"/>
                <a:cs typeface="PT Serif"/>
              </a:rPr>
              <a:t>Announce launch to declare readiness, define expectations and inform teams of available  resources and support channels</a:t>
            </a:r>
            <a:r>
              <a:rPr lang="en-US" sz="1100" spc="13">
                <a:solidFill>
                  <a:srgbClr val="404248"/>
                </a:solidFill>
                <a:latin typeface="PT Serif"/>
                <a:cs typeface="PT Serif"/>
              </a:rPr>
              <a:t>.</a:t>
            </a:r>
          </a:p>
          <a:p>
            <a:pPr marL="6497">
              <a:lnSpc>
                <a:spcPct val="150000"/>
              </a:lnSpc>
            </a:pPr>
            <a:endParaRPr lang="en-US" sz="1100">
              <a:solidFill>
                <a:srgbClr val="0161A1"/>
              </a:solidFill>
              <a:latin typeface="PT Serif"/>
              <a:cs typeface="PT Serif"/>
            </a:endParaRPr>
          </a:p>
          <a:p>
            <a:pPr marL="6497">
              <a:lnSpc>
                <a:spcPct val="150000"/>
              </a:lnSpc>
            </a:pPr>
            <a:r>
              <a:rPr lang="en-US" sz="1100" b="1" spc="10">
                <a:latin typeface="PT Serif"/>
              </a:rPr>
              <a:t>Coach teams and facilitate Agile ceremonies</a:t>
            </a:r>
          </a:p>
          <a:p>
            <a:pPr marL="173803" marR="325516">
              <a:lnSpc>
                <a:spcPct val="150000"/>
              </a:lnSpc>
            </a:pPr>
            <a:r>
              <a:rPr lang="en-US" sz="1100" spc="10">
                <a:solidFill>
                  <a:srgbClr val="404248"/>
                </a:solidFill>
                <a:latin typeface="PT Serif"/>
              </a:rPr>
              <a:t>Schedule coaches to facilitate Scrum ceremonies and establish Coach office hours. Invite team members to cross-team collaboration channels for questions and sharing learnings.</a:t>
            </a:r>
          </a:p>
          <a:p>
            <a:pPr marL="173803" marR="325516">
              <a:lnSpc>
                <a:spcPct val="150000"/>
              </a:lnSpc>
            </a:pPr>
            <a:endParaRPr lang="en-US" sz="1100" spc="18">
              <a:solidFill>
                <a:srgbClr val="404248"/>
              </a:solidFill>
              <a:latin typeface="PT Serif"/>
              <a:cs typeface="PT Serif"/>
            </a:endParaRPr>
          </a:p>
          <a:p>
            <a:pPr marL="6497" marR="2599">
              <a:lnSpc>
                <a:spcPct val="132100"/>
              </a:lnSpc>
              <a:spcBef>
                <a:spcPts val="46"/>
              </a:spcBef>
            </a:pPr>
            <a:r>
              <a:rPr lang="en-US" sz="1100" b="1" spc="18">
                <a:solidFill>
                  <a:srgbClr val="404248"/>
                </a:solidFill>
                <a:latin typeface="PT Serif"/>
                <a:cs typeface="PT Serif"/>
              </a:rPr>
              <a:t>Initiate status/progress reviews and reporting</a:t>
            </a:r>
          </a:p>
          <a:p>
            <a:pPr marL="173803" marR="325516">
              <a:lnSpc>
                <a:spcPct val="150000"/>
              </a:lnSpc>
              <a:spcBef>
                <a:spcPts val="46"/>
              </a:spcBef>
            </a:pPr>
            <a:r>
              <a:rPr lang="en-US" sz="1100" spc="10">
                <a:solidFill>
                  <a:srgbClr val="404248"/>
                </a:solidFill>
                <a:latin typeface="PT Serif"/>
              </a:rPr>
              <a:t>Publish reporting dashboards, initiate status communications and establish rhythm of Inspect and Adapt ceremonies. Overcommunication at launch is intention and well be reduced to sustainable levels as team maturity increases and exaction results evolve to be consistent.</a:t>
            </a:r>
          </a:p>
        </p:txBody>
      </p:sp>
      <p:sp>
        <p:nvSpPr>
          <p:cNvPr id="5" name="object 5"/>
          <p:cNvSpPr txBox="1"/>
          <p:nvPr/>
        </p:nvSpPr>
        <p:spPr>
          <a:xfrm>
            <a:off x="8343900" y="1826742"/>
            <a:ext cx="3657600" cy="2879976"/>
          </a:xfrm>
          <a:prstGeom prst="rect">
            <a:avLst/>
          </a:prstGeom>
        </p:spPr>
        <p:txBody>
          <a:bodyPr vert="horz" wrap="square" lIns="0" tIns="6497" rIns="0" bIns="0" rtlCol="0">
            <a:spAutoFit/>
          </a:bodyPr>
          <a:lstStyle/>
          <a:p>
            <a:pPr marL="6497" marR="2599">
              <a:lnSpc>
                <a:spcPct val="150000"/>
              </a:lnSpc>
              <a:spcAft>
                <a:spcPts val="600"/>
              </a:spcAft>
            </a:pPr>
            <a:r>
              <a:rPr lang="en-US" sz="1100" b="1" spc="8">
                <a:solidFill>
                  <a:srgbClr val="0161A1"/>
                </a:solidFill>
                <a:latin typeface="PT Serif"/>
              </a:rPr>
              <a:t>Inventory of enablement resources :</a:t>
            </a:r>
          </a:p>
          <a:p>
            <a:pPr marL="115652" indent="-109480">
              <a:lnSpc>
                <a:spcPct val="150000"/>
              </a:lnSpc>
              <a:spcAft>
                <a:spcPts val="600"/>
              </a:spcAft>
              <a:buClr>
                <a:srgbClr val="FFC000"/>
              </a:buClr>
              <a:buSzPct val="136111"/>
              <a:buChar char="•"/>
              <a:tabLst>
                <a:tab pos="171529" algn="l"/>
              </a:tabLst>
            </a:pPr>
            <a:r>
              <a:rPr lang="en-US" sz="1100" spc="10">
                <a:solidFill>
                  <a:srgbClr val="404248"/>
                </a:solidFill>
                <a:latin typeface="PT Serif"/>
              </a:rPr>
              <a:t>Agile Transformation Learning portal (LMS)</a:t>
            </a:r>
          </a:p>
          <a:p>
            <a:pPr marL="115652" indent="-109480">
              <a:lnSpc>
                <a:spcPct val="150000"/>
              </a:lnSpc>
              <a:spcAft>
                <a:spcPts val="600"/>
              </a:spcAft>
              <a:buClr>
                <a:srgbClr val="FFC000"/>
              </a:buClr>
              <a:buSzPct val="136111"/>
              <a:buChar char="•"/>
              <a:tabLst>
                <a:tab pos="171529" algn="l"/>
              </a:tabLst>
            </a:pPr>
            <a:r>
              <a:rPr lang="en-US" sz="1100" spc="10">
                <a:solidFill>
                  <a:srgbClr val="404248"/>
                </a:solidFill>
                <a:latin typeface="PT Serif"/>
              </a:rPr>
              <a:t>Director of teams and roles </a:t>
            </a:r>
          </a:p>
          <a:p>
            <a:pPr marL="115652" indent="-109480">
              <a:lnSpc>
                <a:spcPct val="150000"/>
              </a:lnSpc>
              <a:spcAft>
                <a:spcPts val="600"/>
              </a:spcAft>
              <a:buClr>
                <a:srgbClr val="FFC000"/>
              </a:buClr>
              <a:buSzPct val="136111"/>
              <a:buChar char="•"/>
              <a:tabLst>
                <a:tab pos="171529" algn="l"/>
              </a:tabLst>
            </a:pPr>
            <a:r>
              <a:rPr lang="en-US" sz="1100" spc="10">
                <a:solidFill>
                  <a:srgbClr val="404248"/>
                </a:solidFill>
                <a:latin typeface="PT Serif"/>
              </a:rPr>
              <a:t>Agile process documentation  (confluence)</a:t>
            </a:r>
          </a:p>
          <a:p>
            <a:pPr marL="115652" indent="-109480">
              <a:lnSpc>
                <a:spcPct val="150000"/>
              </a:lnSpc>
              <a:spcAft>
                <a:spcPts val="600"/>
              </a:spcAft>
              <a:buClr>
                <a:srgbClr val="FFC000"/>
              </a:buClr>
              <a:buSzPct val="136111"/>
              <a:buChar char="•"/>
              <a:tabLst>
                <a:tab pos="171529" algn="l"/>
              </a:tabLst>
            </a:pPr>
            <a:r>
              <a:rPr lang="en-US" sz="1100" spc="10">
                <a:solidFill>
                  <a:srgbClr val="404248"/>
                </a:solidFill>
                <a:latin typeface="PT Serif"/>
              </a:rPr>
              <a:t>E2E Agile practices &amp; process posters</a:t>
            </a:r>
          </a:p>
          <a:p>
            <a:pPr marL="115652" indent="-109480">
              <a:lnSpc>
                <a:spcPct val="150000"/>
              </a:lnSpc>
              <a:spcAft>
                <a:spcPts val="600"/>
              </a:spcAft>
              <a:buClr>
                <a:srgbClr val="FFC000"/>
              </a:buClr>
              <a:buSzPct val="136111"/>
              <a:buChar char="•"/>
              <a:tabLst>
                <a:tab pos="171529" algn="l"/>
              </a:tabLst>
            </a:pPr>
            <a:r>
              <a:rPr lang="en-US" sz="1100" spc="10">
                <a:solidFill>
                  <a:srgbClr val="404248"/>
                </a:solidFill>
                <a:latin typeface="PT Serif"/>
              </a:rPr>
              <a:t>Quality gates</a:t>
            </a:r>
          </a:p>
          <a:p>
            <a:pPr marL="115652" indent="-109155">
              <a:lnSpc>
                <a:spcPct val="150000"/>
              </a:lnSpc>
              <a:spcAft>
                <a:spcPts val="600"/>
              </a:spcAft>
              <a:buClr>
                <a:srgbClr val="FFC000"/>
              </a:buClr>
              <a:buSzPct val="136111"/>
              <a:buChar char="•"/>
              <a:tabLst>
                <a:tab pos="113703" algn="l"/>
              </a:tabLst>
            </a:pPr>
            <a:r>
              <a:rPr lang="en-US" sz="1100" spc="10">
                <a:solidFill>
                  <a:srgbClr val="404248"/>
                </a:solidFill>
                <a:latin typeface="PT Serif"/>
              </a:rPr>
              <a:t>Jira project and Confluence doc space configuration</a:t>
            </a:r>
          </a:p>
          <a:p>
            <a:pPr marL="115652" indent="-109155">
              <a:lnSpc>
                <a:spcPct val="150000"/>
              </a:lnSpc>
              <a:spcAft>
                <a:spcPts val="600"/>
              </a:spcAft>
              <a:buClr>
                <a:srgbClr val="FFC000"/>
              </a:buClr>
              <a:buSzPct val="136111"/>
              <a:buChar char="•"/>
              <a:tabLst>
                <a:tab pos="113703" algn="l"/>
              </a:tabLst>
            </a:pPr>
            <a:r>
              <a:rPr lang="en-US" sz="1100" spc="10">
                <a:solidFill>
                  <a:srgbClr val="404248"/>
                </a:solidFill>
                <a:latin typeface="PT Serif"/>
              </a:rPr>
              <a:t>Support and social collaboration channels (Slack) </a:t>
            </a:r>
          </a:p>
          <a:p>
            <a:pPr marL="115652" indent="-109155">
              <a:lnSpc>
                <a:spcPct val="150000"/>
              </a:lnSpc>
              <a:spcAft>
                <a:spcPts val="600"/>
              </a:spcAft>
              <a:buClr>
                <a:srgbClr val="FFC000"/>
              </a:buClr>
              <a:buSzPct val="136111"/>
              <a:buChar char="•"/>
              <a:tabLst>
                <a:tab pos="113703" algn="l"/>
              </a:tabLst>
            </a:pPr>
            <a:r>
              <a:rPr lang="en-US" sz="1100" spc="10">
                <a:solidFill>
                  <a:srgbClr val="404248"/>
                </a:solidFill>
                <a:latin typeface="PT Serif"/>
              </a:rPr>
              <a:t>Transformation progress reporting dashboard</a:t>
            </a:r>
            <a:endParaRPr sz="1100" spc="10">
              <a:solidFill>
                <a:srgbClr val="404248"/>
              </a:solidFill>
              <a:latin typeface="PT Serif"/>
            </a:endParaRPr>
          </a:p>
        </p:txBody>
      </p:sp>
      <p:sp>
        <p:nvSpPr>
          <p:cNvPr id="8" name="object 8"/>
          <p:cNvSpPr txBox="1"/>
          <p:nvPr/>
        </p:nvSpPr>
        <p:spPr>
          <a:xfrm>
            <a:off x="457200" y="309580"/>
            <a:ext cx="2285080"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t>Launch</a:t>
            </a:r>
          </a:p>
        </p:txBody>
      </p:sp>
      <p:sp>
        <p:nvSpPr>
          <p:cNvPr id="9" name="object 9"/>
          <p:cNvSpPr/>
          <p:nvPr/>
        </p:nvSpPr>
        <p:spPr>
          <a:xfrm>
            <a:off x="277434" y="961194"/>
            <a:ext cx="1121782" cy="1020686"/>
          </a:xfrm>
          <a:custGeom>
            <a:avLst/>
            <a:gdLst/>
            <a:ahLst/>
            <a:cxnLst/>
            <a:rect l="l" t="t" r="r" b="b"/>
            <a:pathLst>
              <a:path w="2413635" h="2224404">
                <a:moveTo>
                  <a:pt x="0" y="2223854"/>
                </a:moveTo>
                <a:lnTo>
                  <a:pt x="2413117" y="2223854"/>
                </a:lnTo>
                <a:lnTo>
                  <a:pt x="2413117" y="0"/>
                </a:lnTo>
                <a:lnTo>
                  <a:pt x="0" y="0"/>
                </a:lnTo>
                <a:lnTo>
                  <a:pt x="0" y="2223854"/>
                </a:lnTo>
                <a:close/>
              </a:path>
            </a:pathLst>
          </a:custGeom>
          <a:solidFill>
            <a:srgbClr val="FFFFFF"/>
          </a:solidFill>
        </p:spPr>
        <p:txBody>
          <a:bodyPr wrap="square" lIns="0" tIns="0" rIns="0" bIns="0" rtlCol="0"/>
          <a:lstStyle/>
          <a:p>
            <a:endParaRPr sz="921"/>
          </a:p>
        </p:txBody>
      </p:sp>
      <p:sp>
        <p:nvSpPr>
          <p:cNvPr id="10" name="object 10"/>
          <p:cNvSpPr/>
          <p:nvPr/>
        </p:nvSpPr>
        <p:spPr>
          <a:xfrm>
            <a:off x="560829" y="1007199"/>
            <a:ext cx="575990" cy="576401"/>
          </a:xfrm>
          <a:prstGeom prst="rect">
            <a:avLst/>
          </a:prstGeom>
          <a:blipFill>
            <a:blip r:embed="rId2" cstate="print">
              <a:grayscl/>
              <a:extLst>
                <a:ext uri="{28A0092B-C50C-407E-A947-70E740481C1C}">
                  <a14:useLocalDpi xmlns:a14="http://schemas.microsoft.com/office/drawing/2010/main"/>
                </a:ext>
              </a:extLst>
            </a:blip>
            <a:stretch>
              <a:fillRect/>
            </a:stretch>
          </a:blipFill>
        </p:spPr>
        <p:txBody>
          <a:bodyPr wrap="square" lIns="0" tIns="0" rIns="0" bIns="0" rtlCol="0"/>
          <a:lstStyle/>
          <a:p>
            <a:endParaRPr sz="921"/>
          </a:p>
        </p:txBody>
      </p:sp>
      <p:sp>
        <p:nvSpPr>
          <p:cNvPr id="14" name="object 14"/>
          <p:cNvSpPr txBox="1"/>
          <p:nvPr/>
        </p:nvSpPr>
        <p:spPr>
          <a:xfrm>
            <a:off x="457200" y="1767234"/>
            <a:ext cx="3657600" cy="4006245"/>
          </a:xfrm>
          <a:prstGeom prst="rect">
            <a:avLst/>
          </a:prstGeom>
        </p:spPr>
        <p:txBody>
          <a:bodyPr vert="horz" wrap="square" lIns="0" tIns="6497" rIns="0" bIns="0" rtlCol="0">
            <a:spAutoFit/>
          </a:bodyPr>
          <a:lstStyle/>
          <a:p>
            <a:pPr marL="6497" marR="2599">
              <a:lnSpc>
                <a:spcPct val="143100"/>
              </a:lnSpc>
              <a:spcBef>
                <a:spcPts val="51"/>
              </a:spcBef>
            </a:pPr>
            <a:r>
              <a:rPr lang="en-US" sz="1100" spc="8">
                <a:solidFill>
                  <a:srgbClr val="404248"/>
                </a:solidFill>
                <a:latin typeface="PT Serif"/>
              </a:rPr>
              <a:t>Leading change within an organization’s culture is not a trivial task. We must change  people’s behaviors, roles and expectations.</a:t>
            </a:r>
          </a:p>
          <a:p>
            <a:pPr marL="6497" marR="366449">
              <a:lnSpc>
                <a:spcPct val="150000"/>
              </a:lnSpc>
            </a:pPr>
            <a:endParaRPr lang="en-US" sz="1100" spc="8">
              <a:solidFill>
                <a:srgbClr val="404248"/>
              </a:solidFill>
              <a:latin typeface="PT Serif"/>
            </a:endParaRPr>
          </a:p>
          <a:p>
            <a:pPr marL="6497" marR="366449">
              <a:lnSpc>
                <a:spcPct val="150000"/>
              </a:lnSpc>
            </a:pPr>
            <a:r>
              <a:rPr lang="en-US" sz="1100" spc="10">
                <a:solidFill>
                  <a:srgbClr val="404248"/>
                </a:solidFill>
                <a:latin typeface="PT Serif"/>
              </a:rPr>
              <a:t>“In SAFe, Agile Teams power the Agile Release Train (ART) and are responsible for delivering large, complex solutions. No train can exist without its teams. And all teams are on a train, contributing to its Vision and Roadmap,  collaborating with other teams, and participating in ART events. The teams and the train are inseparable; the whole is greater than the sum  of its parts.”</a:t>
            </a:r>
            <a:endParaRPr lang="en-US" sz="1100">
              <a:latin typeface="PT Serif"/>
              <a:cs typeface="PT Serif"/>
            </a:endParaRPr>
          </a:p>
          <a:p>
            <a:pPr marL="6497" marR="366449">
              <a:lnSpc>
                <a:spcPct val="150000"/>
              </a:lnSpc>
            </a:pPr>
            <a:endParaRPr lang="en-US" sz="1100" spc="8">
              <a:solidFill>
                <a:srgbClr val="404248"/>
              </a:solidFill>
              <a:latin typeface="PT Serif"/>
            </a:endParaRPr>
          </a:p>
          <a:p>
            <a:pPr marL="6497" marR="366449">
              <a:lnSpc>
                <a:spcPct val="150000"/>
              </a:lnSpc>
            </a:pPr>
            <a:r>
              <a:rPr lang="en-US" sz="1100" spc="8">
                <a:solidFill>
                  <a:srgbClr val="404248"/>
                </a:solidFill>
                <a:latin typeface="PT Serif"/>
              </a:rPr>
              <a:t>Don’t be afraid of imperfection. We learn by doing.</a:t>
            </a:r>
          </a:p>
          <a:p>
            <a:pPr marL="6497" marR="366449">
              <a:lnSpc>
                <a:spcPct val="150000"/>
              </a:lnSpc>
            </a:pPr>
            <a:endParaRPr lang="en-US" sz="1100" spc="8">
              <a:solidFill>
                <a:srgbClr val="404248"/>
              </a:solidFill>
              <a:latin typeface="PT Serif"/>
            </a:endParaRPr>
          </a:p>
          <a:p>
            <a:pPr marL="6497" marR="366449">
              <a:lnSpc>
                <a:spcPct val="150000"/>
              </a:lnSpc>
            </a:pPr>
            <a:endParaRPr sz="1100">
              <a:latin typeface="PT Serif"/>
              <a:cs typeface="PT Serif"/>
            </a:endParaRPr>
          </a:p>
        </p:txBody>
      </p:sp>
      <p:cxnSp>
        <p:nvCxnSpPr>
          <p:cNvPr id="11" name="Straight Connector 10">
            <a:extLst>
              <a:ext uri="{FF2B5EF4-FFF2-40B4-BE49-F238E27FC236}">
                <a16:creationId xmlns:a16="http://schemas.microsoft.com/office/drawing/2014/main" id="{D82BFDCF-DEA7-2246-ADFB-21BF8E59CEBF}"/>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F1FB68-FDD5-1D4E-8161-0D86E2140EAB}"/>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798AF0-F7E7-9940-82FA-9D7F7ED77523}"/>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853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53DEEC-CE48-C84A-9911-ACAA0CEFF320}"/>
              </a:ext>
            </a:extLst>
          </p:cNvPr>
          <p:cNvSpPr/>
          <p:nvPr/>
        </p:nvSpPr>
        <p:spPr>
          <a:xfrm>
            <a:off x="266700" y="705746"/>
            <a:ext cx="11651185" cy="592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5534376-8E8A-2446-BD81-A3F4C9590905}"/>
              </a:ext>
            </a:extLst>
          </p:cNvPr>
          <p:cNvSpPr/>
          <p:nvPr/>
        </p:nvSpPr>
        <p:spPr>
          <a:xfrm>
            <a:off x="352498" y="5472352"/>
            <a:ext cx="11508198" cy="8251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bg1"/>
                </a:solidFill>
                <a:latin typeface="Calibri Light" panose="020F0302020204030204" pitchFamily="34" charset="0"/>
                <a:cs typeface="Calibri Light" panose="020F0302020204030204" pitchFamily="34" charset="0"/>
              </a:rPr>
              <a:t>Functional, tested sprints / Quality released often  / Features released when ready </a:t>
            </a:r>
          </a:p>
        </p:txBody>
      </p:sp>
      <p:sp>
        <p:nvSpPr>
          <p:cNvPr id="10" name="Right Arrow 9">
            <a:extLst>
              <a:ext uri="{FF2B5EF4-FFF2-40B4-BE49-F238E27FC236}">
                <a16:creationId xmlns:a16="http://schemas.microsoft.com/office/drawing/2014/main" id="{4EE72879-0571-5548-BA6A-2B28A7FDED8F}"/>
              </a:ext>
            </a:extLst>
          </p:cNvPr>
          <p:cNvSpPr/>
          <p:nvPr/>
        </p:nvSpPr>
        <p:spPr>
          <a:xfrm>
            <a:off x="360591" y="748731"/>
            <a:ext cx="11508198" cy="8251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bg1"/>
                </a:solidFill>
                <a:latin typeface="Calibri Light" panose="020F0302020204030204" pitchFamily="34" charset="0"/>
                <a:cs typeface="Calibri Light" panose="020F0302020204030204" pitchFamily="34" charset="0"/>
              </a:rPr>
              <a:t>Prioritized Backlog / Estimation (story points) / Capacity based on Velocity / “Bug Jail” gates</a:t>
            </a:r>
          </a:p>
        </p:txBody>
      </p:sp>
      <p:pic>
        <p:nvPicPr>
          <p:cNvPr id="13" name="Picture 12">
            <a:extLst>
              <a:ext uri="{FF2B5EF4-FFF2-40B4-BE49-F238E27FC236}">
                <a16:creationId xmlns:a16="http://schemas.microsoft.com/office/drawing/2014/main" id="{B6D30C9E-E5F0-B94A-AA34-6C917E0477D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035644" y="2919070"/>
            <a:ext cx="725231" cy="1595527"/>
          </a:xfrm>
          <a:prstGeom prst="rect">
            <a:avLst/>
          </a:prstGeom>
        </p:spPr>
      </p:pic>
      <p:sp>
        <p:nvSpPr>
          <p:cNvPr id="16" name="Right Arrow 15">
            <a:extLst>
              <a:ext uri="{FF2B5EF4-FFF2-40B4-BE49-F238E27FC236}">
                <a16:creationId xmlns:a16="http://schemas.microsoft.com/office/drawing/2014/main" id="{FEC4F80C-16CA-B242-992C-E75EC2DF5E51}"/>
              </a:ext>
            </a:extLst>
          </p:cNvPr>
          <p:cNvSpPr/>
          <p:nvPr/>
        </p:nvSpPr>
        <p:spPr>
          <a:xfrm rot="16200000">
            <a:off x="3500975" y="3374142"/>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4.2.4    Fix Pack</a:t>
            </a:r>
          </a:p>
        </p:txBody>
      </p:sp>
      <p:sp>
        <p:nvSpPr>
          <p:cNvPr id="17" name="Right Arrow 16">
            <a:extLst>
              <a:ext uri="{FF2B5EF4-FFF2-40B4-BE49-F238E27FC236}">
                <a16:creationId xmlns:a16="http://schemas.microsoft.com/office/drawing/2014/main" id="{C35A71F9-A3DF-A84D-AAD9-67E7D5A95A24}"/>
              </a:ext>
            </a:extLst>
          </p:cNvPr>
          <p:cNvSpPr/>
          <p:nvPr/>
        </p:nvSpPr>
        <p:spPr>
          <a:xfrm rot="16200000">
            <a:off x="4835130" y="3184521"/>
            <a:ext cx="2451841" cy="57485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solidFill>
                  <a:schemeClr val="bg1"/>
                </a:solidFill>
                <a:latin typeface="Calibri Light"/>
                <a:cs typeface="Calibri Light"/>
              </a:rPr>
              <a:t>     4.3     Release </a:t>
            </a:r>
            <a:endParaRPr lang="en-US">
              <a:solidFill>
                <a:schemeClr val="bg1"/>
              </a:solidFill>
              <a:latin typeface="Calibri Light" panose="020F0302020204030204" pitchFamily="34" charset="0"/>
              <a:cs typeface="Calibri Light" panose="020F0302020204030204" pitchFamily="34" charset="0"/>
            </a:endParaRPr>
          </a:p>
        </p:txBody>
      </p:sp>
      <p:pic>
        <p:nvPicPr>
          <p:cNvPr id="24" name="Picture 23">
            <a:extLst>
              <a:ext uri="{FF2B5EF4-FFF2-40B4-BE49-F238E27FC236}">
                <a16:creationId xmlns:a16="http://schemas.microsoft.com/office/drawing/2014/main" id="{842BEC9C-2A22-8547-8211-1EDF36386CB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23846" y="2919069"/>
            <a:ext cx="560278" cy="1595527"/>
          </a:xfrm>
          <a:prstGeom prst="rect">
            <a:avLst/>
          </a:prstGeom>
        </p:spPr>
      </p:pic>
      <p:pic>
        <p:nvPicPr>
          <p:cNvPr id="29" name="Picture 28">
            <a:extLst>
              <a:ext uri="{FF2B5EF4-FFF2-40B4-BE49-F238E27FC236}">
                <a16:creationId xmlns:a16="http://schemas.microsoft.com/office/drawing/2014/main" id="{253CC822-DB6A-5A4C-811E-C212E3E0924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617452" y="2929340"/>
            <a:ext cx="725231" cy="1595527"/>
          </a:xfrm>
          <a:prstGeom prst="rect">
            <a:avLst/>
          </a:prstGeom>
        </p:spPr>
      </p:pic>
      <p:pic>
        <p:nvPicPr>
          <p:cNvPr id="30" name="Picture 29">
            <a:extLst>
              <a:ext uri="{FF2B5EF4-FFF2-40B4-BE49-F238E27FC236}">
                <a16:creationId xmlns:a16="http://schemas.microsoft.com/office/drawing/2014/main" id="{E7CAEF80-266D-0F46-8D1A-6C227A2C421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05654" y="2960161"/>
            <a:ext cx="560278" cy="1595527"/>
          </a:xfrm>
          <a:prstGeom prst="rect">
            <a:avLst/>
          </a:prstGeom>
        </p:spPr>
      </p:pic>
      <p:pic>
        <p:nvPicPr>
          <p:cNvPr id="32" name="Picture 31">
            <a:extLst>
              <a:ext uri="{FF2B5EF4-FFF2-40B4-BE49-F238E27FC236}">
                <a16:creationId xmlns:a16="http://schemas.microsoft.com/office/drawing/2014/main" id="{937321B2-304D-534E-A2D0-858C3DBE665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450777" y="2934365"/>
            <a:ext cx="725231" cy="1595527"/>
          </a:xfrm>
          <a:prstGeom prst="rect">
            <a:avLst/>
          </a:prstGeom>
        </p:spPr>
      </p:pic>
      <p:sp>
        <p:nvSpPr>
          <p:cNvPr id="33" name="Right Arrow 32">
            <a:extLst>
              <a:ext uri="{FF2B5EF4-FFF2-40B4-BE49-F238E27FC236}">
                <a16:creationId xmlns:a16="http://schemas.microsoft.com/office/drawing/2014/main" id="{1A4EC353-3549-DE43-A4D8-B19B0E8746B0}"/>
              </a:ext>
            </a:extLst>
          </p:cNvPr>
          <p:cNvSpPr/>
          <p:nvPr/>
        </p:nvSpPr>
        <p:spPr>
          <a:xfrm rot="16200000">
            <a:off x="1916108" y="3358615"/>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4.2.3   Fix Pack       </a:t>
            </a:r>
          </a:p>
        </p:txBody>
      </p:sp>
      <p:pic>
        <p:nvPicPr>
          <p:cNvPr id="34" name="Picture 33">
            <a:extLst>
              <a:ext uri="{FF2B5EF4-FFF2-40B4-BE49-F238E27FC236}">
                <a16:creationId xmlns:a16="http://schemas.microsoft.com/office/drawing/2014/main" id="{45812E83-3A1E-6947-BFE4-C5F580F0E5F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38979" y="2934364"/>
            <a:ext cx="560278" cy="1595527"/>
          </a:xfrm>
          <a:prstGeom prst="rect">
            <a:avLst/>
          </a:prstGeom>
        </p:spPr>
      </p:pic>
      <p:pic>
        <p:nvPicPr>
          <p:cNvPr id="37" name="Picture 36">
            <a:extLst>
              <a:ext uri="{FF2B5EF4-FFF2-40B4-BE49-F238E27FC236}">
                <a16:creationId xmlns:a16="http://schemas.microsoft.com/office/drawing/2014/main" id="{3CCC6C2C-9A8C-574F-B04D-5E7CAF4C32A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881736" y="2919069"/>
            <a:ext cx="725231" cy="1595527"/>
          </a:xfrm>
          <a:prstGeom prst="rect">
            <a:avLst/>
          </a:prstGeom>
        </p:spPr>
      </p:pic>
      <p:sp>
        <p:nvSpPr>
          <p:cNvPr id="38" name="Right Arrow 37">
            <a:extLst>
              <a:ext uri="{FF2B5EF4-FFF2-40B4-BE49-F238E27FC236}">
                <a16:creationId xmlns:a16="http://schemas.microsoft.com/office/drawing/2014/main" id="{C7ACEF21-B981-0C44-9EAF-1554C86E8C6F}"/>
              </a:ext>
            </a:extLst>
          </p:cNvPr>
          <p:cNvSpPr/>
          <p:nvPr/>
        </p:nvSpPr>
        <p:spPr>
          <a:xfrm rot="16200000">
            <a:off x="8347067" y="3374141"/>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4.3.2.   Fix Pack</a:t>
            </a:r>
          </a:p>
        </p:txBody>
      </p:sp>
      <p:sp>
        <p:nvSpPr>
          <p:cNvPr id="39" name="Right Arrow 38">
            <a:extLst>
              <a:ext uri="{FF2B5EF4-FFF2-40B4-BE49-F238E27FC236}">
                <a16:creationId xmlns:a16="http://schemas.microsoft.com/office/drawing/2014/main" id="{54B6649A-14DA-4A43-8DDA-E2D300882C1E}"/>
              </a:ext>
            </a:extLst>
          </p:cNvPr>
          <p:cNvSpPr/>
          <p:nvPr/>
        </p:nvSpPr>
        <p:spPr>
          <a:xfrm rot="16200000">
            <a:off x="9681222" y="3184520"/>
            <a:ext cx="2451841" cy="57485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solidFill>
                  <a:schemeClr val="bg1"/>
                </a:solidFill>
                <a:latin typeface="Calibri Light"/>
                <a:cs typeface="Calibri Light"/>
              </a:rPr>
              <a:t>    4.4  Release</a:t>
            </a:r>
          </a:p>
        </p:txBody>
      </p:sp>
      <p:pic>
        <p:nvPicPr>
          <p:cNvPr id="40" name="Picture 39">
            <a:extLst>
              <a:ext uri="{FF2B5EF4-FFF2-40B4-BE49-F238E27FC236}">
                <a16:creationId xmlns:a16="http://schemas.microsoft.com/office/drawing/2014/main" id="{25CE9555-2928-7943-84C9-236A31EC3F0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569938" y="2919068"/>
            <a:ext cx="560278" cy="1595527"/>
          </a:xfrm>
          <a:prstGeom prst="rect">
            <a:avLst/>
          </a:prstGeom>
        </p:spPr>
      </p:pic>
      <p:pic>
        <p:nvPicPr>
          <p:cNvPr id="41" name="Picture 40">
            <a:extLst>
              <a:ext uri="{FF2B5EF4-FFF2-40B4-BE49-F238E27FC236}">
                <a16:creationId xmlns:a16="http://schemas.microsoft.com/office/drawing/2014/main" id="{EF523249-BFED-914C-9315-319BA2802FC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9463544" y="2939613"/>
            <a:ext cx="725231" cy="1595527"/>
          </a:xfrm>
          <a:prstGeom prst="rect">
            <a:avLst/>
          </a:prstGeom>
        </p:spPr>
      </p:pic>
      <p:pic>
        <p:nvPicPr>
          <p:cNvPr id="43" name="Picture 42">
            <a:extLst>
              <a:ext uri="{FF2B5EF4-FFF2-40B4-BE49-F238E27FC236}">
                <a16:creationId xmlns:a16="http://schemas.microsoft.com/office/drawing/2014/main" id="{FC83E0D3-C0E4-9F44-AC6A-40BFCEFF712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296869" y="2934364"/>
            <a:ext cx="725231" cy="1595527"/>
          </a:xfrm>
          <a:prstGeom prst="rect">
            <a:avLst/>
          </a:prstGeom>
        </p:spPr>
      </p:pic>
      <p:sp>
        <p:nvSpPr>
          <p:cNvPr id="44" name="Right Arrow 43">
            <a:extLst>
              <a:ext uri="{FF2B5EF4-FFF2-40B4-BE49-F238E27FC236}">
                <a16:creationId xmlns:a16="http://schemas.microsoft.com/office/drawing/2014/main" id="{259391B1-BD56-A548-88A1-70675ECB6703}"/>
              </a:ext>
            </a:extLst>
          </p:cNvPr>
          <p:cNvSpPr/>
          <p:nvPr/>
        </p:nvSpPr>
        <p:spPr>
          <a:xfrm rot="16200000">
            <a:off x="6762198" y="3358616"/>
            <a:ext cx="1823655"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4.3.1    Fix Pack</a:t>
            </a:r>
          </a:p>
        </p:txBody>
      </p:sp>
      <p:pic>
        <p:nvPicPr>
          <p:cNvPr id="45" name="Picture 44">
            <a:extLst>
              <a:ext uri="{FF2B5EF4-FFF2-40B4-BE49-F238E27FC236}">
                <a16:creationId xmlns:a16="http://schemas.microsoft.com/office/drawing/2014/main" id="{E08D57D9-36C1-3D4E-A818-4E388D99A75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985071" y="2934363"/>
            <a:ext cx="560278" cy="1595527"/>
          </a:xfrm>
          <a:prstGeom prst="rect">
            <a:avLst/>
          </a:prstGeom>
        </p:spPr>
      </p:pic>
      <p:sp>
        <p:nvSpPr>
          <p:cNvPr id="48" name="Right Brace 47">
            <a:extLst>
              <a:ext uri="{FF2B5EF4-FFF2-40B4-BE49-F238E27FC236}">
                <a16:creationId xmlns:a16="http://schemas.microsoft.com/office/drawing/2014/main" id="{BF224567-ED12-014A-942B-3E9212E85473}"/>
              </a:ext>
            </a:extLst>
          </p:cNvPr>
          <p:cNvSpPr/>
          <p:nvPr/>
        </p:nvSpPr>
        <p:spPr>
          <a:xfrm rot="16200000">
            <a:off x="1727428" y="2749928"/>
            <a:ext cx="192850" cy="5036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49" name="Rectangle 48">
            <a:extLst>
              <a:ext uri="{FF2B5EF4-FFF2-40B4-BE49-F238E27FC236}">
                <a16:creationId xmlns:a16="http://schemas.microsoft.com/office/drawing/2014/main" id="{4F0C28FD-629D-A341-9994-309825B9D11D}"/>
              </a:ext>
            </a:extLst>
          </p:cNvPr>
          <p:cNvSpPr/>
          <p:nvPr/>
        </p:nvSpPr>
        <p:spPr>
          <a:xfrm>
            <a:off x="1458425" y="2641931"/>
            <a:ext cx="761491" cy="307777"/>
          </a:xfrm>
          <a:prstGeom prst="rect">
            <a:avLst/>
          </a:prstGeom>
        </p:spPr>
        <p:txBody>
          <a:bodyPr wrap="none">
            <a:spAutoFit/>
          </a:bodyPr>
          <a:lstStyle/>
          <a:p>
            <a:r>
              <a:rPr lang="en-US" sz="1400">
                <a:latin typeface="Calibri Light" panose="020F0302020204030204" pitchFamily="34" charset="0"/>
                <a:cs typeface="Calibri Light" panose="020F0302020204030204" pitchFamily="34" charset="0"/>
              </a:rPr>
              <a:t>2 weeks</a:t>
            </a:r>
          </a:p>
        </p:txBody>
      </p:sp>
      <p:sp>
        <p:nvSpPr>
          <p:cNvPr id="50" name="Right Brace 49">
            <a:extLst>
              <a:ext uri="{FF2B5EF4-FFF2-40B4-BE49-F238E27FC236}">
                <a16:creationId xmlns:a16="http://schemas.microsoft.com/office/drawing/2014/main" id="{608E97DF-F5CB-7242-84AB-DE7AAA7598D8}"/>
              </a:ext>
            </a:extLst>
          </p:cNvPr>
          <p:cNvSpPr/>
          <p:nvPr/>
        </p:nvSpPr>
        <p:spPr>
          <a:xfrm rot="16200000">
            <a:off x="2104293" y="1865144"/>
            <a:ext cx="170155" cy="12627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51" name="Rectangle 50">
            <a:extLst>
              <a:ext uri="{FF2B5EF4-FFF2-40B4-BE49-F238E27FC236}">
                <a16:creationId xmlns:a16="http://schemas.microsoft.com/office/drawing/2014/main" id="{EFDAB186-1166-0C46-83EF-67D84BA7523D}"/>
              </a:ext>
            </a:extLst>
          </p:cNvPr>
          <p:cNvSpPr/>
          <p:nvPr/>
        </p:nvSpPr>
        <p:spPr>
          <a:xfrm>
            <a:off x="1762209" y="2129822"/>
            <a:ext cx="875404" cy="307777"/>
          </a:xfrm>
          <a:prstGeom prst="rect">
            <a:avLst/>
          </a:prstGeom>
        </p:spPr>
        <p:txBody>
          <a:bodyPr wrap="square">
            <a:spAutoFit/>
          </a:bodyPr>
          <a:lstStyle/>
          <a:p>
            <a:r>
              <a:rPr lang="en-US" sz="1400">
                <a:latin typeface="Calibri Light" panose="020F0302020204030204" pitchFamily="34" charset="0"/>
                <a:cs typeface="Calibri Light" panose="020F0302020204030204" pitchFamily="34" charset="0"/>
              </a:rPr>
              <a:t>monthly</a:t>
            </a:r>
          </a:p>
        </p:txBody>
      </p:sp>
      <p:sp>
        <p:nvSpPr>
          <p:cNvPr id="52" name="Right Brace 51">
            <a:extLst>
              <a:ext uri="{FF2B5EF4-FFF2-40B4-BE49-F238E27FC236}">
                <a16:creationId xmlns:a16="http://schemas.microsoft.com/office/drawing/2014/main" id="{E1C1D488-BEE1-424F-A0DB-63A4DCE49E6B}"/>
              </a:ext>
            </a:extLst>
          </p:cNvPr>
          <p:cNvSpPr/>
          <p:nvPr/>
        </p:nvSpPr>
        <p:spPr>
          <a:xfrm rot="16200000">
            <a:off x="3734001" y="-164436"/>
            <a:ext cx="182975" cy="45028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53" name="Rectangle 52">
            <a:extLst>
              <a:ext uri="{FF2B5EF4-FFF2-40B4-BE49-F238E27FC236}">
                <a16:creationId xmlns:a16="http://schemas.microsoft.com/office/drawing/2014/main" id="{41FBA2E6-CC8F-6A4F-9356-2E4F8748F088}"/>
              </a:ext>
            </a:extLst>
          </p:cNvPr>
          <p:cNvSpPr/>
          <p:nvPr/>
        </p:nvSpPr>
        <p:spPr>
          <a:xfrm>
            <a:off x="3395650" y="1698699"/>
            <a:ext cx="875404" cy="307777"/>
          </a:xfrm>
          <a:prstGeom prst="rect">
            <a:avLst/>
          </a:prstGeom>
        </p:spPr>
        <p:txBody>
          <a:bodyPr wrap="square">
            <a:spAutoFit/>
          </a:bodyPr>
          <a:lstStyle/>
          <a:p>
            <a:r>
              <a:rPr lang="en-US" sz="1400">
                <a:latin typeface="Calibri Light" panose="020F0302020204030204" pitchFamily="34" charset="0"/>
                <a:cs typeface="Calibri Light" panose="020F0302020204030204" pitchFamily="34" charset="0"/>
              </a:rPr>
              <a:t>quarterly</a:t>
            </a:r>
          </a:p>
        </p:txBody>
      </p:sp>
      <p:pic>
        <p:nvPicPr>
          <p:cNvPr id="3" name="Picture 2">
            <a:extLst>
              <a:ext uri="{FF2B5EF4-FFF2-40B4-BE49-F238E27FC236}">
                <a16:creationId xmlns:a16="http://schemas.microsoft.com/office/drawing/2014/main" id="{5E699707-2C0E-C845-BC29-600B0523C10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342461" y="2989371"/>
            <a:ext cx="474582" cy="1535496"/>
          </a:xfrm>
          <a:prstGeom prst="rect">
            <a:avLst/>
          </a:prstGeom>
        </p:spPr>
      </p:pic>
      <p:pic>
        <p:nvPicPr>
          <p:cNvPr id="35" name="Picture 34">
            <a:extLst>
              <a:ext uri="{FF2B5EF4-FFF2-40B4-BE49-F238E27FC236}">
                <a16:creationId xmlns:a16="http://schemas.microsoft.com/office/drawing/2014/main" id="{59A7DC5D-4516-264C-B0B2-93F5347EDD7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194021" y="2979099"/>
            <a:ext cx="474582" cy="1535496"/>
          </a:xfrm>
          <a:prstGeom prst="rect">
            <a:avLst/>
          </a:prstGeom>
        </p:spPr>
      </p:pic>
      <p:sp>
        <p:nvSpPr>
          <p:cNvPr id="6" name="Rectangle 5">
            <a:extLst>
              <a:ext uri="{FF2B5EF4-FFF2-40B4-BE49-F238E27FC236}">
                <a16:creationId xmlns:a16="http://schemas.microsoft.com/office/drawing/2014/main" id="{31CFC630-FBEC-064B-B363-C633F9BDBC37}"/>
              </a:ext>
            </a:extLst>
          </p:cNvPr>
          <p:cNvSpPr/>
          <p:nvPr/>
        </p:nvSpPr>
        <p:spPr>
          <a:xfrm>
            <a:off x="3117928" y="4509370"/>
            <a:ext cx="1410925" cy="82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BACB0BD3-F18B-FE49-B975-169C9D14DB75}"/>
              </a:ext>
            </a:extLst>
          </p:cNvPr>
          <p:cNvSpPr/>
          <p:nvPr/>
        </p:nvSpPr>
        <p:spPr>
          <a:xfrm>
            <a:off x="6447241" y="4483305"/>
            <a:ext cx="1341120" cy="7769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42" name="Rectangle 41">
            <a:extLst>
              <a:ext uri="{FF2B5EF4-FFF2-40B4-BE49-F238E27FC236}">
                <a16:creationId xmlns:a16="http://schemas.microsoft.com/office/drawing/2014/main" id="{DA317C6C-0BD3-0B46-A6C0-E08C0D6EFB16}"/>
              </a:ext>
            </a:extLst>
          </p:cNvPr>
          <p:cNvSpPr/>
          <p:nvPr/>
        </p:nvSpPr>
        <p:spPr>
          <a:xfrm>
            <a:off x="8036473" y="4505150"/>
            <a:ext cx="1341120" cy="7769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65770D38-D1E9-9C40-8C23-A17C45E9CC2E}"/>
              </a:ext>
            </a:extLst>
          </p:cNvPr>
          <p:cNvSpPr/>
          <p:nvPr/>
        </p:nvSpPr>
        <p:spPr>
          <a:xfrm>
            <a:off x="1563624" y="4697940"/>
            <a:ext cx="4645151" cy="822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solidFill>
                <a:schemeClr val="bg1"/>
              </a:solidFill>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04906FEA-005C-6E44-AC7D-2A4DB831F256}"/>
              </a:ext>
            </a:extLst>
          </p:cNvPr>
          <p:cNvSpPr/>
          <p:nvPr/>
        </p:nvSpPr>
        <p:spPr>
          <a:xfrm>
            <a:off x="6433108" y="4697940"/>
            <a:ext cx="4618611" cy="852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solidFill>
                <a:schemeClr val="bg1"/>
              </a:solidFill>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0C66318C-24F8-4348-9BA8-1ED281B9139B}"/>
              </a:ext>
            </a:extLst>
          </p:cNvPr>
          <p:cNvSpPr/>
          <p:nvPr/>
        </p:nvSpPr>
        <p:spPr>
          <a:xfrm>
            <a:off x="1500244" y="4783214"/>
            <a:ext cx="4595756" cy="261610"/>
          </a:xfrm>
          <a:prstGeom prst="rect">
            <a:avLst/>
          </a:prstGeom>
        </p:spPr>
        <p:txBody>
          <a:bodyPr wrap="square">
            <a:spAutoFit/>
          </a:bodyPr>
          <a:lstStyle/>
          <a:p>
            <a:r>
              <a:rPr lang="en-US" sz="1100">
                <a:solidFill>
                  <a:schemeClr val="accent1"/>
                </a:solidFill>
                <a:latin typeface="Calibri Light" panose="020F0302020204030204" pitchFamily="34" charset="0"/>
                <a:cs typeface="Calibri Light" panose="020F0302020204030204" pitchFamily="34" charset="0"/>
              </a:rPr>
              <a:t>Sprint 1      Sprint 2               Sprint 3      Sprint 4                 Sprint 5      Sprint 6      </a:t>
            </a:r>
            <a:endParaRPr lang="en-US" sz="1100">
              <a:solidFill>
                <a:schemeClr val="accent1"/>
              </a:solidFill>
            </a:endParaRPr>
          </a:p>
        </p:txBody>
      </p:sp>
      <p:sp>
        <p:nvSpPr>
          <p:cNvPr id="54" name="Rectangle 53">
            <a:extLst>
              <a:ext uri="{FF2B5EF4-FFF2-40B4-BE49-F238E27FC236}">
                <a16:creationId xmlns:a16="http://schemas.microsoft.com/office/drawing/2014/main" id="{59FB46CC-42C0-7C45-A2FE-452208250BA5}"/>
              </a:ext>
            </a:extLst>
          </p:cNvPr>
          <p:cNvSpPr/>
          <p:nvPr/>
        </p:nvSpPr>
        <p:spPr>
          <a:xfrm>
            <a:off x="1570534" y="4495516"/>
            <a:ext cx="1376025" cy="698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55" name="Rectangle 54">
            <a:extLst>
              <a:ext uri="{FF2B5EF4-FFF2-40B4-BE49-F238E27FC236}">
                <a16:creationId xmlns:a16="http://schemas.microsoft.com/office/drawing/2014/main" id="{0D5D7F56-1A1F-0E49-BF1C-BFBC942DDFAD}"/>
              </a:ext>
            </a:extLst>
          </p:cNvPr>
          <p:cNvSpPr/>
          <p:nvPr/>
        </p:nvSpPr>
        <p:spPr>
          <a:xfrm>
            <a:off x="6352660" y="4783214"/>
            <a:ext cx="4595756" cy="261610"/>
          </a:xfrm>
          <a:prstGeom prst="rect">
            <a:avLst/>
          </a:prstGeom>
        </p:spPr>
        <p:txBody>
          <a:bodyPr wrap="square">
            <a:spAutoFit/>
          </a:bodyPr>
          <a:lstStyle/>
          <a:p>
            <a:r>
              <a:rPr lang="en-US" sz="1100">
                <a:solidFill>
                  <a:schemeClr val="accent1"/>
                </a:solidFill>
                <a:latin typeface="Calibri Light" panose="020F0302020204030204" pitchFamily="34" charset="0"/>
                <a:cs typeface="Calibri Light" panose="020F0302020204030204" pitchFamily="34" charset="0"/>
              </a:rPr>
              <a:t>Sprint 1      Sprint 2               Sprint 3      Sprint 4                 Sprint 5      Sprint 6      </a:t>
            </a:r>
            <a:endParaRPr lang="en-US" sz="1100">
              <a:solidFill>
                <a:schemeClr val="accent1"/>
              </a:solidFill>
            </a:endParaRPr>
          </a:p>
        </p:txBody>
      </p:sp>
      <p:pic>
        <p:nvPicPr>
          <p:cNvPr id="56" name="Picture 55">
            <a:extLst>
              <a:ext uri="{FF2B5EF4-FFF2-40B4-BE49-F238E27FC236}">
                <a16:creationId xmlns:a16="http://schemas.microsoft.com/office/drawing/2014/main" id="{159AF95B-75CF-6847-9ADE-5E8049C720F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22701" y="2999531"/>
            <a:ext cx="474582" cy="1535496"/>
          </a:xfrm>
          <a:prstGeom prst="rect">
            <a:avLst/>
          </a:prstGeom>
        </p:spPr>
      </p:pic>
      <p:sp>
        <p:nvSpPr>
          <p:cNvPr id="57" name="Rectangle 56">
            <a:extLst>
              <a:ext uri="{FF2B5EF4-FFF2-40B4-BE49-F238E27FC236}">
                <a16:creationId xmlns:a16="http://schemas.microsoft.com/office/drawing/2014/main" id="{03E42646-B192-2246-9AB4-07EECD4C22BB}"/>
              </a:ext>
            </a:extLst>
          </p:cNvPr>
          <p:cNvSpPr/>
          <p:nvPr/>
        </p:nvSpPr>
        <p:spPr>
          <a:xfrm>
            <a:off x="10295164" y="2849334"/>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sz="1100"/>
              <a:t>Hardening &amp; Planning</a:t>
            </a:r>
          </a:p>
        </p:txBody>
      </p:sp>
      <p:sp>
        <p:nvSpPr>
          <p:cNvPr id="58" name="Rectangle 57">
            <a:extLst>
              <a:ext uri="{FF2B5EF4-FFF2-40B4-BE49-F238E27FC236}">
                <a16:creationId xmlns:a16="http://schemas.microsoft.com/office/drawing/2014/main" id="{E387AEEF-760E-834A-8CB0-CCD23281222C}"/>
              </a:ext>
            </a:extLst>
          </p:cNvPr>
          <p:cNvSpPr/>
          <p:nvPr/>
        </p:nvSpPr>
        <p:spPr>
          <a:xfrm>
            <a:off x="5442857" y="2865120"/>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sz="1100"/>
              <a:t>Hardening &amp; Planning</a:t>
            </a:r>
          </a:p>
        </p:txBody>
      </p:sp>
      <p:sp>
        <p:nvSpPr>
          <p:cNvPr id="60" name="Rectangle 59">
            <a:extLst>
              <a:ext uri="{FF2B5EF4-FFF2-40B4-BE49-F238E27FC236}">
                <a16:creationId xmlns:a16="http://schemas.microsoft.com/office/drawing/2014/main" id="{1C5F6902-E341-E64A-86D8-F8B511325CD2}"/>
              </a:ext>
            </a:extLst>
          </p:cNvPr>
          <p:cNvSpPr/>
          <p:nvPr/>
        </p:nvSpPr>
        <p:spPr>
          <a:xfrm>
            <a:off x="4819650" y="2852055"/>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lIns="91440" rtlCol="0" anchor="ctr"/>
          <a:lstStyle/>
          <a:p>
            <a:r>
              <a:rPr lang="en-US" sz="1100"/>
              <a:t> Hardening</a:t>
            </a:r>
          </a:p>
        </p:txBody>
      </p:sp>
      <p:sp>
        <p:nvSpPr>
          <p:cNvPr id="61" name="object 4">
            <a:extLst>
              <a:ext uri="{FF2B5EF4-FFF2-40B4-BE49-F238E27FC236}">
                <a16:creationId xmlns:a16="http://schemas.microsoft.com/office/drawing/2014/main" id="{80883F82-51B2-614B-BFF6-E880228055E8}"/>
              </a:ext>
            </a:extLst>
          </p:cNvPr>
          <p:cNvSpPr txBox="1"/>
          <p:nvPr/>
        </p:nvSpPr>
        <p:spPr>
          <a:xfrm>
            <a:off x="457199" y="309580"/>
            <a:ext cx="6011333" cy="376220"/>
          </a:xfrm>
          <a:prstGeom prst="rect">
            <a:avLst/>
          </a:prstGeom>
          <a:solidFill>
            <a:schemeClr val="bg1"/>
          </a:solidFill>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i="0"/>
              <a:t>Release Cadence (DBX)</a:t>
            </a:r>
          </a:p>
        </p:txBody>
      </p:sp>
      <p:sp>
        <p:nvSpPr>
          <p:cNvPr id="62" name="Rectangle 61">
            <a:extLst>
              <a:ext uri="{FF2B5EF4-FFF2-40B4-BE49-F238E27FC236}">
                <a16:creationId xmlns:a16="http://schemas.microsoft.com/office/drawing/2014/main" id="{55DEA8C8-3A61-CA4B-8D76-F1C41DD265F4}"/>
              </a:ext>
            </a:extLst>
          </p:cNvPr>
          <p:cNvSpPr/>
          <p:nvPr/>
        </p:nvSpPr>
        <p:spPr>
          <a:xfrm>
            <a:off x="1341120" y="5012413"/>
            <a:ext cx="4852416" cy="215444"/>
          </a:xfrm>
          <a:prstGeom prst="rect">
            <a:avLst/>
          </a:prstGeom>
        </p:spPr>
        <p:txBody>
          <a:bodyPr wrap="square">
            <a:spAutoFit/>
          </a:bodyPr>
          <a:lstStyle/>
          <a:p>
            <a:r>
              <a:rPr lang="en-US" sz="800">
                <a:latin typeface="Calibri Light" panose="020F0302020204030204" pitchFamily="34" charset="0"/>
                <a:cs typeface="Calibri Light" panose="020F0302020204030204" pitchFamily="34" charset="0"/>
              </a:rPr>
              <a:t>     (June 3 – 14)    (June 17- 28)                   (July 1  - 12)     (July 15 – 26)                  (July 29 - Aug 9)  (Aug 12  - 23) </a:t>
            </a:r>
            <a:endParaRPr lang="en-US" sz="800"/>
          </a:p>
        </p:txBody>
      </p:sp>
      <p:sp>
        <p:nvSpPr>
          <p:cNvPr id="63" name="Rectangle 62">
            <a:extLst>
              <a:ext uri="{FF2B5EF4-FFF2-40B4-BE49-F238E27FC236}">
                <a16:creationId xmlns:a16="http://schemas.microsoft.com/office/drawing/2014/main" id="{B9F996B6-7F5D-3B41-A0CB-9AE705677D74}"/>
              </a:ext>
            </a:extLst>
          </p:cNvPr>
          <p:cNvSpPr/>
          <p:nvPr/>
        </p:nvSpPr>
        <p:spPr>
          <a:xfrm>
            <a:off x="663895" y="4803242"/>
            <a:ext cx="988121" cy="507831"/>
          </a:xfrm>
          <a:prstGeom prst="rect">
            <a:avLst/>
          </a:prstGeom>
        </p:spPr>
        <p:txBody>
          <a:bodyPr wrap="square">
            <a:spAutoFit/>
          </a:bodyPr>
          <a:lstStyle/>
          <a:p>
            <a:r>
              <a:rPr lang="en-US" sz="900">
                <a:latin typeface="Calibri Light" panose="020F0302020204030204" pitchFamily="34" charset="0"/>
                <a:cs typeface="Calibri Light" panose="020F0302020204030204" pitchFamily="34" charset="0"/>
              </a:rPr>
              <a:t>Internal Engineering</a:t>
            </a:r>
          </a:p>
          <a:p>
            <a:r>
              <a:rPr lang="en-US" sz="900">
                <a:latin typeface="Calibri Light" panose="020F0302020204030204" pitchFamily="34" charset="0"/>
                <a:cs typeface="Calibri Light" panose="020F0302020204030204" pitchFamily="34" charset="0"/>
              </a:rPr>
              <a:t>Schedule</a:t>
            </a:r>
            <a:endParaRPr lang="en-US" sz="900"/>
          </a:p>
        </p:txBody>
      </p:sp>
      <p:cxnSp>
        <p:nvCxnSpPr>
          <p:cNvPr id="64" name="Straight Arrow Connector 63">
            <a:extLst>
              <a:ext uri="{FF2B5EF4-FFF2-40B4-BE49-F238E27FC236}">
                <a16:creationId xmlns:a16="http://schemas.microsoft.com/office/drawing/2014/main" id="{58B5BF2D-D022-8547-A7AD-5B0BCAB4E700}"/>
              </a:ext>
            </a:extLst>
          </p:cNvPr>
          <p:cNvCxnSpPr>
            <a:cxnSpLocks/>
          </p:cNvCxnSpPr>
          <p:nvPr/>
        </p:nvCxnSpPr>
        <p:spPr>
          <a:xfrm>
            <a:off x="744803" y="5267710"/>
            <a:ext cx="51257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138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C9BDF6-14A1-234B-B2D9-6D7188B95646}"/>
              </a:ext>
            </a:extLst>
          </p:cNvPr>
          <p:cNvSpPr/>
          <p:nvPr/>
        </p:nvSpPr>
        <p:spPr>
          <a:xfrm>
            <a:off x="0" y="0"/>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B886D0-D59E-7D4F-9F77-4EFC76349E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Tree>
    <p:extLst>
      <p:ext uri="{BB962C8B-B14F-4D97-AF65-F5344CB8AC3E}">
        <p14:creationId xmlns:p14="http://schemas.microsoft.com/office/powerpoint/2010/main" val="1220089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57200" y="3048000"/>
            <a:ext cx="3657600" cy="3486151"/>
          </a:xfrm>
          <a:prstGeom prst="rect">
            <a:avLst/>
          </a:prstGeom>
        </p:spPr>
        <p:txBody>
          <a:bodyPr vert="horz" wrap="square" lIns="0" tIns="6497" rIns="0" bIns="0" rtlCol="0">
            <a:noAutofit/>
          </a:bodyPr>
          <a:lstStyle/>
          <a:p>
            <a:pPr marL="6497" marR="7147">
              <a:lnSpc>
                <a:spcPct val="150000"/>
              </a:lnSpc>
            </a:pPr>
            <a:r>
              <a:rPr sz="1100" spc="8">
                <a:solidFill>
                  <a:srgbClr val="404248"/>
                </a:solidFill>
                <a:latin typeface="PT Serif"/>
                <a:cs typeface="PT Serif"/>
              </a:rPr>
              <a:t>We </a:t>
            </a:r>
            <a:r>
              <a:rPr lang="en-US" sz="1100" spc="10">
                <a:solidFill>
                  <a:srgbClr val="404248"/>
                </a:solidFill>
                <a:latin typeface="PT Serif"/>
                <a:cs typeface="PT Serif"/>
              </a:rPr>
              <a:t>are introducing </a:t>
            </a:r>
            <a:r>
              <a:rPr sz="1100">
                <a:solidFill>
                  <a:srgbClr val="404248"/>
                </a:solidFill>
                <a:latin typeface="PT Serif"/>
                <a:cs typeface="PT Serif"/>
              </a:rPr>
              <a:t>a </a:t>
            </a:r>
            <a:r>
              <a:rPr sz="1100" spc="8">
                <a:solidFill>
                  <a:srgbClr val="404248"/>
                </a:solidFill>
                <a:latin typeface="PT Serif"/>
                <a:cs typeface="PT Serif"/>
              </a:rPr>
              <a:t>new way </a:t>
            </a:r>
            <a:r>
              <a:rPr sz="1100" spc="5">
                <a:solidFill>
                  <a:srgbClr val="404248"/>
                </a:solidFill>
                <a:latin typeface="PT Serif"/>
                <a:cs typeface="PT Serif"/>
              </a:rPr>
              <a:t>of </a:t>
            </a:r>
            <a:r>
              <a:rPr sz="1100" spc="10">
                <a:solidFill>
                  <a:srgbClr val="404248"/>
                </a:solidFill>
                <a:latin typeface="PT Serif"/>
                <a:cs typeface="PT Serif"/>
              </a:rPr>
              <a:t>doing things. </a:t>
            </a:r>
            <a:r>
              <a:rPr sz="1100">
                <a:solidFill>
                  <a:srgbClr val="404248"/>
                </a:solidFill>
                <a:latin typeface="PT Serif"/>
                <a:cs typeface="PT Serif"/>
              </a:rPr>
              <a:t>A  </a:t>
            </a:r>
            <a:r>
              <a:rPr sz="1100" spc="8">
                <a:solidFill>
                  <a:srgbClr val="404248"/>
                </a:solidFill>
                <a:latin typeface="PT Serif"/>
                <a:cs typeface="PT Serif"/>
              </a:rPr>
              <a:t>new way for </a:t>
            </a:r>
            <a:r>
              <a:rPr sz="1100" spc="10">
                <a:solidFill>
                  <a:srgbClr val="404248"/>
                </a:solidFill>
                <a:latin typeface="PT Serif"/>
                <a:cs typeface="PT Serif"/>
              </a:rPr>
              <a:t>teams </a:t>
            </a:r>
            <a:r>
              <a:rPr sz="1100" spc="5">
                <a:solidFill>
                  <a:srgbClr val="404248"/>
                </a:solidFill>
                <a:latin typeface="PT Serif"/>
                <a:cs typeface="PT Serif"/>
              </a:rPr>
              <a:t>to </a:t>
            </a:r>
            <a:r>
              <a:rPr sz="1100" spc="10">
                <a:solidFill>
                  <a:srgbClr val="404248"/>
                </a:solidFill>
                <a:latin typeface="PT Serif"/>
                <a:cs typeface="PT Serif"/>
              </a:rPr>
              <a:t>visualize work</a:t>
            </a:r>
            <a:r>
              <a:rPr sz="1100" spc="146">
                <a:solidFill>
                  <a:srgbClr val="404248"/>
                </a:solidFill>
                <a:latin typeface="PT Serif"/>
                <a:cs typeface="PT Serif"/>
              </a:rPr>
              <a:t> </a:t>
            </a:r>
            <a:r>
              <a:rPr sz="1100" spc="13">
                <a:solidFill>
                  <a:srgbClr val="404248"/>
                </a:solidFill>
                <a:latin typeface="PT Serif"/>
                <a:cs typeface="PT Serif"/>
              </a:rPr>
              <a:t>and</a:t>
            </a:r>
            <a:r>
              <a:rPr lang="en-US" sz="1100">
                <a:latin typeface="PT Serif"/>
                <a:cs typeface="PT Serif"/>
              </a:rPr>
              <a:t> </a:t>
            </a:r>
            <a:r>
              <a:rPr sz="1100" spc="10">
                <a:solidFill>
                  <a:srgbClr val="404248"/>
                </a:solidFill>
                <a:latin typeface="PT Serif"/>
                <a:cs typeface="PT Serif"/>
              </a:rPr>
              <a:t>measure their flow. </a:t>
            </a:r>
            <a:r>
              <a:rPr sz="1100" spc="8">
                <a:solidFill>
                  <a:srgbClr val="404248"/>
                </a:solidFill>
                <a:latin typeface="PT Serif"/>
                <a:cs typeface="PT Serif"/>
              </a:rPr>
              <a:t>We </a:t>
            </a:r>
            <a:r>
              <a:rPr sz="1100" spc="10">
                <a:solidFill>
                  <a:srgbClr val="404248"/>
                </a:solidFill>
                <a:latin typeface="PT Serif"/>
                <a:cs typeface="PT Serif"/>
              </a:rPr>
              <a:t>have brought</a:t>
            </a:r>
            <a:r>
              <a:rPr sz="1100" spc="113">
                <a:solidFill>
                  <a:srgbClr val="404248"/>
                </a:solidFill>
                <a:latin typeface="PT Serif"/>
                <a:cs typeface="PT Serif"/>
              </a:rPr>
              <a:t> </a:t>
            </a:r>
            <a:r>
              <a:rPr sz="1100" spc="13">
                <a:solidFill>
                  <a:srgbClr val="404248"/>
                </a:solidFill>
                <a:latin typeface="PT Serif"/>
                <a:cs typeface="PT Serif"/>
              </a:rPr>
              <a:t>othe</a:t>
            </a:r>
            <a:r>
              <a:rPr lang="en-US" sz="1100" spc="13">
                <a:solidFill>
                  <a:srgbClr val="404248"/>
                </a:solidFill>
                <a:latin typeface="PT Serif"/>
                <a:cs typeface="PT Serif"/>
              </a:rPr>
              <a:t>r</a:t>
            </a:r>
            <a:r>
              <a:rPr lang="en-US" sz="1100">
                <a:latin typeface="PT Serif"/>
                <a:cs typeface="PT Serif"/>
              </a:rPr>
              <a:t> </a:t>
            </a:r>
            <a:r>
              <a:rPr sz="1100" spc="10">
                <a:solidFill>
                  <a:srgbClr val="404248"/>
                </a:solidFill>
                <a:latin typeface="PT Serif"/>
                <a:cs typeface="PT Serif"/>
              </a:rPr>
              <a:t>areas </a:t>
            </a:r>
            <a:r>
              <a:rPr sz="1100" spc="5">
                <a:solidFill>
                  <a:srgbClr val="404248"/>
                </a:solidFill>
                <a:latin typeface="PT Serif"/>
                <a:cs typeface="PT Serif"/>
              </a:rPr>
              <a:t>of </a:t>
            </a:r>
            <a:r>
              <a:rPr sz="1100" spc="8">
                <a:solidFill>
                  <a:srgbClr val="404248"/>
                </a:solidFill>
                <a:latin typeface="PT Serif"/>
                <a:cs typeface="PT Serif"/>
              </a:rPr>
              <a:t>the </a:t>
            </a:r>
            <a:r>
              <a:rPr sz="1100" spc="10">
                <a:solidFill>
                  <a:srgbClr val="404248"/>
                </a:solidFill>
                <a:latin typeface="PT Serif"/>
                <a:cs typeface="PT Serif"/>
              </a:rPr>
              <a:t>organization into play. This </a:t>
            </a:r>
            <a:r>
              <a:rPr sz="1100" spc="13">
                <a:solidFill>
                  <a:srgbClr val="404248"/>
                </a:solidFill>
                <a:latin typeface="PT Serif"/>
                <a:cs typeface="PT Serif"/>
              </a:rPr>
              <a:t>now  </a:t>
            </a:r>
            <a:r>
              <a:rPr sz="1100" spc="10">
                <a:solidFill>
                  <a:srgbClr val="404248"/>
                </a:solidFill>
                <a:latin typeface="PT Serif"/>
                <a:cs typeface="PT Serif"/>
              </a:rPr>
              <a:t>creates momentum that impacts </a:t>
            </a:r>
            <a:r>
              <a:rPr sz="1100" spc="8">
                <a:solidFill>
                  <a:srgbClr val="404248"/>
                </a:solidFill>
                <a:latin typeface="PT Serif"/>
                <a:cs typeface="PT Serif"/>
              </a:rPr>
              <a:t>the </a:t>
            </a:r>
            <a:r>
              <a:rPr sz="1100" spc="13">
                <a:solidFill>
                  <a:srgbClr val="404248"/>
                </a:solidFill>
                <a:latin typeface="PT Serif"/>
                <a:cs typeface="PT Serif"/>
              </a:rPr>
              <a:t>Portfolio  </a:t>
            </a:r>
            <a:r>
              <a:rPr sz="1100" spc="10">
                <a:solidFill>
                  <a:srgbClr val="404248"/>
                </a:solidFill>
                <a:latin typeface="PT Serif"/>
                <a:cs typeface="PT Serif"/>
              </a:rPr>
              <a:t>level, where ideas first arise, </a:t>
            </a:r>
            <a:r>
              <a:rPr sz="1100" spc="8">
                <a:solidFill>
                  <a:srgbClr val="404248"/>
                </a:solidFill>
                <a:latin typeface="PT Serif"/>
                <a:cs typeface="PT Serif"/>
              </a:rPr>
              <a:t>are </a:t>
            </a:r>
            <a:r>
              <a:rPr sz="1100" spc="10">
                <a:solidFill>
                  <a:srgbClr val="404248"/>
                </a:solidFill>
                <a:latin typeface="PT Serif"/>
                <a:cs typeface="PT Serif"/>
              </a:rPr>
              <a:t>judged</a:t>
            </a:r>
            <a:r>
              <a:rPr sz="1100" spc="130">
                <a:solidFill>
                  <a:srgbClr val="404248"/>
                </a:solidFill>
                <a:latin typeface="PT Serif"/>
                <a:cs typeface="PT Serif"/>
              </a:rPr>
              <a:t> </a:t>
            </a:r>
            <a:r>
              <a:rPr sz="1100" spc="13">
                <a:solidFill>
                  <a:srgbClr val="404248"/>
                </a:solidFill>
                <a:latin typeface="PT Serif"/>
                <a:cs typeface="PT Serif"/>
              </a:rPr>
              <a:t>and</a:t>
            </a:r>
            <a:endParaRPr sz="1100">
              <a:latin typeface="PT Serif"/>
              <a:cs typeface="PT Serif"/>
            </a:endParaRPr>
          </a:p>
          <a:p>
            <a:pPr marL="6497">
              <a:lnSpc>
                <a:spcPct val="150000"/>
              </a:lnSpc>
            </a:pPr>
            <a:r>
              <a:rPr sz="1100" spc="10">
                <a:solidFill>
                  <a:srgbClr val="404248"/>
                </a:solidFill>
                <a:latin typeface="PT Serif"/>
                <a:cs typeface="PT Serif"/>
              </a:rPr>
              <a:t>ultimately</a:t>
            </a:r>
            <a:r>
              <a:rPr sz="1100" spc="26">
                <a:solidFill>
                  <a:srgbClr val="404248"/>
                </a:solidFill>
                <a:latin typeface="PT Serif"/>
                <a:cs typeface="PT Serif"/>
              </a:rPr>
              <a:t> </a:t>
            </a:r>
            <a:r>
              <a:rPr sz="1100" spc="13">
                <a:solidFill>
                  <a:srgbClr val="404248"/>
                </a:solidFill>
                <a:latin typeface="PT Serif"/>
                <a:cs typeface="PT Serif"/>
              </a:rPr>
              <a:t>funded.</a:t>
            </a:r>
            <a:endParaRPr lang="en-US" sz="1100" spc="13">
              <a:solidFill>
                <a:srgbClr val="404248"/>
              </a:solidFill>
              <a:latin typeface="PT Serif"/>
              <a:cs typeface="PT Serif"/>
            </a:endParaRPr>
          </a:p>
          <a:p>
            <a:pPr marL="6497">
              <a:lnSpc>
                <a:spcPct val="150000"/>
              </a:lnSpc>
            </a:pPr>
            <a:endParaRPr lang="en-US" sz="1100" spc="13">
              <a:solidFill>
                <a:srgbClr val="404248"/>
              </a:solidFill>
              <a:latin typeface="PT Serif"/>
              <a:cs typeface="PT Serif"/>
            </a:endParaRPr>
          </a:p>
          <a:p>
            <a:pPr marL="6497">
              <a:lnSpc>
                <a:spcPct val="150000"/>
              </a:lnSpc>
            </a:pPr>
            <a:r>
              <a:rPr lang="en-US" sz="1100" spc="8">
                <a:solidFill>
                  <a:srgbClr val="404248"/>
                </a:solidFill>
                <a:latin typeface="PT Serif"/>
                <a:cs typeface="PT Serif"/>
              </a:rPr>
              <a:t>We </a:t>
            </a:r>
            <a:r>
              <a:rPr lang="en-US" sz="1100" spc="10">
                <a:solidFill>
                  <a:srgbClr val="404248"/>
                </a:solidFill>
                <a:latin typeface="PT Serif"/>
                <a:cs typeface="PT Serif"/>
              </a:rPr>
              <a:t>must </a:t>
            </a:r>
            <a:r>
              <a:rPr lang="en-US" sz="1100" spc="5">
                <a:solidFill>
                  <a:srgbClr val="404248"/>
                </a:solidFill>
                <a:latin typeface="PT Serif"/>
                <a:cs typeface="PT Serif"/>
              </a:rPr>
              <a:t>be </a:t>
            </a:r>
            <a:r>
              <a:rPr lang="en-US" sz="1100" spc="10">
                <a:solidFill>
                  <a:srgbClr val="404248"/>
                </a:solidFill>
                <a:latin typeface="PT Serif"/>
                <a:cs typeface="PT Serif"/>
              </a:rPr>
              <a:t>sure that </a:t>
            </a:r>
            <a:r>
              <a:rPr lang="en-US" sz="1100" spc="5">
                <a:solidFill>
                  <a:srgbClr val="404248"/>
                </a:solidFill>
                <a:latin typeface="PT Serif"/>
                <a:cs typeface="PT Serif"/>
              </a:rPr>
              <a:t>we </a:t>
            </a:r>
            <a:r>
              <a:rPr lang="en-US" sz="1100" spc="8">
                <a:solidFill>
                  <a:srgbClr val="404248"/>
                </a:solidFill>
                <a:latin typeface="PT Serif"/>
                <a:cs typeface="PT Serif"/>
              </a:rPr>
              <a:t>can </a:t>
            </a:r>
            <a:r>
              <a:rPr lang="en-US" sz="1100" spc="13">
                <a:solidFill>
                  <a:srgbClr val="404248"/>
                </a:solidFill>
                <a:latin typeface="PT Serif"/>
                <a:cs typeface="PT Serif"/>
              </a:rPr>
              <a:t>adequately </a:t>
            </a:r>
            <a:r>
              <a:rPr lang="en-US" sz="1100" spc="10">
                <a:solidFill>
                  <a:srgbClr val="404248"/>
                </a:solidFill>
                <a:latin typeface="PT Serif"/>
                <a:cs typeface="PT Serif"/>
              </a:rPr>
              <a:t>manage capacity, have better ways </a:t>
            </a:r>
            <a:r>
              <a:rPr lang="en-US" sz="1100" spc="5">
                <a:solidFill>
                  <a:srgbClr val="404248"/>
                </a:solidFill>
                <a:latin typeface="PT Serif"/>
                <a:cs typeface="PT Serif"/>
              </a:rPr>
              <a:t>to</a:t>
            </a:r>
            <a:r>
              <a:rPr lang="en-US" sz="1100" spc="110">
                <a:solidFill>
                  <a:srgbClr val="404248"/>
                </a:solidFill>
                <a:latin typeface="PT Serif"/>
                <a:cs typeface="PT Serif"/>
              </a:rPr>
              <a:t> </a:t>
            </a:r>
            <a:r>
              <a:rPr lang="en-US" sz="1100" spc="13">
                <a:solidFill>
                  <a:srgbClr val="404248"/>
                </a:solidFill>
                <a:latin typeface="PT Serif"/>
                <a:cs typeface="PT Serif"/>
              </a:rPr>
              <a:t>cost</a:t>
            </a:r>
            <a:r>
              <a:rPr lang="en-US" sz="1100">
                <a:latin typeface="PT Serif"/>
                <a:cs typeface="PT Serif"/>
              </a:rPr>
              <a:t> </a:t>
            </a:r>
            <a:r>
              <a:rPr lang="en-US" sz="1100" spc="10">
                <a:solidFill>
                  <a:srgbClr val="404248"/>
                </a:solidFill>
                <a:latin typeface="PT Serif"/>
                <a:cs typeface="PT Serif"/>
              </a:rPr>
              <a:t>account, apply value </a:t>
            </a:r>
            <a:r>
              <a:rPr lang="en-US" sz="1100" spc="8">
                <a:solidFill>
                  <a:srgbClr val="404248"/>
                </a:solidFill>
                <a:latin typeface="PT Serif"/>
                <a:cs typeface="PT Serif"/>
              </a:rPr>
              <a:t>add </a:t>
            </a:r>
            <a:r>
              <a:rPr lang="en-US" sz="1100" spc="10">
                <a:solidFill>
                  <a:srgbClr val="404248"/>
                </a:solidFill>
                <a:latin typeface="PT Serif"/>
                <a:cs typeface="PT Serif"/>
              </a:rPr>
              <a:t>Agile </a:t>
            </a:r>
            <a:r>
              <a:rPr lang="en-US" sz="1100" spc="13">
                <a:solidFill>
                  <a:srgbClr val="404248"/>
                </a:solidFill>
                <a:latin typeface="PT Serif"/>
                <a:cs typeface="PT Serif"/>
              </a:rPr>
              <a:t>techniques,  </a:t>
            </a:r>
            <a:r>
              <a:rPr lang="en-US" sz="1100" spc="10">
                <a:solidFill>
                  <a:srgbClr val="404248"/>
                </a:solidFill>
                <a:latin typeface="PT Serif"/>
                <a:cs typeface="PT Serif"/>
              </a:rPr>
              <a:t>improve </a:t>
            </a:r>
            <a:r>
              <a:rPr lang="en-US" sz="1100" spc="8">
                <a:solidFill>
                  <a:srgbClr val="404248"/>
                </a:solidFill>
                <a:latin typeface="PT Serif"/>
                <a:cs typeface="PT Serif"/>
              </a:rPr>
              <a:t>our ROI </a:t>
            </a:r>
            <a:r>
              <a:rPr lang="en-US" sz="1100" spc="10">
                <a:solidFill>
                  <a:srgbClr val="404248"/>
                </a:solidFill>
                <a:latin typeface="PT Serif"/>
                <a:cs typeface="PT Serif"/>
              </a:rPr>
              <a:t>projection</a:t>
            </a:r>
            <a:r>
              <a:rPr lang="en-US" sz="1100" spc="87">
                <a:solidFill>
                  <a:srgbClr val="404248"/>
                </a:solidFill>
                <a:latin typeface="PT Serif"/>
                <a:cs typeface="PT Serif"/>
              </a:rPr>
              <a:t> </a:t>
            </a:r>
            <a:r>
              <a:rPr lang="en-US" sz="1100" spc="13">
                <a:solidFill>
                  <a:srgbClr val="404248"/>
                </a:solidFill>
                <a:latin typeface="PT Serif"/>
                <a:cs typeface="PT Serif"/>
              </a:rPr>
              <a:t>methods,</a:t>
            </a:r>
            <a:r>
              <a:rPr lang="en-US" sz="1100">
                <a:latin typeface="PT Serif"/>
                <a:cs typeface="PT Serif"/>
              </a:rPr>
              <a:t> </a:t>
            </a:r>
            <a:r>
              <a:rPr lang="en-US" sz="1100" spc="10">
                <a:solidFill>
                  <a:srgbClr val="404248"/>
                </a:solidFill>
                <a:latin typeface="PT Serif"/>
                <a:cs typeface="PT Serif"/>
              </a:rPr>
              <a:t>strengthen </a:t>
            </a:r>
            <a:r>
              <a:rPr lang="en-US" sz="1100" spc="8">
                <a:solidFill>
                  <a:srgbClr val="404248"/>
                </a:solidFill>
                <a:latin typeface="PT Serif"/>
                <a:cs typeface="PT Serif"/>
              </a:rPr>
              <a:t>our </a:t>
            </a:r>
            <a:r>
              <a:rPr lang="en-US" sz="1100" spc="10">
                <a:solidFill>
                  <a:srgbClr val="404248"/>
                </a:solidFill>
                <a:latin typeface="PT Serif"/>
                <a:cs typeface="PT Serif"/>
              </a:rPr>
              <a:t>vendor management </a:t>
            </a:r>
            <a:r>
              <a:rPr lang="en-US" sz="1100" spc="13">
                <a:solidFill>
                  <a:srgbClr val="404248"/>
                </a:solidFill>
                <a:latin typeface="PT Serif"/>
                <a:cs typeface="PT Serif"/>
              </a:rPr>
              <a:t>and  </a:t>
            </a:r>
            <a:r>
              <a:rPr lang="en-US" sz="1100" spc="10">
                <a:solidFill>
                  <a:srgbClr val="404248"/>
                </a:solidFill>
                <a:latin typeface="PT Serif"/>
                <a:cs typeface="PT Serif"/>
              </a:rPr>
              <a:t>mitigate </a:t>
            </a:r>
            <a:r>
              <a:rPr lang="en-US" sz="1100" spc="8">
                <a:solidFill>
                  <a:srgbClr val="404248"/>
                </a:solidFill>
                <a:latin typeface="PT Serif"/>
                <a:cs typeface="PT Serif"/>
              </a:rPr>
              <a:t>our</a:t>
            </a:r>
            <a:r>
              <a:rPr lang="en-US" sz="1100" spc="43">
                <a:solidFill>
                  <a:srgbClr val="404248"/>
                </a:solidFill>
                <a:latin typeface="PT Serif"/>
                <a:cs typeface="PT Serif"/>
              </a:rPr>
              <a:t> </a:t>
            </a:r>
            <a:r>
              <a:rPr lang="en-US" sz="1100" spc="13">
                <a:solidFill>
                  <a:srgbClr val="404248"/>
                </a:solidFill>
                <a:latin typeface="PT Serif"/>
                <a:cs typeface="PT Serif"/>
              </a:rPr>
              <a:t>risks.</a:t>
            </a:r>
          </a:p>
          <a:p>
            <a:pPr marL="6497">
              <a:lnSpc>
                <a:spcPct val="150000"/>
              </a:lnSpc>
            </a:pPr>
            <a:endParaRPr sz="1100">
              <a:latin typeface="PT Serif"/>
              <a:cs typeface="PT Serif"/>
            </a:endParaRPr>
          </a:p>
        </p:txBody>
      </p:sp>
      <p:sp>
        <p:nvSpPr>
          <p:cNvPr id="5" name="object 5"/>
          <p:cNvSpPr txBox="1"/>
          <p:nvPr/>
        </p:nvSpPr>
        <p:spPr>
          <a:xfrm>
            <a:off x="4419600" y="1765300"/>
            <a:ext cx="3657600" cy="4437722"/>
          </a:xfrm>
          <a:prstGeom prst="rect">
            <a:avLst/>
          </a:prstGeom>
        </p:spPr>
        <p:txBody>
          <a:bodyPr vert="horz" wrap="square" lIns="0" tIns="6497" rIns="0" bIns="0" rtlCol="0">
            <a:noAutofit/>
          </a:bodyPr>
          <a:lstStyle/>
          <a:p>
            <a:pPr marL="6497" marR="306998">
              <a:lnSpc>
                <a:spcPct val="150000"/>
              </a:lnSpc>
            </a:pPr>
            <a:r>
              <a:rPr lang="en-US" sz="1100" spc="10">
                <a:solidFill>
                  <a:srgbClr val="404248"/>
                </a:solidFill>
                <a:latin typeface="PT Serif"/>
                <a:cs typeface="PT Serif"/>
              </a:rPr>
              <a:t>This </a:t>
            </a:r>
            <a:r>
              <a:rPr lang="en-US" sz="1100" spc="5">
                <a:solidFill>
                  <a:srgbClr val="404248"/>
                </a:solidFill>
                <a:latin typeface="PT Serif"/>
                <a:cs typeface="PT Serif"/>
              </a:rPr>
              <a:t>depends on building up </a:t>
            </a:r>
            <a:r>
              <a:rPr lang="en-US" sz="1100">
                <a:solidFill>
                  <a:srgbClr val="404248"/>
                </a:solidFill>
                <a:latin typeface="PT Serif"/>
                <a:cs typeface="PT Serif"/>
              </a:rPr>
              <a:t>a </a:t>
            </a:r>
            <a:r>
              <a:rPr lang="en-US" sz="1100" spc="10">
                <a:solidFill>
                  <a:srgbClr val="404248"/>
                </a:solidFill>
                <a:latin typeface="PT Serif"/>
                <a:cs typeface="PT Serif"/>
              </a:rPr>
              <a:t>strong </a:t>
            </a:r>
            <a:r>
              <a:rPr lang="en-US" sz="1100" spc="13">
                <a:solidFill>
                  <a:srgbClr val="404248"/>
                </a:solidFill>
                <a:latin typeface="PT Serif"/>
                <a:cs typeface="PT Serif"/>
              </a:rPr>
              <a:t>Lean-Agile  </a:t>
            </a:r>
            <a:r>
              <a:rPr lang="en-US" sz="1100" spc="10">
                <a:solidFill>
                  <a:srgbClr val="404248"/>
                </a:solidFill>
                <a:latin typeface="PT Serif"/>
                <a:cs typeface="PT Serif"/>
              </a:rPr>
              <a:t>Program Management Office (PMO) to take charge</a:t>
            </a:r>
            <a:r>
              <a:rPr lang="en-US" sz="1100" spc="87">
                <a:solidFill>
                  <a:srgbClr val="404248"/>
                </a:solidFill>
                <a:latin typeface="PT Serif"/>
                <a:cs typeface="PT Serif"/>
              </a:rPr>
              <a:t> </a:t>
            </a:r>
            <a:r>
              <a:rPr lang="en-US" sz="1100" spc="13">
                <a:solidFill>
                  <a:srgbClr val="404248"/>
                </a:solidFill>
                <a:latin typeface="PT Serif"/>
                <a:cs typeface="PT Serif"/>
              </a:rPr>
              <a:t>and</a:t>
            </a:r>
            <a:r>
              <a:rPr lang="en-US" sz="1100">
                <a:latin typeface="PT Serif"/>
                <a:cs typeface="PT Serif"/>
              </a:rPr>
              <a:t> </a:t>
            </a:r>
            <a:r>
              <a:rPr lang="en-US" sz="1100" spc="10">
                <a:solidFill>
                  <a:srgbClr val="404248"/>
                </a:solidFill>
                <a:latin typeface="PT Serif"/>
                <a:cs typeface="PT Serif"/>
              </a:rPr>
              <a:t>ensure that </a:t>
            </a:r>
            <a:r>
              <a:rPr lang="en-US" sz="1100" spc="8">
                <a:solidFill>
                  <a:srgbClr val="404248"/>
                </a:solidFill>
                <a:latin typeface="PT Serif"/>
                <a:cs typeface="PT Serif"/>
              </a:rPr>
              <a:t>our </a:t>
            </a:r>
            <a:r>
              <a:rPr lang="en-US" sz="1100" spc="10">
                <a:solidFill>
                  <a:srgbClr val="404248"/>
                </a:solidFill>
                <a:latin typeface="PT Serif"/>
                <a:cs typeface="PT Serif"/>
              </a:rPr>
              <a:t>transformation continues </a:t>
            </a:r>
            <a:r>
              <a:rPr lang="en-US" sz="1100" spc="13">
                <a:solidFill>
                  <a:srgbClr val="404248"/>
                </a:solidFill>
                <a:latin typeface="PT Serif"/>
                <a:cs typeface="PT Serif"/>
              </a:rPr>
              <a:t>to  </a:t>
            </a:r>
            <a:r>
              <a:rPr lang="en-US" sz="1100" spc="10">
                <a:solidFill>
                  <a:srgbClr val="404248"/>
                </a:solidFill>
                <a:latin typeface="PT Serif"/>
                <a:cs typeface="PT Serif"/>
              </a:rPr>
              <a:t>take root, grow </a:t>
            </a:r>
            <a:r>
              <a:rPr lang="en-US" sz="1100" spc="8">
                <a:solidFill>
                  <a:srgbClr val="404248"/>
                </a:solidFill>
                <a:latin typeface="PT Serif"/>
                <a:cs typeface="PT Serif"/>
              </a:rPr>
              <a:t>and</a:t>
            </a:r>
            <a:r>
              <a:rPr lang="en-US" sz="1100" spc="77">
                <a:solidFill>
                  <a:srgbClr val="404248"/>
                </a:solidFill>
                <a:latin typeface="PT Serif"/>
                <a:cs typeface="PT Serif"/>
              </a:rPr>
              <a:t> </a:t>
            </a:r>
            <a:r>
              <a:rPr lang="en-US" sz="1100" spc="13">
                <a:solidFill>
                  <a:srgbClr val="404248"/>
                </a:solidFill>
                <a:latin typeface="PT Serif"/>
                <a:cs typeface="PT Serif"/>
              </a:rPr>
              <a:t>mature.</a:t>
            </a:r>
          </a:p>
          <a:p>
            <a:pPr marL="6497" marR="2599">
              <a:lnSpc>
                <a:spcPct val="150000"/>
              </a:lnSpc>
            </a:pPr>
            <a:endParaRPr lang="en-US" sz="1100" spc="13">
              <a:solidFill>
                <a:srgbClr val="404248"/>
              </a:solidFill>
              <a:latin typeface="PT Serif"/>
              <a:cs typeface="PT Serif"/>
            </a:endParaRPr>
          </a:p>
          <a:p>
            <a:pPr marL="6497">
              <a:lnSpc>
                <a:spcPct val="150000"/>
              </a:lnSpc>
            </a:pPr>
            <a:r>
              <a:rPr lang="en-US" sz="1100" b="1" spc="8">
                <a:solidFill>
                  <a:srgbClr val="0161A1"/>
                </a:solidFill>
                <a:latin typeface="PT Serif"/>
                <a:cs typeface="PT Serif"/>
              </a:rPr>
              <a:t>The PMO</a:t>
            </a:r>
            <a:r>
              <a:rPr lang="en-US" sz="1100" b="1" spc="92">
                <a:solidFill>
                  <a:srgbClr val="0161A1"/>
                </a:solidFill>
                <a:latin typeface="PT Serif"/>
                <a:cs typeface="PT Serif"/>
              </a:rPr>
              <a:t> </a:t>
            </a:r>
            <a:r>
              <a:rPr lang="en-US" sz="1100" b="1" spc="13">
                <a:solidFill>
                  <a:srgbClr val="0161A1"/>
                </a:solidFill>
                <a:latin typeface="PT Serif"/>
                <a:cs typeface="PT Serif"/>
              </a:rPr>
              <a:t>will need to evolve to:</a:t>
            </a:r>
            <a:endParaRPr lang="en-US" sz="1100" b="1">
              <a:solidFill>
                <a:srgbClr val="0161A1"/>
              </a:solidFill>
              <a:latin typeface="Times New Roman"/>
              <a:cs typeface="Times New Roman"/>
            </a:endParaRPr>
          </a:p>
          <a:p>
            <a:pPr marL="173803" indent="-122150">
              <a:lnSpc>
                <a:spcPct val="150000"/>
              </a:lnSpc>
              <a:buClr>
                <a:srgbClr val="92D050"/>
              </a:buClr>
              <a:buSzPct val="136111"/>
              <a:buChar char="•"/>
              <a:tabLst>
                <a:tab pos="174128" algn="l"/>
              </a:tabLst>
            </a:pPr>
            <a:r>
              <a:rPr lang="en-US" sz="1100" spc="10">
                <a:solidFill>
                  <a:srgbClr val="404248"/>
                </a:solidFill>
                <a:latin typeface="PT Serif"/>
                <a:cs typeface="PT Serif"/>
              </a:rPr>
              <a:t>Lead overall</a:t>
            </a:r>
            <a:r>
              <a:rPr lang="en-US" sz="1100" spc="43">
                <a:solidFill>
                  <a:srgbClr val="404248"/>
                </a:solidFill>
                <a:latin typeface="PT Serif"/>
                <a:cs typeface="PT Serif"/>
              </a:rPr>
              <a:t> </a:t>
            </a:r>
            <a:r>
              <a:rPr lang="en-US" sz="1100" spc="13">
                <a:solidFill>
                  <a:srgbClr val="404248"/>
                </a:solidFill>
                <a:latin typeface="PT Serif"/>
                <a:cs typeface="PT Serif"/>
              </a:rPr>
              <a:t>improvements</a:t>
            </a:r>
            <a:endParaRPr lang="en-US" sz="1100">
              <a:latin typeface="PT Serif"/>
              <a:cs typeface="PT Serif"/>
            </a:endParaRPr>
          </a:p>
          <a:p>
            <a:pPr marL="173803" marR="78293" indent="-122150">
              <a:lnSpc>
                <a:spcPct val="150000"/>
              </a:lnSpc>
              <a:buClr>
                <a:srgbClr val="92D050"/>
              </a:buClr>
              <a:buSzPct val="136111"/>
              <a:buChar char="•"/>
              <a:tabLst>
                <a:tab pos="174128" algn="l"/>
              </a:tabLst>
            </a:pPr>
            <a:r>
              <a:rPr lang="en-US" sz="1100" spc="10">
                <a:solidFill>
                  <a:srgbClr val="404248"/>
                </a:solidFill>
                <a:latin typeface="PT Serif"/>
                <a:cs typeface="PT Serif"/>
              </a:rPr>
              <a:t>Continuously align </a:t>
            </a:r>
            <a:r>
              <a:rPr lang="en-US" sz="1100" spc="8">
                <a:solidFill>
                  <a:srgbClr val="404248"/>
                </a:solidFill>
                <a:latin typeface="PT Serif"/>
                <a:cs typeface="PT Serif"/>
              </a:rPr>
              <a:t>our </a:t>
            </a:r>
            <a:r>
              <a:rPr lang="en-US" sz="1100" spc="10">
                <a:solidFill>
                  <a:srgbClr val="404248"/>
                </a:solidFill>
                <a:latin typeface="PT Serif"/>
                <a:cs typeface="PT Serif"/>
              </a:rPr>
              <a:t>Value </a:t>
            </a:r>
            <a:r>
              <a:rPr lang="en-US" sz="1100" spc="13">
                <a:solidFill>
                  <a:srgbClr val="404248"/>
                </a:solidFill>
                <a:latin typeface="PT Serif"/>
                <a:cs typeface="PT Serif"/>
              </a:rPr>
              <a:t>Streams  </a:t>
            </a:r>
            <a:r>
              <a:rPr lang="en-US" sz="1100" spc="8">
                <a:solidFill>
                  <a:srgbClr val="404248"/>
                </a:solidFill>
                <a:latin typeface="PT Serif"/>
                <a:cs typeface="PT Serif"/>
              </a:rPr>
              <a:t>and new </a:t>
            </a:r>
            <a:r>
              <a:rPr lang="en-US" sz="1100" spc="10">
                <a:solidFill>
                  <a:srgbClr val="404248"/>
                </a:solidFill>
                <a:latin typeface="PT Serif"/>
                <a:cs typeface="PT Serif"/>
              </a:rPr>
              <a:t>Value</a:t>
            </a:r>
            <a:r>
              <a:rPr lang="en-US" sz="1100" spc="64">
                <a:solidFill>
                  <a:srgbClr val="404248"/>
                </a:solidFill>
                <a:latin typeface="PT Serif"/>
                <a:cs typeface="PT Serif"/>
              </a:rPr>
              <a:t> </a:t>
            </a:r>
            <a:r>
              <a:rPr lang="en-US" sz="1100" spc="13">
                <a:solidFill>
                  <a:srgbClr val="404248"/>
                </a:solidFill>
                <a:latin typeface="PT Serif"/>
                <a:cs typeface="PT Serif"/>
              </a:rPr>
              <a:t>Streams</a:t>
            </a:r>
            <a:endParaRPr lang="en-US" sz="1100">
              <a:latin typeface="Times New Roman"/>
              <a:cs typeface="Times New Roman"/>
            </a:endParaRPr>
          </a:p>
          <a:p>
            <a:pPr marL="173803" indent="-122150">
              <a:lnSpc>
                <a:spcPct val="150000"/>
              </a:lnSpc>
              <a:buClr>
                <a:srgbClr val="92D050"/>
              </a:buClr>
              <a:buSzPct val="136111"/>
              <a:buChar char="•"/>
              <a:tabLst>
                <a:tab pos="174128" algn="l"/>
              </a:tabLst>
            </a:pPr>
            <a:r>
              <a:rPr lang="en-US" sz="1100" spc="10">
                <a:solidFill>
                  <a:srgbClr val="404248"/>
                </a:solidFill>
                <a:latin typeface="PT Serif"/>
                <a:cs typeface="PT Serif"/>
              </a:rPr>
              <a:t>Maintain enterprise value</a:t>
            </a:r>
            <a:r>
              <a:rPr lang="en-US" sz="1100" spc="61">
                <a:solidFill>
                  <a:srgbClr val="404248"/>
                </a:solidFill>
                <a:latin typeface="PT Serif"/>
                <a:cs typeface="PT Serif"/>
              </a:rPr>
              <a:t> </a:t>
            </a:r>
            <a:r>
              <a:rPr lang="en-US" sz="1100" spc="13">
                <a:solidFill>
                  <a:srgbClr val="404248"/>
                </a:solidFill>
                <a:latin typeface="PT Serif"/>
                <a:cs typeface="PT Serif"/>
              </a:rPr>
              <a:t>flow</a:t>
            </a:r>
            <a:endParaRPr lang="en-US" sz="1100">
              <a:latin typeface="PT Serif"/>
              <a:cs typeface="PT Serif"/>
            </a:endParaRPr>
          </a:p>
          <a:p>
            <a:pPr marL="173803" marR="2599" indent="-122150">
              <a:lnSpc>
                <a:spcPct val="150000"/>
              </a:lnSpc>
              <a:buClr>
                <a:srgbClr val="92D050"/>
              </a:buClr>
              <a:buSzPct val="136111"/>
              <a:buChar char="•"/>
              <a:tabLst>
                <a:tab pos="174128" algn="l"/>
              </a:tabLst>
            </a:pPr>
            <a:r>
              <a:rPr lang="en-US" sz="1100" spc="10">
                <a:solidFill>
                  <a:srgbClr val="404248"/>
                </a:solidFill>
                <a:latin typeface="PT Serif"/>
                <a:cs typeface="PT Serif"/>
              </a:rPr>
              <a:t>Implement Lean financial </a:t>
            </a:r>
            <a:r>
              <a:rPr lang="en-US" sz="1100" spc="13">
                <a:solidFill>
                  <a:srgbClr val="404248"/>
                </a:solidFill>
                <a:latin typeface="PT Serif"/>
                <a:cs typeface="PT Serif"/>
              </a:rPr>
              <a:t>management  </a:t>
            </a:r>
            <a:r>
              <a:rPr lang="en-US" sz="1100" spc="8">
                <a:solidFill>
                  <a:srgbClr val="404248"/>
                </a:solidFill>
                <a:latin typeface="PT Serif"/>
                <a:cs typeface="PT Serif"/>
              </a:rPr>
              <a:t>and </a:t>
            </a:r>
            <a:r>
              <a:rPr lang="en-US" sz="1100" spc="10">
                <a:solidFill>
                  <a:srgbClr val="404248"/>
                </a:solidFill>
                <a:latin typeface="PT Serif"/>
                <a:cs typeface="PT Serif"/>
              </a:rPr>
              <a:t>budgeting</a:t>
            </a:r>
            <a:r>
              <a:rPr lang="en-US" sz="1100" spc="46">
                <a:solidFill>
                  <a:srgbClr val="404248"/>
                </a:solidFill>
                <a:latin typeface="PT Serif"/>
                <a:cs typeface="PT Serif"/>
              </a:rPr>
              <a:t> </a:t>
            </a:r>
            <a:r>
              <a:rPr lang="en-US" sz="1100" spc="13">
                <a:solidFill>
                  <a:srgbClr val="404248"/>
                </a:solidFill>
                <a:latin typeface="PT Serif"/>
                <a:cs typeface="PT Serif"/>
              </a:rPr>
              <a:t>techniques</a:t>
            </a:r>
          </a:p>
          <a:p>
            <a:pPr marL="173803" indent="-122150">
              <a:lnSpc>
                <a:spcPct val="150000"/>
              </a:lnSpc>
              <a:buClr>
                <a:srgbClr val="92D050"/>
              </a:buClr>
              <a:buSzPct val="136111"/>
              <a:buChar char="•"/>
              <a:tabLst>
                <a:tab pos="174128" algn="l"/>
              </a:tabLst>
            </a:pPr>
            <a:r>
              <a:rPr lang="en-US" sz="1100" spc="10">
                <a:solidFill>
                  <a:srgbClr val="404248"/>
                </a:solidFill>
                <a:latin typeface="PT Serif"/>
                <a:cs typeface="PT Serif"/>
              </a:rPr>
              <a:t>Align demand </a:t>
            </a:r>
            <a:r>
              <a:rPr lang="en-US" sz="1100" spc="5">
                <a:solidFill>
                  <a:srgbClr val="404248"/>
                </a:solidFill>
                <a:latin typeface="PT Serif"/>
                <a:cs typeface="PT Serif"/>
              </a:rPr>
              <a:t>to</a:t>
            </a:r>
            <a:r>
              <a:rPr lang="en-US" sz="1100" spc="61">
                <a:solidFill>
                  <a:srgbClr val="404248"/>
                </a:solidFill>
                <a:latin typeface="PT Serif"/>
                <a:cs typeface="PT Serif"/>
              </a:rPr>
              <a:t> </a:t>
            </a:r>
            <a:r>
              <a:rPr lang="en-US" sz="1100" spc="13">
                <a:solidFill>
                  <a:srgbClr val="404248"/>
                </a:solidFill>
                <a:latin typeface="PT Serif"/>
                <a:cs typeface="PT Serif"/>
              </a:rPr>
              <a:t>capacity</a:t>
            </a:r>
            <a:endParaRPr lang="en-US" sz="1100">
              <a:latin typeface="PT Serif"/>
              <a:cs typeface="PT Serif"/>
            </a:endParaRPr>
          </a:p>
          <a:p>
            <a:pPr marL="173803" indent="-122150">
              <a:lnSpc>
                <a:spcPct val="150000"/>
              </a:lnSpc>
              <a:buClr>
                <a:srgbClr val="92D050"/>
              </a:buClr>
              <a:buSzPct val="136111"/>
              <a:buChar char="•"/>
              <a:tabLst>
                <a:tab pos="174128" algn="l"/>
              </a:tabLst>
            </a:pPr>
            <a:r>
              <a:rPr lang="en-US" sz="1100" spc="10">
                <a:solidFill>
                  <a:srgbClr val="404248"/>
                </a:solidFill>
                <a:latin typeface="PT Serif"/>
                <a:cs typeface="PT Serif"/>
              </a:rPr>
              <a:t>Provide reliable Agile</a:t>
            </a:r>
            <a:r>
              <a:rPr lang="en-US" sz="1100" spc="61">
                <a:solidFill>
                  <a:srgbClr val="404248"/>
                </a:solidFill>
                <a:latin typeface="PT Serif"/>
                <a:cs typeface="PT Serif"/>
              </a:rPr>
              <a:t> </a:t>
            </a:r>
            <a:r>
              <a:rPr lang="en-US" sz="1100" spc="13">
                <a:solidFill>
                  <a:srgbClr val="404248"/>
                </a:solidFill>
                <a:latin typeface="PT Serif"/>
                <a:cs typeface="PT Serif"/>
              </a:rPr>
              <a:t>forecasting</a:t>
            </a:r>
          </a:p>
          <a:p>
            <a:pPr marL="173803" indent="-122150">
              <a:lnSpc>
                <a:spcPct val="150000"/>
              </a:lnSpc>
              <a:buClr>
                <a:srgbClr val="E38B24"/>
              </a:buClr>
              <a:buSzPct val="136111"/>
              <a:buChar char="•"/>
              <a:tabLst>
                <a:tab pos="174128" algn="l"/>
              </a:tabLst>
            </a:pPr>
            <a:endParaRPr lang="en-US" sz="1100">
              <a:latin typeface="PT Serif"/>
              <a:cs typeface="PT Serif"/>
            </a:endParaRPr>
          </a:p>
          <a:p>
            <a:pPr marL="6497" marR="2599">
              <a:lnSpc>
                <a:spcPct val="150000"/>
              </a:lnSpc>
            </a:pPr>
            <a:r>
              <a:rPr lang="en-US" sz="1100" spc="8">
                <a:solidFill>
                  <a:srgbClr val="404248"/>
                </a:solidFill>
                <a:latin typeface="PT Serif"/>
                <a:cs typeface="PT Serif"/>
              </a:rPr>
              <a:t>All for the </a:t>
            </a:r>
            <a:r>
              <a:rPr lang="en-US" sz="1100" spc="10">
                <a:solidFill>
                  <a:srgbClr val="404248"/>
                </a:solidFill>
                <a:latin typeface="PT Serif"/>
                <a:cs typeface="PT Serif"/>
              </a:rPr>
              <a:t>purpose </a:t>
            </a:r>
            <a:r>
              <a:rPr lang="en-US" sz="1100" spc="5">
                <a:solidFill>
                  <a:srgbClr val="404248"/>
                </a:solidFill>
                <a:latin typeface="PT Serif"/>
                <a:cs typeface="PT Serif"/>
              </a:rPr>
              <a:t>of </a:t>
            </a:r>
            <a:r>
              <a:rPr lang="en-US" sz="1100" spc="10">
                <a:solidFill>
                  <a:srgbClr val="404248"/>
                </a:solidFill>
                <a:latin typeface="PT Serif"/>
                <a:cs typeface="PT Serif"/>
              </a:rPr>
              <a:t>evolving </a:t>
            </a:r>
            <a:r>
              <a:rPr lang="en-US" sz="1100" spc="8">
                <a:solidFill>
                  <a:srgbClr val="404248"/>
                </a:solidFill>
                <a:latin typeface="PT Serif"/>
                <a:cs typeface="PT Serif"/>
              </a:rPr>
              <a:t>the </a:t>
            </a:r>
            <a:r>
              <a:rPr lang="en-US" sz="1100" spc="13">
                <a:solidFill>
                  <a:srgbClr val="404248"/>
                </a:solidFill>
                <a:latin typeface="PT Serif"/>
                <a:cs typeface="PT Serif"/>
              </a:rPr>
              <a:t>organization </a:t>
            </a:r>
            <a:r>
              <a:rPr lang="en-US" sz="1100" spc="5">
                <a:solidFill>
                  <a:srgbClr val="404248"/>
                </a:solidFill>
                <a:latin typeface="PT Serif"/>
                <a:cs typeface="PT Serif"/>
              </a:rPr>
              <a:t>to </a:t>
            </a:r>
            <a:r>
              <a:rPr lang="en-US" sz="1100" spc="10">
                <a:solidFill>
                  <a:srgbClr val="404248"/>
                </a:solidFill>
                <a:latin typeface="PT Serif"/>
                <a:cs typeface="PT Serif"/>
              </a:rPr>
              <a:t>leaner governance</a:t>
            </a:r>
            <a:r>
              <a:rPr lang="en-US" sz="1100" spc="67">
                <a:solidFill>
                  <a:srgbClr val="404248"/>
                </a:solidFill>
                <a:latin typeface="PT Serif"/>
                <a:cs typeface="PT Serif"/>
              </a:rPr>
              <a:t> </a:t>
            </a:r>
            <a:r>
              <a:rPr lang="en-US" sz="1100" spc="13">
                <a:solidFill>
                  <a:srgbClr val="404248"/>
                </a:solidFill>
                <a:latin typeface="PT Serif"/>
                <a:cs typeface="PT Serif"/>
              </a:rPr>
              <a:t>practices.</a:t>
            </a:r>
          </a:p>
          <a:p>
            <a:pPr marL="173803" marR="2599" indent="-122150">
              <a:lnSpc>
                <a:spcPct val="150000"/>
              </a:lnSpc>
              <a:buClr>
                <a:srgbClr val="B8BB63"/>
              </a:buClr>
              <a:buSzPct val="136111"/>
              <a:buChar char="•"/>
              <a:tabLst>
                <a:tab pos="174128" algn="l"/>
              </a:tabLst>
            </a:pPr>
            <a:endParaRPr lang="en-US" sz="1100">
              <a:latin typeface="PT Serif"/>
              <a:cs typeface="PT Serif"/>
            </a:endParaRPr>
          </a:p>
          <a:p>
            <a:pPr marL="6497" marR="2599">
              <a:lnSpc>
                <a:spcPct val="150000"/>
              </a:lnSpc>
            </a:pPr>
            <a:endParaRPr lang="en-US" sz="1100">
              <a:latin typeface="PT Serif"/>
              <a:cs typeface="PT Serif"/>
            </a:endParaRPr>
          </a:p>
          <a:p>
            <a:pPr marL="6497" marR="133845">
              <a:lnSpc>
                <a:spcPct val="150000"/>
              </a:lnSpc>
            </a:pPr>
            <a:endParaRPr sz="1100">
              <a:latin typeface="PT Serif"/>
              <a:cs typeface="PT Serif"/>
            </a:endParaRPr>
          </a:p>
        </p:txBody>
      </p:sp>
      <p:sp>
        <p:nvSpPr>
          <p:cNvPr id="8" name="object 8"/>
          <p:cNvSpPr txBox="1"/>
          <p:nvPr/>
        </p:nvSpPr>
        <p:spPr>
          <a:xfrm>
            <a:off x="8343901" y="1771650"/>
            <a:ext cx="3657599" cy="3691426"/>
          </a:xfrm>
          <a:prstGeom prst="rect">
            <a:avLst/>
          </a:prstGeom>
        </p:spPr>
        <p:txBody>
          <a:bodyPr vert="horz" wrap="square" lIns="0" tIns="6497" rIns="0" bIns="0" rtlCol="0">
            <a:noAutofit/>
          </a:bodyPr>
          <a:lstStyle/>
          <a:p>
            <a:pPr marL="6497" marR="2599">
              <a:lnSpc>
                <a:spcPct val="150000"/>
              </a:lnSpc>
            </a:pPr>
            <a:r>
              <a:rPr lang="en-US" sz="1100" spc="10">
                <a:solidFill>
                  <a:srgbClr val="404248"/>
                </a:solidFill>
                <a:latin typeface="PT Serif"/>
              </a:rPr>
              <a:t>This may look like the end of the journey, but it’s actually the beginning of a new journey toward Agile Portfolio Management. Here, we reap the benefits of what  we’ve started and employ them to make changes throughout the organization.</a:t>
            </a:r>
          </a:p>
          <a:p>
            <a:pPr marL="6497">
              <a:lnSpc>
                <a:spcPct val="150000"/>
              </a:lnSpc>
            </a:pPr>
            <a:endParaRPr lang="en-US" sz="1100" spc="13">
              <a:solidFill>
                <a:srgbClr val="404248"/>
              </a:solidFill>
              <a:latin typeface="PT Serif"/>
              <a:cs typeface="PT Serif"/>
            </a:endParaRPr>
          </a:p>
          <a:p>
            <a:pPr marL="6497" marR="67572">
              <a:lnSpc>
                <a:spcPct val="150000"/>
              </a:lnSpc>
            </a:pPr>
            <a:r>
              <a:rPr lang="en-US" sz="1100" spc="10">
                <a:solidFill>
                  <a:srgbClr val="404248"/>
                </a:solidFill>
                <a:latin typeface="PT Serif"/>
                <a:cs typeface="PT Serif"/>
              </a:rPr>
              <a:t>Other teams within </a:t>
            </a:r>
            <a:r>
              <a:rPr lang="en-US" sz="1100" spc="8">
                <a:solidFill>
                  <a:srgbClr val="404248"/>
                </a:solidFill>
                <a:latin typeface="PT Serif"/>
                <a:cs typeface="PT Serif"/>
              </a:rPr>
              <a:t>the </a:t>
            </a:r>
            <a:r>
              <a:rPr lang="en-US" sz="1100" spc="10">
                <a:solidFill>
                  <a:srgbClr val="404248"/>
                </a:solidFill>
                <a:latin typeface="PT Serif"/>
                <a:cs typeface="PT Serif"/>
              </a:rPr>
              <a:t>organization </a:t>
            </a:r>
            <a:r>
              <a:rPr lang="en-US" sz="1100" spc="8">
                <a:solidFill>
                  <a:srgbClr val="404248"/>
                </a:solidFill>
                <a:latin typeface="PT Serif"/>
                <a:cs typeface="PT Serif"/>
              </a:rPr>
              <a:t>may </a:t>
            </a:r>
            <a:r>
              <a:rPr lang="en-US" sz="1100" spc="13">
                <a:solidFill>
                  <a:srgbClr val="404248"/>
                </a:solidFill>
                <a:latin typeface="PT Serif"/>
                <a:cs typeface="PT Serif"/>
              </a:rPr>
              <a:t>not  </a:t>
            </a:r>
            <a:r>
              <a:rPr lang="en-US" sz="1100" spc="10">
                <a:solidFill>
                  <a:srgbClr val="404248"/>
                </a:solidFill>
                <a:latin typeface="PT Serif"/>
                <a:cs typeface="PT Serif"/>
              </a:rPr>
              <a:t>understand what we’ve</a:t>
            </a:r>
            <a:r>
              <a:rPr lang="en-US" sz="1100" spc="61">
                <a:solidFill>
                  <a:srgbClr val="404248"/>
                </a:solidFill>
                <a:latin typeface="PT Serif"/>
                <a:cs typeface="PT Serif"/>
              </a:rPr>
              <a:t> </a:t>
            </a:r>
            <a:r>
              <a:rPr lang="en-US" sz="1100" spc="13">
                <a:solidFill>
                  <a:srgbClr val="404248"/>
                </a:solidFill>
                <a:latin typeface="PT Serif"/>
                <a:cs typeface="PT Serif"/>
              </a:rPr>
              <a:t>accomplished.</a:t>
            </a:r>
            <a:r>
              <a:rPr lang="en-US" sz="1100">
                <a:latin typeface="PT Serif"/>
                <a:cs typeface="PT Serif"/>
              </a:rPr>
              <a:t> </a:t>
            </a:r>
            <a:r>
              <a:rPr lang="en-US" sz="1100" spc="10">
                <a:solidFill>
                  <a:srgbClr val="404248"/>
                </a:solidFill>
                <a:latin typeface="PT Serif"/>
                <a:cs typeface="PT Serif"/>
              </a:rPr>
              <a:t>Expanding into associated areas like</a:t>
            </a:r>
            <a:r>
              <a:rPr lang="en-US" sz="1100" spc="97">
                <a:solidFill>
                  <a:srgbClr val="404248"/>
                </a:solidFill>
                <a:latin typeface="PT Serif"/>
                <a:cs typeface="PT Serif"/>
              </a:rPr>
              <a:t> </a:t>
            </a:r>
            <a:r>
              <a:rPr lang="en-US" sz="1100" spc="13">
                <a:solidFill>
                  <a:srgbClr val="404248"/>
                </a:solidFill>
                <a:latin typeface="PT Serif"/>
                <a:cs typeface="PT Serif"/>
              </a:rPr>
              <a:t>HR,</a:t>
            </a:r>
            <a:r>
              <a:rPr lang="en-US" sz="1100">
                <a:latin typeface="PT Serif"/>
                <a:cs typeface="PT Serif"/>
              </a:rPr>
              <a:t> </a:t>
            </a:r>
            <a:r>
              <a:rPr lang="en-US" sz="1100" spc="10">
                <a:solidFill>
                  <a:srgbClr val="404248"/>
                </a:solidFill>
                <a:latin typeface="PT Serif"/>
                <a:cs typeface="PT Serif"/>
              </a:rPr>
              <a:t>Operations, Legal, Finance, Accounting,</a:t>
            </a:r>
            <a:r>
              <a:rPr lang="en-US" sz="1100" spc="102">
                <a:solidFill>
                  <a:srgbClr val="404248"/>
                </a:solidFill>
                <a:latin typeface="PT Serif"/>
                <a:cs typeface="PT Serif"/>
              </a:rPr>
              <a:t> </a:t>
            </a:r>
            <a:r>
              <a:rPr lang="en-US" sz="1100" spc="13">
                <a:solidFill>
                  <a:srgbClr val="404248"/>
                </a:solidFill>
                <a:latin typeface="PT Serif"/>
                <a:cs typeface="PT Serif"/>
              </a:rPr>
              <a:t>Sales,</a:t>
            </a:r>
            <a:r>
              <a:rPr lang="en-US" sz="1100">
                <a:latin typeface="PT Serif"/>
                <a:cs typeface="PT Serif"/>
              </a:rPr>
              <a:t> </a:t>
            </a:r>
            <a:r>
              <a:rPr lang="en-US" sz="1100" spc="10">
                <a:solidFill>
                  <a:srgbClr val="404248"/>
                </a:solidFill>
                <a:latin typeface="PT Serif"/>
                <a:cs typeface="PT Serif"/>
              </a:rPr>
              <a:t>Marketing </a:t>
            </a:r>
            <a:r>
              <a:rPr lang="en-US" sz="1100" spc="8">
                <a:solidFill>
                  <a:srgbClr val="404248"/>
                </a:solidFill>
                <a:latin typeface="PT Serif"/>
                <a:cs typeface="PT Serif"/>
              </a:rPr>
              <a:t>and </a:t>
            </a:r>
            <a:r>
              <a:rPr lang="en-US" sz="1100" spc="10">
                <a:solidFill>
                  <a:srgbClr val="404248"/>
                </a:solidFill>
                <a:latin typeface="PT Serif"/>
                <a:cs typeface="PT Serif"/>
              </a:rPr>
              <a:t>more </a:t>
            </a:r>
            <a:r>
              <a:rPr lang="en-US" sz="1100" spc="5">
                <a:solidFill>
                  <a:srgbClr val="404248"/>
                </a:solidFill>
                <a:latin typeface="PT Serif"/>
                <a:cs typeface="PT Serif"/>
              </a:rPr>
              <a:t>will benefit the</a:t>
            </a:r>
            <a:r>
              <a:rPr lang="en-US" sz="1100" spc="13">
                <a:solidFill>
                  <a:srgbClr val="404248"/>
                </a:solidFill>
                <a:latin typeface="PT Serif"/>
                <a:cs typeface="PT Serif"/>
              </a:rPr>
              <a:t> </a:t>
            </a:r>
            <a:r>
              <a:rPr lang="en-US" sz="1100" spc="10">
                <a:solidFill>
                  <a:srgbClr val="404248"/>
                </a:solidFill>
                <a:latin typeface="PT Serif"/>
                <a:cs typeface="PT Serif"/>
              </a:rPr>
              <a:t>entire</a:t>
            </a:r>
            <a:r>
              <a:rPr lang="en-US" sz="1100" spc="26">
                <a:solidFill>
                  <a:srgbClr val="404248"/>
                </a:solidFill>
                <a:latin typeface="PT Serif"/>
                <a:cs typeface="PT Serif"/>
              </a:rPr>
              <a:t> </a:t>
            </a:r>
            <a:r>
              <a:rPr lang="en-US" sz="1100" spc="13">
                <a:solidFill>
                  <a:srgbClr val="404248"/>
                </a:solidFill>
                <a:latin typeface="PT Serif"/>
                <a:cs typeface="PT Serif"/>
              </a:rPr>
              <a:t>business.</a:t>
            </a:r>
            <a:endParaRPr lang="en-US" sz="1100">
              <a:latin typeface="PT Serif"/>
              <a:cs typeface="PT Serif"/>
            </a:endParaRPr>
          </a:p>
          <a:p>
            <a:pPr marL="6497">
              <a:lnSpc>
                <a:spcPct val="150000"/>
              </a:lnSpc>
            </a:pPr>
            <a:endParaRPr lang="en-US" sz="1100">
              <a:latin typeface="PT Serif"/>
              <a:cs typeface="PT Serif"/>
            </a:endParaRPr>
          </a:p>
          <a:p>
            <a:pPr marL="6497" marR="2599">
              <a:lnSpc>
                <a:spcPct val="150000"/>
              </a:lnSpc>
            </a:pPr>
            <a:endParaRPr sz="1100">
              <a:latin typeface="PT Serif"/>
              <a:cs typeface="PT Serif"/>
            </a:endParaRPr>
          </a:p>
        </p:txBody>
      </p:sp>
      <p:sp>
        <p:nvSpPr>
          <p:cNvPr id="12" name="object 12"/>
          <p:cNvSpPr txBox="1"/>
          <p:nvPr/>
        </p:nvSpPr>
        <p:spPr>
          <a:xfrm>
            <a:off x="457200" y="309580"/>
            <a:ext cx="5814907"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Manage as Portfolio (</a:t>
            </a:r>
            <a:r>
              <a:rPr lang="en-US">
                <a:solidFill>
                  <a:srgbClr val="C00000"/>
                </a:solidFill>
              </a:rPr>
              <a:t>updates needed</a:t>
            </a:r>
            <a:r>
              <a:rPr lang="en-US"/>
              <a:t>)</a:t>
            </a:r>
            <a:endParaRPr/>
          </a:p>
        </p:txBody>
      </p:sp>
      <p:sp>
        <p:nvSpPr>
          <p:cNvPr id="3" name="object 3"/>
          <p:cNvSpPr txBox="1"/>
          <p:nvPr/>
        </p:nvSpPr>
        <p:spPr>
          <a:xfrm>
            <a:off x="457200" y="1752600"/>
            <a:ext cx="3657600" cy="1013887"/>
          </a:xfrm>
          <a:prstGeom prst="rect">
            <a:avLst/>
          </a:prstGeom>
        </p:spPr>
        <p:txBody>
          <a:bodyPr vert="horz" wrap="square" lIns="0" tIns="6497" rIns="0" bIns="0" rtlCol="0">
            <a:spAutoFit/>
          </a:bodyPr>
          <a:lstStyle/>
          <a:p>
            <a:pPr marL="102658" marR="2599">
              <a:lnSpc>
                <a:spcPct val="143100"/>
              </a:lnSpc>
              <a:spcBef>
                <a:spcPts val="51"/>
              </a:spcBef>
            </a:pPr>
            <a:r>
              <a:rPr sz="1100" spc="5">
                <a:solidFill>
                  <a:srgbClr val="404248"/>
                </a:solidFill>
                <a:latin typeface="PT Serif"/>
                <a:cs typeface="PT Serif"/>
              </a:rPr>
              <a:t>As </a:t>
            </a:r>
            <a:r>
              <a:rPr sz="1100" spc="8">
                <a:solidFill>
                  <a:srgbClr val="404248"/>
                </a:solidFill>
                <a:latin typeface="PT Serif"/>
                <a:cs typeface="PT Serif"/>
              </a:rPr>
              <a:t>the </a:t>
            </a:r>
            <a:r>
              <a:rPr lang="en-US" sz="1100" spc="10">
                <a:solidFill>
                  <a:srgbClr val="404248"/>
                </a:solidFill>
                <a:latin typeface="PT Serif"/>
                <a:cs typeface="PT Serif"/>
              </a:rPr>
              <a:t>SAFe practices become </a:t>
            </a:r>
            <a:r>
              <a:rPr sz="1100" spc="10">
                <a:solidFill>
                  <a:srgbClr val="404248"/>
                </a:solidFill>
                <a:latin typeface="PT Serif"/>
                <a:cs typeface="PT Serif"/>
              </a:rPr>
              <a:t>natural, </a:t>
            </a:r>
            <a:r>
              <a:rPr sz="1100" spc="13">
                <a:solidFill>
                  <a:srgbClr val="404248"/>
                </a:solidFill>
                <a:latin typeface="PT Serif"/>
                <a:cs typeface="PT Serif"/>
              </a:rPr>
              <a:t>the  </a:t>
            </a:r>
            <a:r>
              <a:rPr sz="1100" spc="10">
                <a:solidFill>
                  <a:srgbClr val="404248"/>
                </a:solidFill>
                <a:latin typeface="PT Serif"/>
                <a:cs typeface="PT Serif"/>
              </a:rPr>
              <a:t>transformation continues. </a:t>
            </a:r>
            <a:r>
              <a:rPr lang="en-US" sz="1100" spc="5">
                <a:solidFill>
                  <a:srgbClr val="404248"/>
                </a:solidFill>
                <a:latin typeface="PT Serif"/>
                <a:cs typeface="PT Serif"/>
              </a:rPr>
              <a:t>The next step is to…</a:t>
            </a:r>
            <a:endParaRPr lang="en-US" sz="1100" spc="13">
              <a:solidFill>
                <a:srgbClr val="404248"/>
              </a:solidFill>
              <a:latin typeface="PT Serif"/>
              <a:cs typeface="PT Serif"/>
            </a:endParaRPr>
          </a:p>
          <a:p>
            <a:pPr marL="102658">
              <a:spcBef>
                <a:spcPts val="476"/>
              </a:spcBef>
            </a:pPr>
            <a:endParaRPr lang="en-US" sz="1100" spc="13">
              <a:solidFill>
                <a:srgbClr val="404248"/>
              </a:solidFill>
              <a:latin typeface="PT Serif"/>
              <a:cs typeface="PT Serif"/>
            </a:endParaRPr>
          </a:p>
          <a:p>
            <a:pPr marL="6497" marR="7147" indent="-96485" algn="ctr">
              <a:lnSpc>
                <a:spcPct val="143100"/>
              </a:lnSpc>
              <a:spcBef>
                <a:spcPts val="51"/>
              </a:spcBef>
            </a:pPr>
            <a:r>
              <a:rPr lang="en-US" sz="1400" i="1" spc="5">
                <a:solidFill>
                  <a:srgbClr val="0161A1"/>
                </a:solidFill>
                <a:latin typeface="PT Serif"/>
              </a:rPr>
              <a:t>“Bring SAFe Portfolio level into the picture”</a:t>
            </a:r>
          </a:p>
        </p:txBody>
      </p:sp>
      <p:cxnSp>
        <p:nvCxnSpPr>
          <p:cNvPr id="11" name="Straight Connector 10">
            <a:extLst>
              <a:ext uri="{FF2B5EF4-FFF2-40B4-BE49-F238E27FC236}">
                <a16:creationId xmlns:a16="http://schemas.microsoft.com/office/drawing/2014/main" id="{392E9C2A-10BA-E942-9A7B-94ABA052EBB4}"/>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FE17C1-6F01-7F40-AD1E-4499A7AC889A}"/>
              </a:ext>
            </a:extLst>
          </p:cNvPr>
          <p:cNvCxnSpPr/>
          <p:nvPr/>
        </p:nvCxnSpPr>
        <p:spPr>
          <a:xfrm>
            <a:off x="8208489"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A1F8800-1B7E-6144-9EBD-8A2B120547A0}"/>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8E77FC2-3AFC-274D-AA5B-5222C8FCBC57}"/>
              </a:ext>
            </a:extLst>
          </p:cNvPr>
          <p:cNvPicPr>
            <a:picLocks noChangeAspect="1"/>
          </p:cNvPicPr>
          <p:nvPr/>
        </p:nvPicPr>
        <p:blipFill>
          <a:blip r:embed="rId2">
            <a:grayscl/>
          </a:blip>
          <a:stretch>
            <a:fillRect/>
          </a:stretch>
        </p:blipFill>
        <p:spPr>
          <a:xfrm>
            <a:off x="573232" y="890222"/>
            <a:ext cx="606136" cy="505556"/>
          </a:xfrm>
          <a:prstGeom prst="rect">
            <a:avLst/>
          </a:prstGeom>
        </p:spPr>
      </p:pic>
    </p:spTree>
    <p:extLst>
      <p:ext uri="{BB962C8B-B14F-4D97-AF65-F5344CB8AC3E}">
        <p14:creationId xmlns:p14="http://schemas.microsoft.com/office/powerpoint/2010/main" val="3467229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1752600"/>
            <a:ext cx="3657601" cy="3898450"/>
          </a:xfrm>
          <a:prstGeom prst="rect">
            <a:avLst/>
          </a:prstGeom>
        </p:spPr>
        <p:txBody>
          <a:bodyPr vert="horz" wrap="square" lIns="0" tIns="66923" rIns="0" bIns="0" rtlCol="0">
            <a:noAutofit/>
          </a:bodyPr>
          <a:lstStyle/>
          <a:p>
            <a:pPr marL="6497" marR="2599">
              <a:lnSpc>
                <a:spcPct val="143100"/>
              </a:lnSpc>
              <a:spcBef>
                <a:spcPts val="742"/>
              </a:spcBef>
            </a:pPr>
            <a:r>
              <a:rPr sz="1100" spc="8">
                <a:solidFill>
                  <a:srgbClr val="404248"/>
                </a:solidFill>
                <a:latin typeface="PT Serif"/>
              </a:rPr>
              <a:t>In the real world, many companies see Agile</a:t>
            </a:r>
            <a:r>
              <a:rPr lang="en-US" sz="1100" spc="8">
                <a:solidFill>
                  <a:srgbClr val="404248"/>
                </a:solidFill>
                <a:latin typeface="PT Serif"/>
              </a:rPr>
              <a:t> </a:t>
            </a:r>
            <a:r>
              <a:rPr sz="1100" spc="8">
                <a:solidFill>
                  <a:srgbClr val="404248"/>
                </a:solidFill>
                <a:latin typeface="PT Serif"/>
              </a:rPr>
              <a:t>Transformations as a way to tighten the delivery  pipeline and ship products faster.</a:t>
            </a:r>
            <a:r>
              <a:rPr lang="en-US" sz="1100" spc="8">
                <a:solidFill>
                  <a:srgbClr val="404248"/>
                </a:solidFill>
                <a:latin typeface="PT Serif"/>
              </a:rPr>
              <a:t> </a:t>
            </a:r>
            <a:r>
              <a:rPr sz="1100" spc="8">
                <a:solidFill>
                  <a:srgbClr val="404248"/>
                </a:solidFill>
                <a:latin typeface="PT Serif"/>
              </a:rPr>
              <a:t>Some believe that Agile has little impact on the  company’s objectives, priorities, or direction.</a:t>
            </a:r>
            <a:r>
              <a:rPr lang="en-US" sz="1100" spc="8">
                <a:solidFill>
                  <a:srgbClr val="404248"/>
                </a:solidFill>
                <a:latin typeface="PT Serif"/>
              </a:rPr>
              <a:t> </a:t>
            </a:r>
            <a:r>
              <a:rPr sz="1100" spc="8">
                <a:solidFill>
                  <a:srgbClr val="404248"/>
                </a:solidFill>
                <a:latin typeface="PT Serif"/>
              </a:rPr>
              <a:t>Unfortunately, this is short-sighted, for Agile  has benefits across all areas of a company.</a:t>
            </a:r>
            <a:endParaRPr lang="en-US" sz="1100" spc="8">
              <a:solidFill>
                <a:srgbClr val="404248"/>
              </a:solidFill>
              <a:latin typeface="PT Serif"/>
            </a:endParaRPr>
          </a:p>
          <a:p>
            <a:pPr marL="6497" marR="170230">
              <a:lnSpc>
                <a:spcPct val="143100"/>
              </a:lnSpc>
            </a:pPr>
            <a:endParaRPr lang="en-US" sz="1100" spc="13">
              <a:solidFill>
                <a:srgbClr val="404248"/>
              </a:solidFill>
              <a:latin typeface="PT Serif"/>
              <a:cs typeface="PT Serif"/>
            </a:endParaRPr>
          </a:p>
          <a:p>
            <a:pPr marL="6497" marR="2599">
              <a:lnSpc>
                <a:spcPct val="143100"/>
              </a:lnSpc>
              <a:spcBef>
                <a:spcPts val="742"/>
              </a:spcBef>
            </a:pPr>
            <a:endParaRPr lang="en-US" sz="1100">
              <a:latin typeface="PT Serif"/>
              <a:cs typeface="PT Serif"/>
            </a:endParaRPr>
          </a:p>
          <a:p>
            <a:pPr marL="6497" marR="170230">
              <a:lnSpc>
                <a:spcPct val="143100"/>
              </a:lnSpc>
            </a:pPr>
            <a:endParaRPr sz="1100">
              <a:latin typeface="PT Serif"/>
              <a:cs typeface="PT Serif"/>
            </a:endParaRPr>
          </a:p>
        </p:txBody>
      </p:sp>
      <p:sp>
        <p:nvSpPr>
          <p:cNvPr id="6" name="object 6"/>
          <p:cNvSpPr txBox="1"/>
          <p:nvPr/>
        </p:nvSpPr>
        <p:spPr>
          <a:xfrm>
            <a:off x="4419600" y="1794162"/>
            <a:ext cx="3657600" cy="3599009"/>
          </a:xfrm>
          <a:prstGeom prst="rect">
            <a:avLst/>
          </a:prstGeom>
        </p:spPr>
        <p:txBody>
          <a:bodyPr vert="horz" wrap="square" lIns="0" tIns="66923" rIns="0" bIns="0" rtlCol="0">
            <a:noAutofit/>
          </a:bodyPr>
          <a:lstStyle/>
          <a:p>
            <a:pPr marL="6497">
              <a:spcBef>
                <a:spcPts val="58"/>
              </a:spcBef>
            </a:pPr>
            <a:r>
              <a:rPr lang="en-US" sz="1100" b="1" spc="20">
                <a:latin typeface="PT Serif"/>
                <a:cs typeface="PT Serif"/>
              </a:rPr>
              <a:t>Sustaining Actions:</a:t>
            </a:r>
            <a:endParaRPr lang="en-US" sz="1100">
              <a:latin typeface="PT Serif"/>
              <a:cs typeface="PT Serif"/>
            </a:endParaRPr>
          </a:p>
          <a:p>
            <a:pPr marL="6173" marR="16568">
              <a:lnSpc>
                <a:spcPct val="143100"/>
              </a:lnSpc>
              <a:spcBef>
                <a:spcPts val="51"/>
              </a:spcBef>
            </a:pPr>
            <a:r>
              <a:rPr lang="en-US" sz="1100" b="1" spc="10">
                <a:solidFill>
                  <a:srgbClr val="0161A1"/>
                </a:solidFill>
                <a:latin typeface="PT Serif"/>
                <a:cs typeface="PT Serif"/>
              </a:rPr>
              <a:t>1. Maintain Agile process tools and docs</a:t>
            </a:r>
            <a:r>
              <a:rPr lang="en-US" sz="1100" spc="10">
                <a:solidFill>
                  <a:srgbClr val="0161A1"/>
                </a:solidFill>
                <a:latin typeface="PT Serif"/>
                <a:cs typeface="PT Serif"/>
              </a:rPr>
              <a:t>: </a:t>
            </a:r>
          </a:p>
          <a:p>
            <a:pPr marL="130596" marR="2599">
              <a:lnSpc>
                <a:spcPct val="143100"/>
              </a:lnSpc>
              <a:spcBef>
                <a:spcPts val="51"/>
              </a:spcBef>
            </a:pPr>
            <a:r>
              <a:rPr lang="en-US" sz="1100" spc="10">
                <a:solidFill>
                  <a:srgbClr val="404248"/>
                </a:solidFill>
                <a:latin typeface="PT Serif"/>
              </a:rPr>
              <a:t>Value our tools and documentation like we value our source code. No broken windows in our house.</a:t>
            </a:r>
          </a:p>
          <a:p>
            <a:pPr marL="6173" marR="16568">
              <a:lnSpc>
                <a:spcPct val="143100"/>
              </a:lnSpc>
              <a:spcBef>
                <a:spcPts val="51"/>
              </a:spcBef>
            </a:pPr>
            <a:endParaRPr lang="en-US" sz="1100" b="1" spc="10">
              <a:solidFill>
                <a:srgbClr val="0161A1"/>
              </a:solidFill>
              <a:latin typeface="PT Serif"/>
              <a:cs typeface="PT Serif"/>
            </a:endParaRPr>
          </a:p>
          <a:p>
            <a:pPr marL="6173" marR="16568">
              <a:lnSpc>
                <a:spcPct val="143100"/>
              </a:lnSpc>
              <a:spcBef>
                <a:spcPts val="51"/>
              </a:spcBef>
            </a:pPr>
            <a:r>
              <a:rPr lang="en-US" sz="1100" b="1" spc="10">
                <a:solidFill>
                  <a:srgbClr val="0161A1"/>
                </a:solidFill>
                <a:latin typeface="PT Serif"/>
                <a:cs typeface="PT Serif"/>
              </a:rPr>
              <a:t>2. Extend Agile to Entire Company</a:t>
            </a:r>
            <a:r>
              <a:rPr lang="en-US" sz="1100" spc="10">
                <a:solidFill>
                  <a:srgbClr val="0161A1"/>
                </a:solidFill>
                <a:latin typeface="PT Serif"/>
                <a:cs typeface="PT Serif"/>
              </a:rPr>
              <a:t>: </a:t>
            </a:r>
          </a:p>
          <a:p>
            <a:pPr marL="130596" marR="2599">
              <a:lnSpc>
                <a:spcPct val="143100"/>
              </a:lnSpc>
              <a:spcBef>
                <a:spcPts val="51"/>
              </a:spcBef>
            </a:pPr>
            <a:r>
              <a:rPr lang="en-US" sz="1100" spc="10">
                <a:solidFill>
                  <a:srgbClr val="404248"/>
                </a:solidFill>
                <a:latin typeface="PT Serif"/>
              </a:rPr>
              <a:t>Bring Agile methodologies and the necessary training  to other departments like Marketing, HR and Finance.</a:t>
            </a:r>
          </a:p>
          <a:p>
            <a:pPr marL="234773" marR="16568" indent="-228600">
              <a:lnSpc>
                <a:spcPct val="143100"/>
              </a:lnSpc>
              <a:spcBef>
                <a:spcPts val="51"/>
              </a:spcBef>
              <a:buAutoNum type="arabicPeriod"/>
            </a:pPr>
            <a:endParaRPr lang="en-US" sz="1100">
              <a:latin typeface="PT Serif"/>
              <a:cs typeface="PT Serif"/>
            </a:endParaRPr>
          </a:p>
          <a:p>
            <a:pPr marL="6497">
              <a:spcBef>
                <a:spcPts val="527"/>
              </a:spcBef>
            </a:pPr>
            <a:r>
              <a:rPr lang="en-US" sz="1100" b="1" spc="10">
                <a:solidFill>
                  <a:srgbClr val="0161A1"/>
                </a:solidFill>
                <a:latin typeface="PT Serif"/>
                <a:cs typeface="PT Serif"/>
              </a:rPr>
              <a:t>3. Nurture Agile </a:t>
            </a:r>
            <a:r>
              <a:rPr sz="1100" b="1" spc="10">
                <a:solidFill>
                  <a:srgbClr val="0161A1"/>
                </a:solidFill>
                <a:latin typeface="PT Serif"/>
                <a:cs typeface="PT Serif"/>
              </a:rPr>
              <a:t>Leadership</a:t>
            </a:r>
            <a:r>
              <a:rPr sz="1100" b="1" spc="67">
                <a:solidFill>
                  <a:srgbClr val="0161A1"/>
                </a:solidFill>
                <a:latin typeface="PT Serif"/>
                <a:cs typeface="PT Serif"/>
              </a:rPr>
              <a:t> </a:t>
            </a:r>
            <a:r>
              <a:rPr lang="en-US" sz="1100" b="1" spc="13">
                <a:solidFill>
                  <a:srgbClr val="0161A1"/>
                </a:solidFill>
                <a:latin typeface="PT Serif"/>
                <a:cs typeface="PT Serif"/>
              </a:rPr>
              <a:t>culture</a:t>
            </a:r>
            <a:r>
              <a:rPr sz="1100" b="1" spc="13">
                <a:solidFill>
                  <a:srgbClr val="0161A1"/>
                </a:solidFill>
                <a:latin typeface="PT Serif"/>
                <a:cs typeface="PT Serif"/>
              </a:rPr>
              <a:t>:</a:t>
            </a:r>
            <a:endParaRPr sz="1100">
              <a:solidFill>
                <a:srgbClr val="0161A1"/>
              </a:solidFill>
              <a:latin typeface="PT Serif"/>
              <a:cs typeface="PT Serif"/>
            </a:endParaRPr>
          </a:p>
          <a:p>
            <a:pPr marL="130596" marR="2599">
              <a:lnSpc>
                <a:spcPct val="143100"/>
              </a:lnSpc>
            </a:pPr>
            <a:r>
              <a:rPr lang="en-US" sz="1100" spc="10">
                <a:solidFill>
                  <a:srgbClr val="404248"/>
                </a:solidFill>
                <a:latin typeface="PT Serif"/>
                <a:cs typeface="PT Serif"/>
              </a:rPr>
              <a:t>E</a:t>
            </a:r>
            <a:r>
              <a:rPr sz="1100" spc="10">
                <a:solidFill>
                  <a:srgbClr val="404248"/>
                </a:solidFill>
                <a:latin typeface="PT Serif"/>
                <a:cs typeface="PT Serif"/>
              </a:rPr>
              <a:t>vangelize </a:t>
            </a:r>
            <a:r>
              <a:rPr lang="en-US" sz="1100" spc="10">
                <a:solidFill>
                  <a:srgbClr val="404248"/>
                </a:solidFill>
                <a:latin typeface="PT Serif"/>
                <a:cs typeface="PT Serif"/>
              </a:rPr>
              <a:t>and apply Agile methodologies </a:t>
            </a:r>
            <a:r>
              <a:rPr lang="en-US" sz="1100" spc="8">
                <a:solidFill>
                  <a:srgbClr val="404248"/>
                </a:solidFill>
                <a:latin typeface="PT Serif"/>
                <a:cs typeface="PT Serif"/>
              </a:rPr>
              <a:t>to Leadership forums/</a:t>
            </a:r>
            <a:r>
              <a:rPr lang="en-US" sz="1100" spc="8" err="1">
                <a:solidFill>
                  <a:srgbClr val="404248"/>
                </a:solidFill>
                <a:latin typeface="PT Serif"/>
                <a:cs typeface="PT Serif"/>
              </a:rPr>
              <a:t>activites</a:t>
            </a:r>
            <a:r>
              <a:rPr lang="en-US" sz="1100" spc="8">
                <a:solidFill>
                  <a:srgbClr val="404248"/>
                </a:solidFill>
                <a:latin typeface="PT Serif"/>
                <a:cs typeface="PT Serif"/>
              </a:rPr>
              <a:t> </a:t>
            </a:r>
            <a:r>
              <a:rPr sz="1100" spc="10">
                <a:solidFill>
                  <a:srgbClr val="404248"/>
                </a:solidFill>
                <a:latin typeface="PT Serif"/>
                <a:cs typeface="PT Serif"/>
              </a:rPr>
              <a:t>across </a:t>
            </a:r>
            <a:r>
              <a:rPr sz="1100" spc="8">
                <a:solidFill>
                  <a:srgbClr val="404248"/>
                </a:solidFill>
                <a:latin typeface="PT Serif"/>
                <a:cs typeface="PT Serif"/>
              </a:rPr>
              <a:t>the</a:t>
            </a:r>
            <a:r>
              <a:rPr sz="1100" spc="95">
                <a:solidFill>
                  <a:srgbClr val="404248"/>
                </a:solidFill>
                <a:latin typeface="PT Serif"/>
                <a:cs typeface="PT Serif"/>
              </a:rPr>
              <a:t> </a:t>
            </a:r>
            <a:r>
              <a:rPr sz="1100" spc="13">
                <a:solidFill>
                  <a:srgbClr val="404248"/>
                </a:solidFill>
                <a:latin typeface="PT Serif"/>
                <a:cs typeface="PT Serif"/>
              </a:rPr>
              <a:t>company</a:t>
            </a:r>
            <a:r>
              <a:rPr lang="en-US" sz="1100" spc="13">
                <a:solidFill>
                  <a:srgbClr val="404248"/>
                </a:solidFill>
                <a:latin typeface="PT Serif"/>
                <a:cs typeface="PT Serif"/>
              </a:rPr>
              <a:t> </a:t>
            </a:r>
            <a:r>
              <a:rPr lang="en-US" sz="1100" spc="8">
                <a:solidFill>
                  <a:srgbClr val="404248"/>
                </a:solidFill>
                <a:latin typeface="PT Serif"/>
                <a:cs typeface="PT Serif"/>
              </a:rPr>
              <a:t>supported by </a:t>
            </a:r>
            <a:r>
              <a:rPr lang="en-US" sz="1100" spc="13">
                <a:solidFill>
                  <a:srgbClr val="404248"/>
                </a:solidFill>
                <a:latin typeface="PT Serif"/>
                <a:cs typeface="PT Serif"/>
              </a:rPr>
              <a:t>continuing education on Agile leadership</a:t>
            </a:r>
            <a:r>
              <a:rPr sz="1100" spc="13">
                <a:solidFill>
                  <a:srgbClr val="404248"/>
                </a:solidFill>
                <a:latin typeface="PT Serif"/>
                <a:cs typeface="PT Serif"/>
              </a:rPr>
              <a:t>.</a:t>
            </a:r>
            <a:endParaRPr lang="en-US" sz="1100" spc="13">
              <a:solidFill>
                <a:srgbClr val="404248"/>
              </a:solidFill>
              <a:latin typeface="PT Serif"/>
              <a:cs typeface="PT Serif"/>
            </a:endParaRPr>
          </a:p>
          <a:p>
            <a:pPr marL="130596" marR="2599">
              <a:lnSpc>
                <a:spcPct val="143100"/>
              </a:lnSpc>
            </a:pPr>
            <a:endParaRPr lang="en-US" sz="1100" spc="13">
              <a:solidFill>
                <a:srgbClr val="404248"/>
              </a:solidFill>
              <a:latin typeface="PT Serif"/>
              <a:cs typeface="PT Serif"/>
            </a:endParaRPr>
          </a:p>
          <a:p>
            <a:pPr marL="6497">
              <a:spcBef>
                <a:spcPts val="527"/>
              </a:spcBef>
            </a:pPr>
            <a:r>
              <a:rPr lang="en-US" sz="1100" b="1" spc="5">
                <a:solidFill>
                  <a:srgbClr val="0161A1"/>
                </a:solidFill>
                <a:latin typeface="PT Serif"/>
                <a:cs typeface="PT Serif"/>
              </a:rPr>
              <a:t>4. </a:t>
            </a:r>
            <a:r>
              <a:rPr lang="en-US" sz="1100" b="1" spc="10">
                <a:solidFill>
                  <a:srgbClr val="0161A1"/>
                </a:solidFill>
                <a:latin typeface="PT Serif"/>
                <a:cs typeface="PT Serif"/>
              </a:rPr>
              <a:t>Nurture Engineering culture</a:t>
            </a:r>
            <a:r>
              <a:rPr lang="en-US" sz="1100" b="1" spc="13">
                <a:solidFill>
                  <a:srgbClr val="0161A1"/>
                </a:solidFill>
                <a:latin typeface="PT Serif"/>
                <a:cs typeface="PT Serif"/>
              </a:rPr>
              <a:t>:</a:t>
            </a:r>
            <a:endParaRPr lang="en-US" sz="1100" b="1">
              <a:solidFill>
                <a:srgbClr val="0161A1"/>
              </a:solidFill>
              <a:latin typeface="PT Serif"/>
              <a:cs typeface="PT Serif"/>
            </a:endParaRPr>
          </a:p>
          <a:p>
            <a:pPr marL="130596" marR="2599">
              <a:lnSpc>
                <a:spcPct val="143100"/>
              </a:lnSpc>
            </a:pPr>
            <a:r>
              <a:rPr lang="en-US" sz="1100" spc="10">
                <a:solidFill>
                  <a:srgbClr val="404248"/>
                </a:solidFill>
                <a:latin typeface="PT Serif"/>
                <a:cs typeface="PT Serif"/>
              </a:rPr>
              <a:t>Build and facilitate internal Agile community including crowd-sourced curation of Agile news and industry trends, learnings materials, cases studies, videos and in-person social meet-ups</a:t>
            </a:r>
            <a:r>
              <a:rPr lang="en-US" sz="1100" spc="13">
                <a:solidFill>
                  <a:srgbClr val="404248"/>
                </a:solidFill>
                <a:latin typeface="PT Serif"/>
                <a:cs typeface="PT Serif"/>
              </a:rPr>
              <a:t>.</a:t>
            </a:r>
          </a:p>
          <a:p>
            <a:pPr marL="130596" marR="2599">
              <a:lnSpc>
                <a:spcPct val="143100"/>
              </a:lnSpc>
            </a:pPr>
            <a:endParaRPr lang="en-US" sz="1100" spc="13">
              <a:solidFill>
                <a:srgbClr val="404248"/>
              </a:solidFill>
              <a:latin typeface="PT Serif"/>
              <a:cs typeface="PT Serif"/>
            </a:endParaRPr>
          </a:p>
        </p:txBody>
      </p:sp>
      <p:sp>
        <p:nvSpPr>
          <p:cNvPr id="10" name="object 10"/>
          <p:cNvSpPr txBox="1"/>
          <p:nvPr/>
        </p:nvSpPr>
        <p:spPr>
          <a:xfrm>
            <a:off x="457200" y="309580"/>
            <a:ext cx="3633801"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Sustain and Improve</a:t>
            </a:r>
            <a:endParaRPr/>
          </a:p>
        </p:txBody>
      </p:sp>
      <p:cxnSp>
        <p:nvCxnSpPr>
          <p:cNvPr id="7" name="Straight Connector 6">
            <a:extLst>
              <a:ext uri="{FF2B5EF4-FFF2-40B4-BE49-F238E27FC236}">
                <a16:creationId xmlns:a16="http://schemas.microsoft.com/office/drawing/2014/main" id="{56A4515E-3400-9F47-A9EA-001A599B26C8}"/>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F54426-A380-5F4A-908A-DEC550E873B5}"/>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0941D58-FFD9-E846-B1B6-77D26F579B05}"/>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1" name="object 6">
            <a:extLst>
              <a:ext uri="{FF2B5EF4-FFF2-40B4-BE49-F238E27FC236}">
                <a16:creationId xmlns:a16="http://schemas.microsoft.com/office/drawing/2014/main" id="{8CCFB8A8-540E-674A-BD52-E553A57668E7}"/>
              </a:ext>
            </a:extLst>
          </p:cNvPr>
          <p:cNvSpPr txBox="1"/>
          <p:nvPr/>
        </p:nvSpPr>
        <p:spPr>
          <a:xfrm>
            <a:off x="8343900" y="1752600"/>
            <a:ext cx="3657600" cy="3889954"/>
          </a:xfrm>
          <a:prstGeom prst="rect">
            <a:avLst/>
          </a:prstGeom>
        </p:spPr>
        <p:txBody>
          <a:bodyPr vert="horz" wrap="square" lIns="0" tIns="66923" rIns="0" bIns="0" rtlCol="0">
            <a:noAutofit/>
          </a:bodyPr>
          <a:lstStyle/>
          <a:p>
            <a:pPr marL="6497" marR="2599">
              <a:lnSpc>
                <a:spcPct val="143100"/>
              </a:lnSpc>
              <a:spcBef>
                <a:spcPts val="58"/>
              </a:spcBef>
            </a:pPr>
            <a:r>
              <a:rPr lang="en-US" sz="1100" b="1" spc="20">
                <a:latin typeface="PT Serif"/>
              </a:rPr>
              <a:t>Improvement Actions:</a:t>
            </a:r>
            <a:endParaRPr lang="en-US" sz="1100" spc="13">
              <a:solidFill>
                <a:srgbClr val="404248"/>
              </a:solidFill>
              <a:latin typeface="PT Serif"/>
              <a:cs typeface="PT Serif"/>
            </a:endParaRPr>
          </a:p>
          <a:p>
            <a:pPr marL="130596" marR="2599" indent="-124423">
              <a:lnSpc>
                <a:spcPct val="143100"/>
              </a:lnSpc>
              <a:spcBef>
                <a:spcPts val="51"/>
              </a:spcBef>
            </a:pPr>
            <a:r>
              <a:rPr lang="en-US" sz="1100" b="1" spc="5">
                <a:solidFill>
                  <a:srgbClr val="0161A1"/>
                </a:solidFill>
                <a:latin typeface="PT Serif"/>
                <a:cs typeface="PT Serif"/>
              </a:rPr>
              <a:t>1. </a:t>
            </a:r>
            <a:r>
              <a:rPr lang="en-US" sz="1100" b="1" spc="10">
                <a:solidFill>
                  <a:srgbClr val="0161A1"/>
                </a:solidFill>
                <a:latin typeface="PT Serif"/>
                <a:cs typeface="PT Serif"/>
              </a:rPr>
              <a:t>Engineering Rhythm of Business:  </a:t>
            </a:r>
          </a:p>
          <a:p>
            <a:pPr marL="130175" marR="2599" indent="-15875">
              <a:lnSpc>
                <a:spcPct val="143100"/>
              </a:lnSpc>
              <a:spcBef>
                <a:spcPts val="51"/>
              </a:spcBef>
            </a:pPr>
            <a:r>
              <a:rPr lang="en-US" sz="1100" spc="10">
                <a:solidFill>
                  <a:srgbClr val="404248"/>
                </a:solidFill>
                <a:latin typeface="PT Serif"/>
              </a:rPr>
              <a:t>If you’ve introduced new metrics, hold  sessions to help managers size initiatives’ progress in an Agile way,  mitigate risks and create KPIs to measure scope fluctuation and value  (i.e., Agile feature schedule health,  acceptance value rating, scope fluctuation monitoring, etc.).</a:t>
            </a:r>
          </a:p>
          <a:p>
            <a:pPr marL="130175" marR="2599" indent="-15875">
              <a:lnSpc>
                <a:spcPct val="143100"/>
              </a:lnSpc>
              <a:spcBef>
                <a:spcPts val="51"/>
              </a:spcBef>
            </a:pPr>
            <a:endParaRPr lang="en-US" sz="1100" spc="10">
              <a:solidFill>
                <a:srgbClr val="404248"/>
              </a:solidFill>
              <a:latin typeface="PT Serif"/>
            </a:endParaRPr>
          </a:p>
          <a:p>
            <a:pPr marL="130596" marR="2599" indent="-124423">
              <a:lnSpc>
                <a:spcPct val="143100"/>
              </a:lnSpc>
              <a:spcBef>
                <a:spcPts val="51"/>
              </a:spcBef>
            </a:pPr>
            <a:r>
              <a:rPr lang="en-US" sz="1100" b="1" spc="5">
                <a:solidFill>
                  <a:srgbClr val="0161A1"/>
                </a:solidFill>
                <a:latin typeface="PT Serif"/>
                <a:cs typeface="PT Serif"/>
              </a:rPr>
              <a:t>2. </a:t>
            </a:r>
            <a:r>
              <a:rPr lang="en-US" sz="1100" b="1" spc="10">
                <a:solidFill>
                  <a:srgbClr val="0161A1"/>
                </a:solidFill>
                <a:latin typeface="PT Serif"/>
                <a:cs typeface="PT Serif"/>
              </a:rPr>
              <a:t>DevOps:  </a:t>
            </a:r>
          </a:p>
          <a:p>
            <a:pPr marL="130175" marR="2599" indent="-15875">
              <a:lnSpc>
                <a:spcPct val="143100"/>
              </a:lnSpc>
              <a:spcBef>
                <a:spcPts val="51"/>
              </a:spcBef>
            </a:pPr>
            <a:r>
              <a:rPr lang="en-US" sz="1100" spc="10">
                <a:solidFill>
                  <a:srgbClr val="A92A4A"/>
                </a:solidFill>
                <a:latin typeface="PT Serif"/>
              </a:rPr>
              <a:t>Planning in progress, ETA = ASAP</a:t>
            </a:r>
          </a:p>
          <a:p>
            <a:pPr marL="130175" marR="2599" indent="-15875">
              <a:lnSpc>
                <a:spcPct val="143100"/>
              </a:lnSpc>
              <a:spcBef>
                <a:spcPts val="51"/>
              </a:spcBef>
            </a:pPr>
            <a:endParaRPr lang="en-US" sz="1100" spc="10">
              <a:solidFill>
                <a:srgbClr val="404248"/>
              </a:solidFill>
              <a:latin typeface="PT Serif"/>
            </a:endParaRPr>
          </a:p>
          <a:p>
            <a:pPr marL="130596" marR="2599" indent="-124423">
              <a:lnSpc>
                <a:spcPct val="143100"/>
              </a:lnSpc>
              <a:spcBef>
                <a:spcPts val="51"/>
              </a:spcBef>
            </a:pPr>
            <a:r>
              <a:rPr lang="en-US" sz="1100" b="1" spc="5">
                <a:solidFill>
                  <a:srgbClr val="0161A1"/>
                </a:solidFill>
                <a:latin typeface="PT Serif"/>
                <a:cs typeface="PT Serif"/>
              </a:rPr>
              <a:t>3. </a:t>
            </a:r>
            <a:r>
              <a:rPr lang="en-US" sz="1100" b="1" spc="10">
                <a:solidFill>
                  <a:srgbClr val="0161A1"/>
                </a:solidFill>
                <a:latin typeface="PT Serif"/>
                <a:cs typeface="PT Serif"/>
              </a:rPr>
              <a:t>Continuous Delivery:  </a:t>
            </a:r>
          </a:p>
          <a:p>
            <a:pPr marL="130175" marR="2599" indent="-15875">
              <a:lnSpc>
                <a:spcPct val="143100"/>
              </a:lnSpc>
              <a:spcBef>
                <a:spcPts val="51"/>
              </a:spcBef>
            </a:pPr>
            <a:r>
              <a:rPr lang="en-US" sz="1100" spc="10">
                <a:solidFill>
                  <a:srgbClr val="404248"/>
                </a:solidFill>
                <a:latin typeface="PT Serif"/>
              </a:rPr>
              <a:t>  </a:t>
            </a:r>
            <a:r>
              <a:rPr lang="en-US" sz="1100" spc="10">
                <a:solidFill>
                  <a:srgbClr val="A92A4A"/>
                </a:solidFill>
                <a:latin typeface="PT Serif"/>
              </a:rPr>
              <a:t>Planning in progress, ETA = ASAP</a:t>
            </a:r>
          </a:p>
          <a:p>
            <a:pPr marL="130175" marR="2599" indent="-15875">
              <a:lnSpc>
                <a:spcPct val="143100"/>
              </a:lnSpc>
              <a:spcBef>
                <a:spcPts val="51"/>
              </a:spcBef>
            </a:pPr>
            <a:endParaRPr lang="en-US" sz="1100" spc="10">
              <a:solidFill>
                <a:srgbClr val="A92A4A"/>
              </a:solidFill>
              <a:latin typeface="PT Serif"/>
            </a:endParaRPr>
          </a:p>
          <a:p>
            <a:pPr marL="130175" marR="2599" indent="-15875">
              <a:lnSpc>
                <a:spcPct val="143100"/>
              </a:lnSpc>
              <a:spcBef>
                <a:spcPts val="51"/>
              </a:spcBef>
            </a:pPr>
            <a:endParaRPr lang="en-US" sz="1100">
              <a:solidFill>
                <a:srgbClr val="A92A4A"/>
              </a:solidFill>
              <a:latin typeface="PT Serif"/>
              <a:cs typeface="PT Serif"/>
            </a:endParaRPr>
          </a:p>
          <a:p>
            <a:pPr marL="130596" marR="2599">
              <a:lnSpc>
                <a:spcPct val="143100"/>
              </a:lnSpc>
            </a:pPr>
            <a:endParaRPr sz="1100">
              <a:latin typeface="PT Serif"/>
              <a:cs typeface="PT Serif"/>
            </a:endParaRPr>
          </a:p>
        </p:txBody>
      </p:sp>
      <p:pic>
        <p:nvPicPr>
          <p:cNvPr id="13" name="Picture 12">
            <a:extLst>
              <a:ext uri="{FF2B5EF4-FFF2-40B4-BE49-F238E27FC236}">
                <a16:creationId xmlns:a16="http://schemas.microsoft.com/office/drawing/2014/main" id="{051B2643-2D08-D244-A51A-6F28C57EE336}"/>
              </a:ext>
            </a:extLst>
          </p:cNvPr>
          <p:cNvPicPr>
            <a:picLocks noChangeAspect="1"/>
          </p:cNvPicPr>
          <p:nvPr/>
        </p:nvPicPr>
        <p:blipFill>
          <a:blip r:embed="rId2">
            <a:biLevel thresh="75000"/>
          </a:blip>
          <a:stretch>
            <a:fillRect/>
          </a:stretch>
        </p:blipFill>
        <p:spPr>
          <a:xfrm>
            <a:off x="453736" y="895351"/>
            <a:ext cx="509155" cy="509155"/>
          </a:xfrm>
          <a:prstGeom prst="rect">
            <a:avLst/>
          </a:prstGeom>
        </p:spPr>
      </p:pic>
    </p:spTree>
    <p:extLst>
      <p:ext uri="{BB962C8B-B14F-4D97-AF65-F5344CB8AC3E}">
        <p14:creationId xmlns:p14="http://schemas.microsoft.com/office/powerpoint/2010/main" val="4104822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457200" y="309580"/>
            <a:ext cx="7711440"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Metrics, Maturity Models &amp; Review Cadence</a:t>
            </a:r>
          </a:p>
        </p:txBody>
      </p:sp>
      <p:sp>
        <p:nvSpPr>
          <p:cNvPr id="8" name="object 5">
            <a:extLst>
              <a:ext uri="{FF2B5EF4-FFF2-40B4-BE49-F238E27FC236}">
                <a16:creationId xmlns:a16="http://schemas.microsoft.com/office/drawing/2014/main" id="{09EC6933-8D29-6346-99EB-076A36604FE8}"/>
              </a:ext>
            </a:extLst>
          </p:cNvPr>
          <p:cNvSpPr txBox="1"/>
          <p:nvPr/>
        </p:nvSpPr>
        <p:spPr>
          <a:xfrm>
            <a:off x="8253588" y="2531539"/>
            <a:ext cx="36576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6497" rIns="91440" bIns="0" rtlCol="0">
            <a:noAutofit/>
          </a:bodyPr>
          <a:lstStyle/>
          <a:p>
            <a:pPr marL="51653">
              <a:lnSpc>
                <a:spcPct val="150000"/>
              </a:lnSpc>
              <a:spcBef>
                <a:spcPts val="51"/>
              </a:spcBef>
              <a:buClr>
                <a:srgbClr val="92BEAF"/>
              </a:buClr>
              <a:buSzPct val="136111"/>
              <a:tabLst>
                <a:tab pos="174128" algn="l"/>
              </a:tabLst>
            </a:pPr>
            <a:r>
              <a:rPr lang="en-US" sz="1100" b="1" spc="8">
                <a:solidFill>
                  <a:srgbClr val="0161A1"/>
                </a:solidFill>
                <a:latin typeface="PT Serif" panose="020A0603040505020204" pitchFamily="18" charset="77"/>
              </a:rPr>
              <a:t>Business: Product Scorecard</a:t>
            </a: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Escaped Defects ≤5</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Meet/exceed Engineering productivity</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Meet/exceed Opex AOP targets</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20/20 Time-to-Value &gt; 75%</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NPS score (@ 6-9 months)</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Free trial funnel –live apps &gt; xx%</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CSAT Score &gt;=80% </a:t>
            </a:r>
          </a:p>
          <a:p>
            <a:pPr marL="173803"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223103" indent="-171450">
              <a:lnSpc>
                <a:spcPct val="150000"/>
              </a:lnSpc>
              <a:spcBef>
                <a:spcPts val="51"/>
              </a:spcBef>
              <a:buClr>
                <a:srgbClr val="92BEAF"/>
              </a:buClr>
              <a:buSzPct val="136111"/>
              <a:buFontTx/>
              <a:buChar char="-"/>
              <a:tabLst>
                <a:tab pos="174128" algn="l"/>
              </a:tabLst>
            </a:pPr>
            <a:endParaRPr lang="en-US" sz="1100" spc="13">
              <a:solidFill>
                <a:srgbClr val="C00000"/>
              </a:solidFill>
              <a:latin typeface="PT Serif" panose="020A0603040505020204" pitchFamily="18" charset="77"/>
              <a:cs typeface="PT Serif"/>
            </a:endParaRPr>
          </a:p>
          <a:p>
            <a:pPr marL="51653">
              <a:lnSpc>
                <a:spcPct val="150000"/>
              </a:lnSpc>
              <a:spcBef>
                <a:spcPts val="51"/>
              </a:spcBef>
              <a:buClr>
                <a:srgbClr val="92BEAF"/>
              </a:buClr>
              <a:buSzPct val="136111"/>
              <a:tabLst>
                <a:tab pos="174128" algn="l"/>
              </a:tabLst>
            </a:pPr>
            <a:endParaRPr lang="en-US" sz="1100" b="1" spc="10">
              <a:solidFill>
                <a:srgbClr val="404248"/>
              </a:solidFill>
              <a:latin typeface="PT Serif"/>
            </a:endParaRPr>
          </a:p>
          <a:p>
            <a:pPr marL="6497" marR="306998">
              <a:lnSpc>
                <a:spcPct val="150000"/>
              </a:lnSpc>
            </a:pPr>
            <a:endParaRPr sz="1100">
              <a:latin typeface="PT Serif" panose="020A0603040505020204" pitchFamily="18" charset="77"/>
              <a:cs typeface="PT Serif"/>
            </a:endParaRPr>
          </a:p>
        </p:txBody>
      </p:sp>
      <p:sp>
        <p:nvSpPr>
          <p:cNvPr id="13" name="object 5">
            <a:extLst>
              <a:ext uri="{FF2B5EF4-FFF2-40B4-BE49-F238E27FC236}">
                <a16:creationId xmlns:a16="http://schemas.microsoft.com/office/drawing/2014/main" id="{F71CF21E-E227-A744-A6F5-6C7510A0069D}"/>
              </a:ext>
            </a:extLst>
          </p:cNvPr>
          <p:cNvSpPr txBox="1"/>
          <p:nvPr/>
        </p:nvSpPr>
        <p:spPr>
          <a:xfrm>
            <a:off x="290688" y="2531538"/>
            <a:ext cx="37338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0" rIns="91440" bIns="0" rtlCol="0">
            <a:noAutofit/>
          </a:bodyPr>
          <a:lstStyle/>
          <a:p>
            <a:pPr marL="6497" marR="43207">
              <a:lnSpc>
                <a:spcPct val="150000"/>
              </a:lnSpc>
            </a:pPr>
            <a:r>
              <a:rPr lang="en-US" sz="1100" b="1" spc="8">
                <a:solidFill>
                  <a:srgbClr val="0161A1"/>
                </a:solidFill>
                <a:latin typeface="PT Serif" panose="020A0603040505020204" pitchFamily="18" charset="77"/>
                <a:cs typeface="PT Serif"/>
              </a:rPr>
              <a:t>Execution: Sprint/Release Metrics  </a:t>
            </a:r>
            <a:endParaRPr lang="en-US" sz="1100" spc="13">
              <a:solidFill>
                <a:srgbClr val="0161A1"/>
              </a:solidFill>
              <a:latin typeface="PT Serif" panose="020A0603040505020204" pitchFamily="18" charset="77"/>
              <a:cs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Sprint and release burndown</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51653">
              <a:lnSpc>
                <a:spcPct val="150000"/>
              </a:lnSpc>
              <a:spcBef>
                <a:spcPts val="51"/>
              </a:spcBef>
              <a:buClr>
                <a:srgbClr val="92D050"/>
              </a:buClr>
              <a:buSzPct val="136111"/>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Sprint velocity</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51653">
              <a:lnSpc>
                <a:spcPct val="150000"/>
              </a:lnSpc>
              <a:spcBef>
                <a:spcPts val="51"/>
              </a:spcBef>
              <a:buClr>
                <a:srgbClr val="92D050"/>
              </a:buClr>
              <a:buSzPct val="136111"/>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Scope change</a:t>
            </a:r>
          </a:p>
          <a:p>
            <a:pPr marL="51653">
              <a:lnSpc>
                <a:spcPct val="150000"/>
              </a:lnSpc>
              <a:spcBef>
                <a:spcPts val="51"/>
              </a:spcBef>
              <a:buClr>
                <a:srgbClr val="92D050"/>
              </a:buClr>
              <a:buSzPct val="136111"/>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Team capacity</a:t>
            </a:r>
            <a:endParaRPr lang="en-US" sz="1100" spc="10">
              <a:solidFill>
                <a:srgbClr val="404248"/>
              </a:solidFill>
              <a:latin typeface="PT Serif"/>
            </a:endParaRPr>
          </a:p>
          <a:p>
            <a:pPr marL="6497" marR="306998">
              <a:lnSpc>
                <a:spcPct val="150000"/>
              </a:lnSpc>
            </a:pPr>
            <a:endParaRPr sz="1100">
              <a:latin typeface="PT Serif" panose="020A0603040505020204" pitchFamily="18" charset="77"/>
              <a:cs typeface="PT Serif"/>
            </a:endParaRPr>
          </a:p>
        </p:txBody>
      </p:sp>
      <p:sp>
        <p:nvSpPr>
          <p:cNvPr id="14" name="object 5">
            <a:extLst>
              <a:ext uri="{FF2B5EF4-FFF2-40B4-BE49-F238E27FC236}">
                <a16:creationId xmlns:a16="http://schemas.microsoft.com/office/drawing/2014/main" id="{FA490D4A-4D81-BF47-8497-4ED6FC496ADE}"/>
              </a:ext>
            </a:extLst>
          </p:cNvPr>
          <p:cNvSpPr txBox="1"/>
          <p:nvPr/>
        </p:nvSpPr>
        <p:spPr>
          <a:xfrm>
            <a:off x="4329288" y="2531539"/>
            <a:ext cx="36576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6497" rIns="91440" bIns="0" rtlCol="0" anchor="t">
            <a:noAutofit/>
          </a:bodyPr>
          <a:lstStyle/>
          <a:p>
            <a:pPr marL="6497" marR="43207">
              <a:lnSpc>
                <a:spcPct val="150000"/>
              </a:lnSpc>
            </a:pPr>
            <a:r>
              <a:rPr lang="en-US" sz="1100" b="1" spc="8">
                <a:solidFill>
                  <a:srgbClr val="0161A1"/>
                </a:solidFill>
                <a:latin typeface="PT Serif" panose="020A0603040505020204" pitchFamily="18" charset="77"/>
                <a:cs typeface="PT Serif"/>
              </a:rPr>
              <a:t>Capability: Maturity Model</a:t>
            </a: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Team Maturity</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Product Group Maturity </a:t>
            </a:r>
          </a:p>
          <a:p>
            <a:pPr marL="6497" marR="43207">
              <a:lnSpc>
                <a:spcPct val="150000"/>
              </a:lnSpc>
            </a:pPr>
            <a:endParaRPr lang="en-US" sz="1100" b="1" spc="8">
              <a:solidFill>
                <a:srgbClr val="0161A1"/>
              </a:solidFill>
              <a:latin typeface="PT Serif" panose="020A0603040505020204" pitchFamily="18" charset="77"/>
              <a:cs typeface="PT Serif"/>
            </a:endParaRPr>
          </a:p>
          <a:p>
            <a:pPr marL="51653" marR="43207">
              <a:lnSpc>
                <a:spcPct val="150000"/>
              </a:lnSpc>
              <a:spcBef>
                <a:spcPts val="51"/>
              </a:spcBef>
              <a:buClr>
                <a:srgbClr val="92D050"/>
              </a:buClr>
              <a:buSzPct val="136111"/>
              <a:tabLst>
                <a:tab pos="174128" algn="l"/>
              </a:tabLst>
            </a:pPr>
            <a:endParaRPr lang="en-US" sz="1100" b="1" spc="10">
              <a:solidFill>
                <a:srgbClr val="404248"/>
              </a:solidFill>
              <a:latin typeface="PT Serif"/>
            </a:endParaRPr>
          </a:p>
        </p:txBody>
      </p:sp>
      <p:pic>
        <p:nvPicPr>
          <p:cNvPr id="19" name="Picture 18">
            <a:extLst>
              <a:ext uri="{FF2B5EF4-FFF2-40B4-BE49-F238E27FC236}">
                <a16:creationId xmlns:a16="http://schemas.microsoft.com/office/drawing/2014/main" id="{92042328-4ABB-4545-9208-459BB40A8F4A}"/>
              </a:ext>
            </a:extLst>
          </p:cNvPr>
          <p:cNvPicPr>
            <a:picLocks noChangeAspect="1"/>
          </p:cNvPicPr>
          <p:nvPr/>
        </p:nvPicPr>
        <p:blipFill rotWithShape="1">
          <a:blip r:embed="rId2"/>
          <a:srcRect l="2482" t="4283" r="70592" b="51834"/>
          <a:stretch/>
        </p:blipFill>
        <p:spPr>
          <a:xfrm>
            <a:off x="2633837" y="2849945"/>
            <a:ext cx="1339142" cy="726621"/>
          </a:xfrm>
          <a:prstGeom prst="rect">
            <a:avLst/>
          </a:prstGeom>
          <a:ln>
            <a:solidFill>
              <a:schemeClr val="tx1"/>
            </a:solidFill>
          </a:ln>
        </p:spPr>
      </p:pic>
      <p:pic>
        <p:nvPicPr>
          <p:cNvPr id="4" name="Picture 3">
            <a:extLst>
              <a:ext uri="{FF2B5EF4-FFF2-40B4-BE49-F238E27FC236}">
                <a16:creationId xmlns:a16="http://schemas.microsoft.com/office/drawing/2014/main" id="{8A4B40DA-08C3-D04C-B20F-BBE1B25FFCF6}"/>
              </a:ext>
            </a:extLst>
          </p:cNvPr>
          <p:cNvPicPr>
            <a:picLocks noChangeAspect="1"/>
          </p:cNvPicPr>
          <p:nvPr/>
        </p:nvPicPr>
        <p:blipFill rotWithShape="1">
          <a:blip r:embed="rId3"/>
          <a:srcRect l="1" r="22932" b="61905"/>
          <a:stretch/>
        </p:blipFill>
        <p:spPr>
          <a:xfrm>
            <a:off x="2619323" y="3712419"/>
            <a:ext cx="1356180" cy="701162"/>
          </a:xfrm>
          <a:prstGeom prst="rect">
            <a:avLst/>
          </a:prstGeom>
          <a:ln>
            <a:solidFill>
              <a:schemeClr val="tx1"/>
            </a:solidFill>
          </a:ln>
        </p:spPr>
      </p:pic>
      <p:pic>
        <p:nvPicPr>
          <p:cNvPr id="20" name="Picture 19">
            <a:extLst>
              <a:ext uri="{FF2B5EF4-FFF2-40B4-BE49-F238E27FC236}">
                <a16:creationId xmlns:a16="http://schemas.microsoft.com/office/drawing/2014/main" id="{07927B9D-5C12-924C-90A8-5C27A05501BD}"/>
              </a:ext>
            </a:extLst>
          </p:cNvPr>
          <p:cNvPicPr>
            <a:picLocks noChangeAspect="1"/>
          </p:cNvPicPr>
          <p:nvPr/>
        </p:nvPicPr>
        <p:blipFill rotWithShape="1">
          <a:blip r:embed="rId2"/>
          <a:srcRect l="69962" t="4645" r="2267" b="51110"/>
          <a:stretch/>
        </p:blipFill>
        <p:spPr>
          <a:xfrm>
            <a:off x="2546753" y="4548116"/>
            <a:ext cx="1428402" cy="757674"/>
          </a:xfrm>
          <a:prstGeom prst="rect">
            <a:avLst/>
          </a:prstGeom>
          <a:ln>
            <a:solidFill>
              <a:schemeClr val="tx1"/>
            </a:solidFill>
          </a:ln>
        </p:spPr>
      </p:pic>
      <p:pic>
        <p:nvPicPr>
          <p:cNvPr id="6" name="Picture 5">
            <a:extLst>
              <a:ext uri="{FF2B5EF4-FFF2-40B4-BE49-F238E27FC236}">
                <a16:creationId xmlns:a16="http://schemas.microsoft.com/office/drawing/2014/main" id="{C6F97868-419A-BF47-8060-B89B0E973E9E}"/>
              </a:ext>
            </a:extLst>
          </p:cNvPr>
          <p:cNvPicPr>
            <a:picLocks noChangeAspect="1"/>
          </p:cNvPicPr>
          <p:nvPr/>
        </p:nvPicPr>
        <p:blipFill>
          <a:blip r:embed="rId4"/>
          <a:stretch>
            <a:fillRect/>
          </a:stretch>
        </p:blipFill>
        <p:spPr>
          <a:xfrm>
            <a:off x="726117" y="5445886"/>
            <a:ext cx="3229129" cy="1094316"/>
          </a:xfrm>
          <a:prstGeom prst="rect">
            <a:avLst/>
          </a:prstGeom>
          <a:ln>
            <a:solidFill>
              <a:schemeClr val="tx1"/>
            </a:solidFill>
          </a:ln>
        </p:spPr>
      </p:pic>
      <p:sp>
        <p:nvSpPr>
          <p:cNvPr id="7" name="Rectangle 6">
            <a:extLst>
              <a:ext uri="{FF2B5EF4-FFF2-40B4-BE49-F238E27FC236}">
                <a16:creationId xmlns:a16="http://schemas.microsoft.com/office/drawing/2014/main" id="{D76AF677-10D5-CB46-ACB4-47B039FCF92F}"/>
              </a:ext>
            </a:extLst>
          </p:cNvPr>
          <p:cNvSpPr/>
          <p:nvPr/>
        </p:nvSpPr>
        <p:spPr>
          <a:xfrm>
            <a:off x="290688" y="1253071"/>
            <a:ext cx="5721220" cy="1099257"/>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wrap="square" lIns="91440" tIns="0" rIns="91440" bIns="0">
            <a:noAutofit/>
          </a:bodyPr>
          <a:lstStyle/>
          <a:p>
            <a:pPr marL="7938" marR="43207">
              <a:lnSpc>
                <a:spcPct val="150000"/>
              </a:lnSpc>
              <a:buClr>
                <a:srgbClr val="92D050"/>
              </a:buClr>
              <a:buSzPct val="136111"/>
            </a:pPr>
            <a:r>
              <a:rPr lang="en-US" sz="1100" b="1" spc="8">
                <a:solidFill>
                  <a:srgbClr val="0161A1"/>
                </a:solidFill>
                <a:latin typeface="PT Serif" panose="020A0603040505020204" pitchFamily="18" charset="77"/>
                <a:cs typeface="PT Serif"/>
              </a:rPr>
              <a:t>Agile Transformation: Achievements</a:t>
            </a:r>
            <a:endParaRPr lang="en-US" sz="1100" b="1" spc="10">
              <a:solidFill>
                <a:srgbClr val="404248"/>
              </a:solidFill>
              <a:latin typeface="PT Serif"/>
            </a:endParaRPr>
          </a:p>
          <a:p>
            <a:pPr marL="7938" marR="43207">
              <a:lnSpc>
                <a:spcPct val="150000"/>
              </a:lnSpc>
              <a:buClr>
                <a:srgbClr val="92D050"/>
              </a:buClr>
              <a:buSzPct val="136111"/>
              <a:buFontTx/>
              <a:buChar char="•"/>
            </a:pPr>
            <a:r>
              <a:rPr lang="en-US" sz="1100" b="1" spc="10">
                <a:solidFill>
                  <a:srgbClr val="404248"/>
                </a:solidFill>
                <a:latin typeface="PT Serif"/>
              </a:rPr>
              <a:t> SAFe Essentials practices (Q1) </a:t>
            </a:r>
          </a:p>
          <a:p>
            <a:pPr marL="7938" marR="43207">
              <a:lnSpc>
                <a:spcPct val="150000"/>
              </a:lnSpc>
              <a:buClr>
                <a:srgbClr val="92D050"/>
              </a:buClr>
              <a:buSzPct val="136111"/>
              <a:buFontTx/>
              <a:buChar char="•"/>
            </a:pPr>
            <a:r>
              <a:rPr lang="en-US" sz="1100" b="1" spc="10">
                <a:solidFill>
                  <a:srgbClr val="404248"/>
                </a:solidFill>
                <a:latin typeface="PT Serif"/>
              </a:rPr>
              <a:t> Test framework based on Quantum tools (Q1)</a:t>
            </a:r>
          </a:p>
          <a:p>
            <a:pPr marL="7938" marR="43207">
              <a:lnSpc>
                <a:spcPct val="150000"/>
              </a:lnSpc>
              <a:buClr>
                <a:srgbClr val="92D050"/>
              </a:buClr>
              <a:buSzPct val="136111"/>
              <a:buFontTx/>
              <a:buChar char="•"/>
            </a:pPr>
            <a:r>
              <a:rPr lang="en-US" sz="1100" b="1" spc="10">
                <a:solidFill>
                  <a:srgbClr val="404248"/>
                </a:solidFill>
                <a:latin typeface="PT Serif"/>
              </a:rPr>
              <a:t> SAFe Full practices(H1)</a:t>
            </a:r>
          </a:p>
        </p:txBody>
      </p:sp>
      <p:pic>
        <p:nvPicPr>
          <p:cNvPr id="23" name="Picture 22">
            <a:extLst>
              <a:ext uri="{FF2B5EF4-FFF2-40B4-BE49-F238E27FC236}">
                <a16:creationId xmlns:a16="http://schemas.microsoft.com/office/drawing/2014/main" id="{FC13154B-FCB2-A848-9F7B-C631CA375AE6}"/>
              </a:ext>
            </a:extLst>
          </p:cNvPr>
          <p:cNvPicPr>
            <a:picLocks noChangeAspect="1"/>
          </p:cNvPicPr>
          <p:nvPr/>
        </p:nvPicPr>
        <p:blipFill>
          <a:blip r:embed="rId5"/>
          <a:stretch>
            <a:fillRect/>
          </a:stretch>
        </p:blipFill>
        <p:spPr>
          <a:xfrm>
            <a:off x="4744398" y="4665338"/>
            <a:ext cx="2816677" cy="1903831"/>
          </a:xfrm>
          <a:prstGeom prst="rect">
            <a:avLst/>
          </a:prstGeom>
          <a:ln>
            <a:solidFill>
              <a:schemeClr val="tx1"/>
            </a:solidFill>
          </a:ln>
        </p:spPr>
      </p:pic>
      <p:pic>
        <p:nvPicPr>
          <p:cNvPr id="25" name="Picture 24">
            <a:extLst>
              <a:ext uri="{FF2B5EF4-FFF2-40B4-BE49-F238E27FC236}">
                <a16:creationId xmlns:a16="http://schemas.microsoft.com/office/drawing/2014/main" id="{CC1B6B99-6103-B84A-9766-5C3AE34EA638}"/>
              </a:ext>
            </a:extLst>
          </p:cNvPr>
          <p:cNvPicPr>
            <a:picLocks noChangeAspect="1"/>
          </p:cNvPicPr>
          <p:nvPr/>
        </p:nvPicPr>
        <p:blipFill>
          <a:blip r:embed="rId6"/>
          <a:stretch>
            <a:fillRect/>
          </a:stretch>
        </p:blipFill>
        <p:spPr>
          <a:xfrm>
            <a:off x="6367637" y="2882602"/>
            <a:ext cx="1532689" cy="1015485"/>
          </a:xfrm>
          <a:prstGeom prst="rect">
            <a:avLst/>
          </a:prstGeom>
          <a:ln>
            <a:solidFill>
              <a:schemeClr val="tx1"/>
            </a:solidFill>
          </a:ln>
        </p:spPr>
      </p:pic>
      <p:pic>
        <p:nvPicPr>
          <p:cNvPr id="26" name="Picture 25">
            <a:extLst>
              <a:ext uri="{FF2B5EF4-FFF2-40B4-BE49-F238E27FC236}">
                <a16:creationId xmlns:a16="http://schemas.microsoft.com/office/drawing/2014/main" id="{FDBDF578-B03D-D745-98A7-F440007F0DF8}"/>
              </a:ext>
            </a:extLst>
          </p:cNvPr>
          <p:cNvPicPr>
            <a:picLocks noChangeAspect="1"/>
          </p:cNvPicPr>
          <p:nvPr/>
        </p:nvPicPr>
        <p:blipFill>
          <a:blip r:embed="rId6"/>
          <a:stretch>
            <a:fillRect/>
          </a:stretch>
        </p:blipFill>
        <p:spPr>
          <a:xfrm>
            <a:off x="6079168" y="3002344"/>
            <a:ext cx="1532689" cy="1015485"/>
          </a:xfrm>
          <a:prstGeom prst="rect">
            <a:avLst/>
          </a:prstGeom>
          <a:ln>
            <a:solidFill>
              <a:schemeClr val="tx1"/>
            </a:solidFill>
          </a:ln>
        </p:spPr>
      </p:pic>
      <p:pic>
        <p:nvPicPr>
          <p:cNvPr id="27" name="Picture 26">
            <a:extLst>
              <a:ext uri="{FF2B5EF4-FFF2-40B4-BE49-F238E27FC236}">
                <a16:creationId xmlns:a16="http://schemas.microsoft.com/office/drawing/2014/main" id="{3F07C1E1-AF71-2A44-BD99-71A9A7CCDAB6}"/>
              </a:ext>
            </a:extLst>
          </p:cNvPr>
          <p:cNvPicPr>
            <a:picLocks noChangeAspect="1"/>
          </p:cNvPicPr>
          <p:nvPr/>
        </p:nvPicPr>
        <p:blipFill>
          <a:blip r:embed="rId6"/>
          <a:stretch>
            <a:fillRect/>
          </a:stretch>
        </p:blipFill>
        <p:spPr>
          <a:xfrm>
            <a:off x="5758039" y="3138416"/>
            <a:ext cx="1532689" cy="1015485"/>
          </a:xfrm>
          <a:prstGeom prst="rect">
            <a:avLst/>
          </a:prstGeom>
          <a:ln>
            <a:solidFill>
              <a:schemeClr val="tx1"/>
            </a:solidFill>
          </a:ln>
        </p:spPr>
      </p:pic>
      <p:pic>
        <p:nvPicPr>
          <p:cNvPr id="28" name="Picture 27">
            <a:extLst>
              <a:ext uri="{FF2B5EF4-FFF2-40B4-BE49-F238E27FC236}">
                <a16:creationId xmlns:a16="http://schemas.microsoft.com/office/drawing/2014/main" id="{8ACF7000-D767-5A4A-B2DA-8BB2777E51E5}"/>
              </a:ext>
            </a:extLst>
          </p:cNvPr>
          <p:cNvPicPr>
            <a:picLocks noChangeAspect="1"/>
          </p:cNvPicPr>
          <p:nvPr/>
        </p:nvPicPr>
        <p:blipFill>
          <a:blip r:embed="rId6"/>
          <a:stretch>
            <a:fillRect/>
          </a:stretch>
        </p:blipFill>
        <p:spPr>
          <a:xfrm>
            <a:off x="5428746" y="3266323"/>
            <a:ext cx="1532689" cy="1015485"/>
          </a:xfrm>
          <a:prstGeom prst="rect">
            <a:avLst/>
          </a:prstGeom>
          <a:ln>
            <a:solidFill>
              <a:schemeClr val="tx1"/>
            </a:solidFill>
          </a:ln>
        </p:spPr>
      </p:pic>
      <p:pic>
        <p:nvPicPr>
          <p:cNvPr id="29" name="Picture 28">
            <a:extLst>
              <a:ext uri="{FF2B5EF4-FFF2-40B4-BE49-F238E27FC236}">
                <a16:creationId xmlns:a16="http://schemas.microsoft.com/office/drawing/2014/main" id="{E59A81F4-A21B-A94C-83DA-53F076FBD00A}"/>
              </a:ext>
            </a:extLst>
          </p:cNvPr>
          <p:cNvPicPr>
            <a:picLocks noChangeAspect="1"/>
          </p:cNvPicPr>
          <p:nvPr/>
        </p:nvPicPr>
        <p:blipFill>
          <a:blip r:embed="rId6"/>
          <a:stretch>
            <a:fillRect/>
          </a:stretch>
        </p:blipFill>
        <p:spPr>
          <a:xfrm>
            <a:off x="5083122" y="3394230"/>
            <a:ext cx="1532689" cy="1015485"/>
          </a:xfrm>
          <a:prstGeom prst="rect">
            <a:avLst/>
          </a:prstGeom>
          <a:ln>
            <a:solidFill>
              <a:schemeClr val="tx1"/>
            </a:solidFill>
          </a:ln>
        </p:spPr>
      </p:pic>
      <p:sp>
        <p:nvSpPr>
          <p:cNvPr id="17" name="Rectangle 16">
            <a:extLst>
              <a:ext uri="{FF2B5EF4-FFF2-40B4-BE49-F238E27FC236}">
                <a16:creationId xmlns:a16="http://schemas.microsoft.com/office/drawing/2014/main" id="{54795543-7C79-8C4E-9CB1-45CFB79E739F}"/>
              </a:ext>
            </a:extLst>
          </p:cNvPr>
          <p:cNvSpPr/>
          <p:nvPr/>
        </p:nvSpPr>
        <p:spPr>
          <a:xfrm>
            <a:off x="6190745" y="1262402"/>
            <a:ext cx="5721220" cy="1099257"/>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wrap="square" lIns="91440" tIns="0" rIns="91440" bIns="0">
            <a:noAutofit/>
          </a:bodyPr>
          <a:lstStyle/>
          <a:p>
            <a:pPr marL="7938" marR="43207">
              <a:lnSpc>
                <a:spcPct val="150000"/>
              </a:lnSpc>
              <a:buClr>
                <a:srgbClr val="92D050"/>
              </a:buClr>
              <a:buSzPct val="136111"/>
            </a:pPr>
            <a:r>
              <a:rPr lang="en-US" sz="1100" b="1" spc="8">
                <a:solidFill>
                  <a:srgbClr val="0161A1"/>
                </a:solidFill>
                <a:latin typeface="PT Serif" panose="020A0603040505020204" pitchFamily="18" charset="77"/>
                <a:cs typeface="PT Serif"/>
              </a:rPr>
              <a:t>Rhythm of Business – review cadence</a:t>
            </a:r>
            <a:endParaRPr lang="en-US" sz="1100" b="1" spc="10">
              <a:solidFill>
                <a:srgbClr val="404248"/>
              </a:solidFill>
              <a:latin typeface="PT Serif"/>
            </a:endParaRPr>
          </a:p>
          <a:p>
            <a:pPr marL="7938" marR="43207">
              <a:lnSpc>
                <a:spcPct val="150000"/>
              </a:lnSpc>
              <a:buClr>
                <a:srgbClr val="92D050"/>
              </a:buClr>
              <a:buSzPct val="136111"/>
              <a:buFontTx/>
              <a:buChar char="•"/>
            </a:pPr>
            <a:r>
              <a:rPr lang="en-US" sz="1100" b="1" spc="10">
                <a:solidFill>
                  <a:srgbClr val="404248"/>
                </a:solidFill>
                <a:latin typeface="PT Serif"/>
              </a:rPr>
              <a:t> Sprint and Release retrospectives</a:t>
            </a:r>
          </a:p>
          <a:p>
            <a:pPr marL="7938" marR="43207">
              <a:lnSpc>
                <a:spcPct val="150000"/>
              </a:lnSpc>
              <a:buClr>
                <a:srgbClr val="92D050"/>
              </a:buClr>
              <a:buSzPct val="136111"/>
              <a:buFontTx/>
              <a:buChar char="•"/>
            </a:pPr>
            <a:r>
              <a:rPr lang="en-US" sz="1100" b="1" spc="10">
                <a:solidFill>
                  <a:srgbClr val="404248"/>
                </a:solidFill>
                <a:latin typeface="PT Serif"/>
              </a:rPr>
              <a:t> Product QBR</a:t>
            </a:r>
          </a:p>
          <a:p>
            <a:pPr marL="7938" marR="43207">
              <a:lnSpc>
                <a:spcPct val="150000"/>
              </a:lnSpc>
              <a:buClr>
                <a:srgbClr val="92D050"/>
              </a:buClr>
              <a:buSzPct val="136111"/>
              <a:buFontTx/>
              <a:buChar char="•"/>
            </a:pPr>
            <a:r>
              <a:rPr lang="en-US" sz="1100" b="1" spc="10">
                <a:solidFill>
                  <a:srgbClr val="404248"/>
                </a:solidFill>
                <a:latin typeface="PT Serif"/>
              </a:rPr>
              <a:t> Crosslake Checkpoint (review on progress and plans)</a:t>
            </a:r>
          </a:p>
        </p:txBody>
      </p:sp>
    </p:spTree>
    <p:extLst>
      <p:ext uri="{BB962C8B-B14F-4D97-AF65-F5344CB8AC3E}">
        <p14:creationId xmlns:p14="http://schemas.microsoft.com/office/powerpoint/2010/main" val="2794300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6473669" y="653170"/>
            <a:ext cx="5357872" cy="5530494"/>
          </a:xfrm>
          <a:prstGeom prst="rect">
            <a:avLst/>
          </a:prstGeom>
        </p:spPr>
        <p:txBody>
          <a:bodyPr vert="horz" wrap="square" lIns="0" tIns="5848" rIns="0" bIns="0" rtlCol="0">
            <a:spAutoFit/>
          </a:bodyPr>
          <a:lstStyle/>
          <a:p>
            <a:pPr marL="6497">
              <a:spcAft>
                <a:spcPts val="600"/>
              </a:spcAft>
            </a:pPr>
            <a:r>
              <a:rPr lang="en-US" b="1" spc="-26">
                <a:solidFill>
                  <a:srgbClr val="0070C0"/>
                </a:solidFill>
                <a:latin typeface="Calibri Light" panose="020F0302020204030204" pitchFamily="34" charset="0"/>
                <a:cs typeface="Calibri Light" panose="020F0302020204030204" pitchFamily="34" charset="0"/>
              </a:rPr>
              <a:t>Agile Transformation</a:t>
            </a:r>
            <a:endParaRPr lang="en-US" sz="2400" b="1" spc="-26">
              <a:solidFill>
                <a:srgbClr val="0070C0"/>
              </a:solidFill>
              <a:latin typeface="Calibri Light" panose="020F0302020204030204" pitchFamily="34" charset="0"/>
              <a:cs typeface="Calibri Light" panose="020F0302020204030204" pitchFamily="34" charset="0"/>
            </a:endParaRPr>
          </a:p>
          <a:p>
            <a:pPr marL="6497">
              <a:spcAft>
                <a:spcPts val="600"/>
              </a:spcAft>
            </a:pPr>
            <a:endParaRPr lang="en-US" sz="5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endParaRPr>
          </a:p>
          <a:p>
            <a:pPr marL="6497">
              <a:spcAft>
                <a:spcPts val="600"/>
              </a:spcAft>
            </a:pPr>
            <a:r>
              <a:rPr lang="en-US" b="1" spc="-26">
                <a:solidFill>
                  <a:srgbClr val="0070C0"/>
                </a:solidFill>
                <a:latin typeface="Calibri Light" panose="020F0302020204030204" pitchFamily="34" charset="0"/>
                <a:cs typeface="Calibri Light" panose="020F0302020204030204" pitchFamily="34" charset="0"/>
              </a:rPr>
              <a:t>Implementation Plan</a:t>
            </a:r>
            <a:endParaRPr b="1" spc="-26">
              <a:solidFill>
                <a:srgbClr val="0070C0"/>
              </a:solidFill>
              <a:latin typeface="Calibri Light" panose="020F0302020204030204" pitchFamily="34"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r>
              <a:rPr lang="en-US" sz="1600" spc="-5">
                <a:latin typeface="Calibri Light" panose="020F0302020204030204" pitchFamily="34" charset="0"/>
                <a:ea typeface="Helvetica Neue" panose="02000503000000020004" pitchFamily="2" charset="0"/>
                <a:cs typeface="Calibri Light" panose="020F0302020204030204" pitchFamily="34" charset="0"/>
              </a:rPr>
              <a:t>                    </a:t>
            </a:r>
            <a:endParaRPr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tabLst>
                <a:tab pos="271463" algn="l"/>
              </a:tabLst>
            </a:pPr>
            <a:endParaRPr lang="en-US" b="1" spc="-26">
              <a:solidFill>
                <a:srgbClr val="0070C0"/>
              </a:solidFill>
              <a:latin typeface="Calibri Light" panose="020F0302020204030204" pitchFamily="34" charset="0"/>
              <a:cs typeface="Calibri Light" panose="020F0302020204030204" pitchFamily="34" charset="0"/>
            </a:endParaRPr>
          </a:p>
          <a:p>
            <a:pPr marL="6497">
              <a:spcAft>
                <a:spcPts val="600"/>
              </a:spcAft>
            </a:pPr>
            <a:endParaRPr lang="en-US" sz="5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endParaRPr>
          </a:p>
          <a:p>
            <a:pPr marL="6497">
              <a:spcAft>
                <a:spcPts val="600"/>
              </a:spcAft>
            </a:pPr>
            <a:r>
              <a:rPr lang="en-US" b="1" spc="-26">
                <a:solidFill>
                  <a:srgbClr val="0070C0"/>
                </a:solidFill>
                <a:latin typeface="Calibri Light" panose="020F0302020204030204" pitchFamily="34" charset="0"/>
                <a:cs typeface="Calibri Light" panose="020F0302020204030204" pitchFamily="34" charset="0"/>
              </a:rPr>
              <a:t>Call to Action &amp; Project Mgmt</a:t>
            </a:r>
          </a:p>
        </p:txBody>
      </p:sp>
      <p:sp>
        <p:nvSpPr>
          <p:cNvPr id="17" name="object 17"/>
          <p:cNvSpPr txBox="1"/>
          <p:nvPr/>
        </p:nvSpPr>
        <p:spPr>
          <a:xfrm>
            <a:off x="1840254" y="3027212"/>
            <a:ext cx="2371224" cy="914687"/>
          </a:xfrm>
          <a:prstGeom prst="rect">
            <a:avLst/>
          </a:prstGeom>
        </p:spPr>
        <p:txBody>
          <a:bodyPr vert="horz" wrap="square" lIns="0" tIns="6173" rIns="0" bIns="0" rtlCol="0">
            <a:spAutoFit/>
          </a:bodyPr>
          <a:lstStyle/>
          <a:p>
            <a:pPr marL="6497" marR="2599">
              <a:lnSpc>
                <a:spcPts val="2374"/>
              </a:lnSpc>
              <a:spcBef>
                <a:spcPts val="49"/>
              </a:spcBef>
            </a:pPr>
            <a:r>
              <a:rPr sz="1893" spc="-31">
                <a:solidFill>
                  <a:srgbClr val="FFFFFF"/>
                </a:solidFill>
                <a:latin typeface="PT Serif"/>
                <a:cs typeface="PT Serif"/>
              </a:rPr>
              <a:t>John </a:t>
            </a:r>
            <a:r>
              <a:rPr sz="1893" spc="-36">
                <a:solidFill>
                  <a:srgbClr val="FFFFFF"/>
                </a:solidFill>
                <a:latin typeface="PT Serif"/>
                <a:cs typeface="PT Serif"/>
              </a:rPr>
              <a:t>Blanco </a:t>
            </a:r>
            <a:r>
              <a:rPr sz="1893" spc="3">
                <a:solidFill>
                  <a:srgbClr val="FFFFFF"/>
                </a:solidFill>
                <a:latin typeface="PT Serif"/>
                <a:cs typeface="PT Serif"/>
              </a:rPr>
              <a:t>—  </a:t>
            </a:r>
            <a:r>
              <a:rPr sz="1893" spc="-38">
                <a:solidFill>
                  <a:srgbClr val="FFFFFF"/>
                </a:solidFill>
                <a:latin typeface="PT Serif"/>
                <a:cs typeface="PT Serif"/>
              </a:rPr>
              <a:t>Enterprise </a:t>
            </a:r>
            <a:r>
              <a:rPr sz="1893" spc="-43">
                <a:solidFill>
                  <a:srgbClr val="FFFFFF"/>
                </a:solidFill>
                <a:latin typeface="PT Serif"/>
                <a:cs typeface="PT Serif"/>
              </a:rPr>
              <a:t>Agile  </a:t>
            </a:r>
            <a:r>
              <a:rPr sz="1893" spc="-38">
                <a:solidFill>
                  <a:srgbClr val="FFFFFF"/>
                </a:solidFill>
                <a:latin typeface="PT Serif"/>
                <a:cs typeface="PT Serif"/>
              </a:rPr>
              <a:t>Transformation</a:t>
            </a:r>
            <a:r>
              <a:rPr sz="1893" spc="-123">
                <a:solidFill>
                  <a:srgbClr val="FFFFFF"/>
                </a:solidFill>
                <a:latin typeface="PT Serif"/>
                <a:cs typeface="PT Serif"/>
              </a:rPr>
              <a:t> </a:t>
            </a:r>
            <a:r>
              <a:rPr sz="1893" spc="-41">
                <a:solidFill>
                  <a:srgbClr val="FFFFFF"/>
                </a:solidFill>
                <a:latin typeface="PT Serif"/>
                <a:cs typeface="PT Serif"/>
              </a:rPr>
              <a:t>Leader</a:t>
            </a:r>
            <a:endParaRPr sz="1893">
              <a:latin typeface="PT Serif"/>
              <a:cs typeface="PT Serif"/>
            </a:endParaRPr>
          </a:p>
        </p:txBody>
      </p:sp>
      <p:sp>
        <p:nvSpPr>
          <p:cNvPr id="22" name="Rectangle 21">
            <a:extLst>
              <a:ext uri="{FF2B5EF4-FFF2-40B4-BE49-F238E27FC236}">
                <a16:creationId xmlns:a16="http://schemas.microsoft.com/office/drawing/2014/main" id="{6B7383F8-CAE1-6E48-BB56-C59B88707B45}"/>
              </a:ext>
            </a:extLst>
          </p:cNvPr>
          <p:cNvSpPr/>
          <p:nvPr/>
        </p:nvSpPr>
        <p:spPr>
          <a:xfrm>
            <a:off x="585626" y="685800"/>
            <a:ext cx="5054885" cy="549924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A65263-290D-3F43-85AA-A348061572A1}"/>
              </a:ext>
            </a:extLst>
          </p:cNvPr>
          <p:cNvSpPr/>
          <p:nvPr/>
        </p:nvSpPr>
        <p:spPr>
          <a:xfrm>
            <a:off x="1409700" y="698643"/>
            <a:ext cx="3326687" cy="5486400"/>
          </a:xfrm>
          <a:prstGeom prst="rect">
            <a:avLst/>
          </a:prstGeom>
        </p:spPr>
        <p:txBody>
          <a:bodyPr wrap="square" anchor="ctr">
            <a:noAutofit/>
          </a:bodyPr>
          <a:lstStyle/>
          <a:p>
            <a:pPr>
              <a:spcBef>
                <a:spcPts val="600"/>
              </a:spcBef>
            </a:pPr>
            <a:r>
              <a:rPr lang="en-US">
                <a:solidFill>
                  <a:srgbClr val="00B0F0"/>
                </a:solidFill>
                <a:latin typeface="PT Serif" panose="020A0603040505020204" pitchFamily="18" charset="77"/>
              </a:rPr>
              <a:t>“</a:t>
            </a:r>
            <a:r>
              <a:rPr lang="en-US">
                <a:latin typeface="PT Serif" panose="020A0603040505020204" pitchFamily="18" charset="77"/>
              </a:rPr>
              <a:t>Agile is a growth mindset. It’s</a:t>
            </a:r>
          </a:p>
          <a:p>
            <a:pPr>
              <a:spcBef>
                <a:spcPts val="600"/>
              </a:spcBef>
            </a:pPr>
            <a:r>
              <a:rPr lang="en-US">
                <a:latin typeface="PT Serif" panose="020A0603040505020204" pitchFamily="18" charset="77"/>
              </a:rPr>
              <a:t> a way of working grounded</a:t>
            </a:r>
          </a:p>
          <a:p>
            <a:pPr>
              <a:spcBef>
                <a:spcPts val="600"/>
              </a:spcBef>
            </a:pPr>
            <a:r>
              <a:rPr lang="en-US">
                <a:latin typeface="PT Serif" panose="020A0603040505020204" pitchFamily="18" charset="77"/>
              </a:rPr>
              <a:t> in a culture of learning.</a:t>
            </a:r>
            <a:r>
              <a:rPr lang="en-US">
                <a:solidFill>
                  <a:srgbClr val="00B0F0"/>
                </a:solidFill>
                <a:latin typeface="PT Serif" panose="020A0603040505020204" pitchFamily="18" charset="77"/>
              </a:rPr>
              <a:t>”</a:t>
            </a:r>
          </a:p>
          <a:p>
            <a:pPr>
              <a:spcBef>
                <a:spcPts val="600"/>
              </a:spcBef>
            </a:pPr>
            <a:endParaRPr lang="en-US" sz="2400">
              <a:solidFill>
                <a:srgbClr val="00B0F0"/>
              </a:solidFill>
              <a:effectLst/>
              <a:latin typeface="PT Serif" panose="020A0603040505020204" pitchFamily="18" charset="77"/>
            </a:endParaRPr>
          </a:p>
          <a:p>
            <a:pPr>
              <a:spcBef>
                <a:spcPts val="600"/>
              </a:spcBef>
            </a:pPr>
            <a:endParaRPr lang="en-US" sz="1400">
              <a:solidFill>
                <a:schemeClr val="bg1"/>
              </a:solidFill>
              <a:latin typeface="PT Serif" panose="020A0603040505020204" pitchFamily="18" charset="77"/>
            </a:endParaRPr>
          </a:p>
          <a:p>
            <a:pPr>
              <a:spcBef>
                <a:spcPts val="600"/>
              </a:spcBef>
            </a:pPr>
            <a:r>
              <a:rPr lang="en-US" sz="1100">
                <a:latin typeface="PT Serif" panose="020A0603040505020204" pitchFamily="18" charset="77"/>
              </a:rPr>
              <a:t> Ahmed Sidky (Aka Dr. Agile)</a:t>
            </a:r>
          </a:p>
          <a:p>
            <a:pPr algn="ctr">
              <a:spcBef>
                <a:spcPts val="600"/>
              </a:spcBef>
            </a:pPr>
            <a:endParaRPr lang="en-US" sz="2800">
              <a:solidFill>
                <a:srgbClr val="00B0F0"/>
              </a:solidFill>
              <a:effectLst/>
              <a:latin typeface="PT Serif" panose="020A0603040505020204" pitchFamily="18" charset="77"/>
            </a:endParaRPr>
          </a:p>
        </p:txBody>
      </p:sp>
      <p:cxnSp>
        <p:nvCxnSpPr>
          <p:cNvPr id="9" name="Straight Connector 8">
            <a:extLst>
              <a:ext uri="{FF2B5EF4-FFF2-40B4-BE49-F238E27FC236}">
                <a16:creationId xmlns:a16="http://schemas.microsoft.com/office/drawing/2014/main" id="{341A5149-542A-2048-84CD-67DE2A5F4823}"/>
              </a:ext>
            </a:extLst>
          </p:cNvPr>
          <p:cNvCxnSpPr>
            <a:cxnSpLocks/>
          </p:cNvCxnSpPr>
          <p:nvPr/>
        </p:nvCxnSpPr>
        <p:spPr>
          <a:xfrm>
            <a:off x="1541124" y="3922682"/>
            <a:ext cx="1113463" cy="0"/>
          </a:xfrm>
          <a:prstGeom prst="line">
            <a:avLst/>
          </a:prstGeom>
          <a:ln w="12700">
            <a:solidFill>
              <a:srgbClr val="02B0F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CADB5A-DAB7-B646-A42E-6ED110312579}"/>
              </a:ext>
            </a:extLst>
          </p:cNvPr>
          <p:cNvSpPr/>
          <p:nvPr/>
        </p:nvSpPr>
        <p:spPr>
          <a:xfrm>
            <a:off x="9037529" y="5029200"/>
            <a:ext cx="2811571" cy="800219"/>
          </a:xfrm>
          <a:prstGeom prst="rect">
            <a:avLst/>
          </a:prstGeom>
        </p:spPr>
        <p:txBody>
          <a:bodyPr wrap="square">
            <a:spAutoFit/>
          </a:bodyPr>
          <a:lstStyle/>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Sustain and Improve</a:t>
            </a:r>
          </a:p>
          <a:p>
            <a:pPr marL="29368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DevOps &amp; Continuous Delivery</a:t>
            </a:r>
          </a:p>
          <a:p>
            <a:pPr marL="29368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Metrics &amp; Maturity Models</a:t>
            </a:r>
          </a:p>
        </p:txBody>
      </p:sp>
      <p:cxnSp>
        <p:nvCxnSpPr>
          <p:cNvPr id="10" name="Straight Connector 9">
            <a:extLst>
              <a:ext uri="{FF2B5EF4-FFF2-40B4-BE49-F238E27FC236}">
                <a16:creationId xmlns:a16="http://schemas.microsoft.com/office/drawing/2014/main" id="{49231E27-9FE2-E44B-9E9D-5F57317752F8}"/>
              </a:ext>
            </a:extLst>
          </p:cNvPr>
          <p:cNvCxnSpPr>
            <a:cxnSpLocks/>
          </p:cNvCxnSpPr>
          <p:nvPr/>
        </p:nvCxnSpPr>
        <p:spPr>
          <a:xfrm>
            <a:off x="6697054" y="4920243"/>
            <a:ext cx="483870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3FC0E2-D479-4649-9C9C-4BC6D0088720}"/>
              </a:ext>
            </a:extLst>
          </p:cNvPr>
          <p:cNvCxnSpPr>
            <a:cxnSpLocks/>
          </p:cNvCxnSpPr>
          <p:nvPr/>
        </p:nvCxnSpPr>
        <p:spPr>
          <a:xfrm>
            <a:off x="6712721" y="2954961"/>
            <a:ext cx="483870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BF74719-D4B8-E64C-9433-DCCD7756917C}"/>
              </a:ext>
            </a:extLst>
          </p:cNvPr>
          <p:cNvSpPr/>
          <p:nvPr/>
        </p:nvSpPr>
        <p:spPr>
          <a:xfrm>
            <a:off x="6363223" y="1572016"/>
            <a:ext cx="5828778" cy="3270917"/>
          </a:xfrm>
          <a:prstGeom prst="rect">
            <a:avLst/>
          </a:prstGeom>
        </p:spPr>
        <p:txBody>
          <a:bodyPr wrap="square">
            <a:noAutofit/>
          </a:bodyPr>
          <a:lstStyle/>
          <a:p>
            <a:pPr marL="7938">
              <a:spcAft>
                <a:spcPts val="600"/>
              </a:spcAft>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The Tipping Point</a:t>
            </a:r>
          </a:p>
          <a:p>
            <a:pPr marL="7938">
              <a:spcAft>
                <a:spcPts val="600"/>
              </a:spcAft>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Build the Coalition</a:t>
            </a:r>
          </a:p>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Define the Guiding Vision</a:t>
            </a:r>
          </a:p>
          <a:p>
            <a:pPr marL="293688" indent="-285750">
              <a:tabLst>
                <a:tab pos="271463" algn="l"/>
              </a:tabLst>
            </a:pPr>
            <a:r>
              <a:rPr lang="en-US" sz="16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spc="-18">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Agile </a:t>
            </a:r>
            <a:r>
              <a:rPr lang="en-US" sz="1400" i="1" spc="-23">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Framework</a:t>
            </a:r>
          </a:p>
          <a:p>
            <a:pPr marL="293688" indent="-285750">
              <a:spcAft>
                <a:spcPts val="600"/>
              </a:spcAft>
              <a:tabLst>
                <a:tab pos="271463" algn="l"/>
              </a:tabLst>
            </a:pPr>
            <a:endParaRPr lang="en-US" sz="8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endParaRPr>
          </a:p>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Communicate and Begin Training</a:t>
            </a:r>
          </a:p>
          <a:p>
            <a:pPr marL="7938">
              <a:tabLst>
                <a:tab pos="271463" algn="l"/>
              </a:tabLst>
            </a:pPr>
            <a:r>
              <a:rPr lang="en-US"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Agile Training </a:t>
            </a: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Empower Teams</a:t>
            </a:r>
          </a:p>
          <a:p>
            <a:pPr marL="793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 Agile Tooling</a:t>
            </a:r>
          </a:p>
          <a:p>
            <a:pPr marL="7938" indent="-285750">
              <a:spcBef>
                <a:spcPts val="600"/>
              </a:spcBef>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 NFR Catalog &amp; Quality Gates </a:t>
            </a:r>
          </a:p>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Launch Agile Release Train</a:t>
            </a:r>
            <a:endParaRPr lang="en-US"/>
          </a:p>
        </p:txBody>
      </p:sp>
      <p:sp>
        <p:nvSpPr>
          <p:cNvPr id="12" name="Rectangle 11">
            <a:extLst>
              <a:ext uri="{FF2B5EF4-FFF2-40B4-BE49-F238E27FC236}">
                <a16:creationId xmlns:a16="http://schemas.microsoft.com/office/drawing/2014/main" id="{0652D865-49ED-074B-AE28-D2B2FE33922A}"/>
              </a:ext>
            </a:extLst>
          </p:cNvPr>
          <p:cNvSpPr/>
          <p:nvPr/>
        </p:nvSpPr>
        <p:spPr>
          <a:xfrm>
            <a:off x="6655960" y="5021770"/>
            <a:ext cx="2363862" cy="584775"/>
          </a:xfrm>
          <a:prstGeom prst="rect">
            <a:avLst/>
          </a:prstGeom>
        </p:spPr>
        <p:txBody>
          <a:bodyPr wrap="square">
            <a:spAutoFit/>
          </a:bodyPr>
          <a:lstStyle/>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Extend to Portfolio </a:t>
            </a:r>
          </a:p>
          <a:p>
            <a:pPr marL="7938">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Agile Product Management </a:t>
            </a:r>
            <a:endParaRPr lang="en-US" sz="1400"/>
          </a:p>
        </p:txBody>
      </p:sp>
      <p:cxnSp>
        <p:nvCxnSpPr>
          <p:cNvPr id="18" name="Straight Connector 17">
            <a:extLst>
              <a:ext uri="{FF2B5EF4-FFF2-40B4-BE49-F238E27FC236}">
                <a16:creationId xmlns:a16="http://schemas.microsoft.com/office/drawing/2014/main" id="{79C4973A-00DB-E84C-BDCC-69FA09E20DCD}"/>
              </a:ext>
            </a:extLst>
          </p:cNvPr>
          <p:cNvCxnSpPr>
            <a:cxnSpLocks/>
          </p:cNvCxnSpPr>
          <p:nvPr/>
        </p:nvCxnSpPr>
        <p:spPr>
          <a:xfrm>
            <a:off x="6717930" y="1542388"/>
            <a:ext cx="483870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29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1032387"/>
            <a:ext cx="5723595" cy="4860658"/>
          </a:xfrm>
          <a:prstGeom prst="rect">
            <a:avLst/>
          </a:prstGeom>
        </p:spPr>
        <p:txBody>
          <a:bodyPr vert="horz" wrap="square" lIns="0" tIns="63024" rIns="0" bIns="0" rtlCol="0">
            <a:spAutoFit/>
          </a:bodyPr>
          <a:lstStyle/>
          <a:p>
            <a:pPr marL="6497">
              <a:lnSpc>
                <a:spcPct val="150000"/>
              </a:lnSpc>
            </a:pPr>
            <a:r>
              <a:rPr lang="en-US" sz="1100" spc="10">
                <a:solidFill>
                  <a:srgbClr val="404248"/>
                </a:solidFill>
                <a:latin typeface="PT Serif"/>
                <a:cs typeface="PT Serif"/>
              </a:rPr>
              <a:t>The Agile Team Maturity Model is used by teams to baseline relative Agile maturity and then self-assess quarterly and/or after product releases to measure progress.</a:t>
            </a:r>
          </a:p>
          <a:p>
            <a:pPr marL="6497">
              <a:lnSpc>
                <a:spcPct val="150000"/>
              </a:lnSpc>
            </a:pPr>
            <a:endParaRPr lang="en-US" sz="1100" spc="10">
              <a:solidFill>
                <a:srgbClr val="404248"/>
              </a:solidFill>
              <a:latin typeface="PT Serif"/>
              <a:cs typeface="PT Serif"/>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r>
              <a:rPr lang="en-US" sz="1100">
                <a:latin typeface="PT Serif" panose="020A0603040505020204" pitchFamily="18" charset="77"/>
              </a:rPr>
              <a:t>Maturity Assessment: </a:t>
            </a:r>
            <a:r>
              <a:rPr lang="en-US" sz="1100">
                <a:latin typeface="PT Serif" panose="020A0603040505020204" pitchFamily="18" charset="77"/>
                <a:hlinkClick r:id="rId2"/>
              </a:rPr>
              <a:t>Templates</a:t>
            </a:r>
            <a:endParaRPr lang="en-US" sz="1100">
              <a:latin typeface="PT Serif" panose="020A0603040505020204" pitchFamily="18" charset="77"/>
            </a:endParaRPr>
          </a:p>
          <a:p>
            <a:pPr marL="173803" indent="-122150">
              <a:lnSpc>
                <a:spcPct val="150000"/>
              </a:lnSpc>
              <a:buClr>
                <a:srgbClr val="EEC514"/>
              </a:buClr>
              <a:buSzPct val="136111"/>
              <a:buChar char="•"/>
              <a:tabLst>
                <a:tab pos="174128" algn="l"/>
              </a:tabLst>
            </a:pPr>
            <a:r>
              <a:rPr lang="en-US" sz="1100" spc="10">
                <a:solidFill>
                  <a:srgbClr val="404248"/>
                </a:solidFill>
                <a:latin typeface="PT Serif"/>
                <a:cs typeface="PT Serif"/>
              </a:rPr>
              <a:t>Team Self-Assessment</a:t>
            </a:r>
          </a:p>
          <a:p>
            <a:pPr marL="173803" indent="-122150">
              <a:lnSpc>
                <a:spcPct val="150000"/>
              </a:lnSpc>
              <a:buClr>
                <a:srgbClr val="00B050"/>
              </a:buClr>
              <a:buSzPct val="136111"/>
              <a:buChar char="•"/>
              <a:tabLst>
                <a:tab pos="174128" algn="l"/>
              </a:tabLst>
            </a:pPr>
            <a:r>
              <a:rPr lang="en-US" sz="1100" spc="10">
                <a:solidFill>
                  <a:srgbClr val="404248"/>
                </a:solidFill>
                <a:latin typeface="PT Serif"/>
                <a:cs typeface="PT Serif"/>
              </a:rPr>
              <a:t>Program Self-Assessment</a:t>
            </a:r>
            <a:endParaRPr lang="en-US" sz="1100">
              <a:latin typeface="PT Serif"/>
              <a:cs typeface="PT Serif"/>
            </a:endParaRPr>
          </a:p>
          <a:p>
            <a:pPr marL="173803" marR="78293" indent="-122150">
              <a:lnSpc>
                <a:spcPct val="150000"/>
              </a:lnSpc>
              <a:buClr>
                <a:srgbClr val="A1153A"/>
              </a:buClr>
              <a:buSzPct val="136111"/>
              <a:buChar char="•"/>
              <a:tabLst>
                <a:tab pos="174128" algn="l"/>
              </a:tabLst>
            </a:pPr>
            <a:r>
              <a:rPr lang="en-US" sz="1100" spc="10">
                <a:solidFill>
                  <a:srgbClr val="404248"/>
                </a:solidFill>
                <a:latin typeface="PT Serif"/>
                <a:cs typeface="PT Serif"/>
              </a:rPr>
              <a:t>Lean Enterprise Assessment</a:t>
            </a:r>
            <a:endParaRPr lang="en-US" sz="1100">
              <a:latin typeface="Times New Roman"/>
              <a:cs typeface="Times New Roman"/>
            </a:endParaRPr>
          </a:p>
          <a:p>
            <a:pPr marL="173803" indent="-122150">
              <a:lnSpc>
                <a:spcPct val="150000"/>
              </a:lnSpc>
              <a:buClr>
                <a:srgbClr val="0092E4"/>
              </a:buClr>
              <a:buSzPct val="136111"/>
              <a:buChar char="•"/>
              <a:tabLst>
                <a:tab pos="174128" algn="l"/>
              </a:tabLst>
            </a:pPr>
            <a:r>
              <a:rPr lang="en-US" sz="1100" spc="10">
                <a:solidFill>
                  <a:srgbClr val="404248"/>
                </a:solidFill>
                <a:latin typeface="PT Serif"/>
                <a:cs typeface="PT Serif"/>
              </a:rPr>
              <a:t>DevOps Health Radar</a:t>
            </a:r>
            <a:endParaRPr lang="en-US" sz="1100">
              <a:latin typeface="PT Serif"/>
              <a:cs typeface="PT Serif"/>
            </a:endParaRPr>
          </a:p>
          <a:p>
            <a:pPr marL="6497">
              <a:lnSpc>
                <a:spcPct val="150000"/>
              </a:lnSpc>
            </a:pPr>
            <a:endParaRPr lang="en-US" sz="1100">
              <a:latin typeface="PT Serif" panose="020A0603040505020204" pitchFamily="18" charset="77"/>
            </a:endParaRPr>
          </a:p>
        </p:txBody>
      </p:sp>
      <p:sp>
        <p:nvSpPr>
          <p:cNvPr id="5" name="object 5"/>
          <p:cNvSpPr txBox="1"/>
          <p:nvPr/>
        </p:nvSpPr>
        <p:spPr>
          <a:xfrm>
            <a:off x="457201" y="309580"/>
            <a:ext cx="5207954"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Maturity Model details </a:t>
            </a:r>
            <a:endParaRPr/>
          </a:p>
        </p:txBody>
      </p:sp>
      <p:pic>
        <p:nvPicPr>
          <p:cNvPr id="4" name="Picture 3">
            <a:extLst>
              <a:ext uri="{FF2B5EF4-FFF2-40B4-BE49-F238E27FC236}">
                <a16:creationId xmlns:a16="http://schemas.microsoft.com/office/drawing/2014/main" id="{9C4D7F40-D4AF-D049-87EF-60533C0FD2A0}"/>
              </a:ext>
            </a:extLst>
          </p:cNvPr>
          <p:cNvPicPr>
            <a:picLocks noChangeAspect="1"/>
          </p:cNvPicPr>
          <p:nvPr/>
        </p:nvPicPr>
        <p:blipFill>
          <a:blip r:embed="rId3"/>
          <a:stretch>
            <a:fillRect/>
          </a:stretch>
        </p:blipFill>
        <p:spPr>
          <a:xfrm>
            <a:off x="6715323" y="199497"/>
            <a:ext cx="5286177" cy="6503812"/>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E7BBB870-F3AC-AC41-8443-A44DB0E9DD49}"/>
              </a:ext>
            </a:extLst>
          </p:cNvPr>
          <p:cNvPicPr>
            <a:picLocks noChangeAspect="1"/>
          </p:cNvPicPr>
          <p:nvPr/>
        </p:nvPicPr>
        <p:blipFill>
          <a:blip r:embed="rId4"/>
          <a:stretch>
            <a:fillRect/>
          </a:stretch>
        </p:blipFill>
        <p:spPr>
          <a:xfrm>
            <a:off x="2952750" y="4180426"/>
            <a:ext cx="3625158" cy="250932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3E2259C3-5E26-8643-9181-49A08502007A}"/>
              </a:ext>
            </a:extLst>
          </p:cNvPr>
          <p:cNvSpPr txBox="1"/>
          <p:nvPr/>
        </p:nvSpPr>
        <p:spPr>
          <a:xfrm>
            <a:off x="770021" y="2248185"/>
            <a:ext cx="3093835" cy="330009"/>
          </a:xfrm>
          <a:prstGeom prst="rect">
            <a:avLst/>
          </a:prstGeom>
        </p:spPr>
        <p:txBody>
          <a:bodyPr vert="horz" wrap="square" lIns="91440" tIns="45720" rIns="91440" bIns="45720" rtlCol="0" anchor="t" anchorCtr="0">
            <a:noAutofit/>
          </a:bodyPr>
          <a:lstStyle/>
          <a:p>
            <a:endParaRPr lang="en-US" sz="1100">
              <a:latin typeface="PT Serif" panose="020A0603040505020204" pitchFamily="18" charset="77"/>
            </a:endParaRPr>
          </a:p>
        </p:txBody>
      </p:sp>
      <p:pic>
        <p:nvPicPr>
          <p:cNvPr id="8" name="Picture 7">
            <a:extLst>
              <a:ext uri="{FF2B5EF4-FFF2-40B4-BE49-F238E27FC236}">
                <a16:creationId xmlns:a16="http://schemas.microsoft.com/office/drawing/2014/main" id="{4A98617E-8551-4F45-B0ED-62A2E9D663D7}"/>
              </a:ext>
            </a:extLst>
          </p:cNvPr>
          <p:cNvPicPr>
            <a:picLocks noChangeAspect="1"/>
          </p:cNvPicPr>
          <p:nvPr/>
        </p:nvPicPr>
        <p:blipFill rotWithShape="1">
          <a:blip r:embed="rId5"/>
          <a:srcRect l="2754" t="6096" r="13295" b="6378"/>
          <a:stretch/>
        </p:blipFill>
        <p:spPr>
          <a:xfrm>
            <a:off x="1358900" y="1777999"/>
            <a:ext cx="3676650" cy="217805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1508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1752600"/>
            <a:ext cx="6909217" cy="2546868"/>
          </a:xfrm>
          <a:prstGeom prst="rect">
            <a:avLst/>
          </a:prstGeom>
        </p:spPr>
        <p:txBody>
          <a:bodyPr vert="horz" wrap="square" lIns="0" tIns="63024" rIns="0" bIns="0" rtlCol="0">
            <a:noAutofit/>
          </a:bodyPr>
          <a:lstStyle/>
          <a:p>
            <a:pPr marL="6497">
              <a:spcBef>
                <a:spcPts val="496"/>
              </a:spcBef>
            </a:pPr>
            <a:r>
              <a:rPr lang="en-US" sz="1100" spc="10">
                <a:solidFill>
                  <a:srgbClr val="404248"/>
                </a:solidFill>
                <a:latin typeface="PT Serif"/>
                <a:cs typeface="PT Serif"/>
              </a:rPr>
              <a:t>To be updated </a:t>
            </a:r>
            <a:endParaRPr sz="1100" b="1">
              <a:latin typeface="PT Serif"/>
              <a:cs typeface="PT Serif"/>
            </a:endParaRPr>
          </a:p>
        </p:txBody>
      </p:sp>
      <p:sp>
        <p:nvSpPr>
          <p:cNvPr id="5" name="object 5"/>
          <p:cNvSpPr txBox="1"/>
          <p:nvPr/>
        </p:nvSpPr>
        <p:spPr>
          <a:xfrm>
            <a:off x="457199" y="309580"/>
            <a:ext cx="11074401"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Call to Action &amp; Project Mgmt (</a:t>
            </a:r>
            <a:r>
              <a:rPr lang="en-US">
                <a:solidFill>
                  <a:srgbClr val="C00000"/>
                </a:solidFill>
              </a:rPr>
              <a:t>to be updated with pointer to content on Agile Portal</a:t>
            </a:r>
            <a:r>
              <a:rPr lang="en-US"/>
              <a:t>) </a:t>
            </a:r>
          </a:p>
        </p:txBody>
      </p:sp>
    </p:spTree>
    <p:extLst>
      <p:ext uri="{BB962C8B-B14F-4D97-AF65-F5344CB8AC3E}">
        <p14:creationId xmlns:p14="http://schemas.microsoft.com/office/powerpoint/2010/main" val="1935276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Calibri Light" panose="020F0302020204030204" pitchFamily="34" charset="0"/>
                <a:cs typeface="Calibri Light" panose="020F0302020204030204" pitchFamily="34" charset="0"/>
              </a:rPr>
              <a:t>APPENDIX</a:t>
            </a:r>
            <a:endParaRPr lang="en-US" alt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B3BDE36-BB8B-114D-BCE3-4D43D487D162}"/>
              </a:ext>
            </a:extLst>
          </p:cNvPr>
          <p:cNvSpPr txBox="1"/>
          <p:nvPr/>
        </p:nvSpPr>
        <p:spPr>
          <a:xfrm>
            <a:off x="317500" y="4216400"/>
            <a:ext cx="0" cy="0"/>
          </a:xfrm>
          <a:prstGeom prst="rect">
            <a:avLst/>
          </a:prstGeom>
        </p:spPr>
        <p:txBody>
          <a:bodyPr vert="horz" wrap="none" lIns="91440" tIns="45720" rIns="91440" bIns="45720" rtlCol="0" anchor="t" anchorCtr="0">
            <a:normAutofit fontScale="25000" lnSpcReduction="20000"/>
          </a:bodyPr>
          <a:lstStyle/>
          <a:p>
            <a:endParaRPr lang="en-US"/>
          </a:p>
        </p:txBody>
      </p:sp>
    </p:spTree>
    <p:extLst>
      <p:ext uri="{BB962C8B-B14F-4D97-AF65-F5344CB8AC3E}">
        <p14:creationId xmlns:p14="http://schemas.microsoft.com/office/powerpoint/2010/main" val="4077563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Calibri Light" panose="020F0302020204030204" pitchFamily="34" charset="0"/>
                <a:cs typeface="Calibri Light" panose="020F0302020204030204" pitchFamily="34" charset="0"/>
              </a:rPr>
              <a:t>Quality</a:t>
            </a:r>
            <a:endParaRPr lang="en-US" alt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63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A4A35FB-3B5F-9E45-BE5F-CF4488040B9F}"/>
              </a:ext>
            </a:extLst>
          </p:cNvPr>
          <p:cNvSpPr/>
          <p:nvPr/>
        </p:nvSpPr>
        <p:spPr>
          <a:xfrm>
            <a:off x="1" y="1"/>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06C0F16C-24E5-4C75-8149-5B711CD0803E}"/>
              </a:ext>
            </a:extLst>
          </p:cNvPr>
          <p:cNvSpPr txBox="1">
            <a:spLocks/>
          </p:cNvSpPr>
          <p:nvPr/>
        </p:nvSpPr>
        <p:spPr>
          <a:xfrm>
            <a:off x="3402032" y="-1"/>
            <a:ext cx="5387935" cy="838201"/>
          </a:xfrm>
          <a:prstGeom prst="rect">
            <a:avLst/>
          </a:prstGeom>
        </p:spPr>
        <p:txBody>
          <a:bodyPr anchor="ctr">
            <a:normAutofit/>
          </a:bodyPr>
          <a:lstStyle>
            <a:lvl1pPr algn="l" defTabSz="609448" rtl="0" eaLnBrk="1" latinLnBrk="0" hangingPunct="1">
              <a:lnSpc>
                <a:spcPct val="80000"/>
              </a:lnSpc>
              <a:spcBef>
                <a:spcPct val="0"/>
              </a:spcBef>
              <a:buNone/>
              <a:defRPr lang="en-US" sz="3200" b="1" i="0" kern="1200" dirty="0">
                <a:solidFill>
                  <a:srgbClr val="007ABC"/>
                </a:solidFill>
                <a:effectLst/>
                <a:latin typeface="+mj-lt"/>
                <a:ea typeface="+mj-ea"/>
                <a:cs typeface="Calibri" panose="020F0502020204030204" pitchFamily="34" charset="0"/>
              </a:defRPr>
            </a:lvl1pPr>
          </a:lstStyle>
          <a:p>
            <a:pPr marL="0" marR="0" lvl="0" indent="0" algn="ctr" defTabSz="609448" rtl="0" eaLnBrk="1" fontAlgn="auto" latinLnBrk="0" hangingPunct="1">
              <a:lnSpc>
                <a:spcPct val="80000"/>
              </a:lnSpc>
              <a:spcBef>
                <a:spcPct val="0"/>
              </a:spcBef>
              <a:spcAft>
                <a:spcPts val="0"/>
              </a:spcAft>
              <a:buClrTx/>
              <a:buSzTx/>
              <a:buFontTx/>
              <a:buNone/>
              <a:tabLst/>
              <a:defRPr/>
            </a:pPr>
            <a:r>
              <a:rPr lang="en-IN" sz="3600" b="0">
                <a:solidFill>
                  <a:schemeClr val="tx1"/>
                </a:solidFill>
                <a:latin typeface="Calibri Light" panose="020F0302020204030204" pitchFamily="34" charset="0"/>
                <a:cs typeface="Calibri Light" panose="020F0302020204030204" pitchFamily="34" charset="0"/>
              </a:rPr>
              <a:t>Pyramid of Testing - Kony</a:t>
            </a:r>
          </a:p>
        </p:txBody>
      </p:sp>
      <p:sp>
        <p:nvSpPr>
          <p:cNvPr id="40" name="Rectangle 39">
            <a:extLst>
              <a:ext uri="{FF2B5EF4-FFF2-40B4-BE49-F238E27FC236}">
                <a16:creationId xmlns:a16="http://schemas.microsoft.com/office/drawing/2014/main" id="{0908EC73-B969-4492-9213-80DC3AC6614D}"/>
              </a:ext>
            </a:extLst>
          </p:cNvPr>
          <p:cNvSpPr/>
          <p:nvPr/>
        </p:nvSpPr>
        <p:spPr>
          <a:xfrm>
            <a:off x="4881632" y="1241216"/>
            <a:ext cx="6737730" cy="1470607"/>
          </a:xfrm>
          <a:prstGeom prst="rect">
            <a:avLst/>
          </a:prstGeom>
          <a:solidFill>
            <a:schemeClr val="accent3">
              <a:lumMod val="20000"/>
              <a:lumOff val="8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endParaRPr>
          </a:p>
        </p:txBody>
      </p:sp>
      <p:sp>
        <p:nvSpPr>
          <p:cNvPr id="38" name="Rectangle 37">
            <a:extLst>
              <a:ext uri="{FF2B5EF4-FFF2-40B4-BE49-F238E27FC236}">
                <a16:creationId xmlns:a16="http://schemas.microsoft.com/office/drawing/2014/main" id="{DF02555A-D7F9-4395-9AD1-DCFD1F2EC185}"/>
              </a:ext>
            </a:extLst>
          </p:cNvPr>
          <p:cNvSpPr/>
          <p:nvPr/>
        </p:nvSpPr>
        <p:spPr>
          <a:xfrm>
            <a:off x="5850339" y="2720374"/>
            <a:ext cx="5769023" cy="807048"/>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endParaRPr>
          </a:p>
        </p:txBody>
      </p:sp>
      <p:sp>
        <p:nvSpPr>
          <p:cNvPr id="37" name="Rectangle 36">
            <a:extLst>
              <a:ext uri="{FF2B5EF4-FFF2-40B4-BE49-F238E27FC236}">
                <a16:creationId xmlns:a16="http://schemas.microsoft.com/office/drawing/2014/main" id="{7CF707A5-66AF-4690-A203-B62A72D4EECC}"/>
              </a:ext>
            </a:extLst>
          </p:cNvPr>
          <p:cNvSpPr/>
          <p:nvPr/>
        </p:nvSpPr>
        <p:spPr>
          <a:xfrm>
            <a:off x="6146611" y="3541070"/>
            <a:ext cx="5472752" cy="217390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endParaRPr>
          </a:p>
        </p:txBody>
      </p:sp>
      <p:graphicFrame>
        <p:nvGraphicFramePr>
          <p:cNvPr id="3" name="Diagram 2">
            <a:extLst>
              <a:ext uri="{FF2B5EF4-FFF2-40B4-BE49-F238E27FC236}">
                <a16:creationId xmlns:a16="http://schemas.microsoft.com/office/drawing/2014/main" id="{D562BAFA-4C4B-4F8B-ABF0-284DD82862AC}"/>
              </a:ext>
            </a:extLst>
          </p:cNvPr>
          <p:cNvGraphicFramePr/>
          <p:nvPr/>
        </p:nvGraphicFramePr>
        <p:xfrm>
          <a:off x="1863488" y="1143000"/>
          <a:ext cx="59436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a:extLst>
              <a:ext uri="{FF2B5EF4-FFF2-40B4-BE49-F238E27FC236}">
                <a16:creationId xmlns:a16="http://schemas.microsoft.com/office/drawing/2014/main" id="{909FC17A-0D73-4B2C-BD6C-F449121EB1F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573368" y="1701776"/>
            <a:ext cx="517904" cy="366907"/>
          </a:xfrm>
          <a:prstGeom prst="rect">
            <a:avLst/>
          </a:prstGeom>
        </p:spPr>
      </p:pic>
      <p:cxnSp>
        <p:nvCxnSpPr>
          <p:cNvPr id="19" name="Straight Connector 18">
            <a:extLst>
              <a:ext uri="{FF2B5EF4-FFF2-40B4-BE49-F238E27FC236}">
                <a16:creationId xmlns:a16="http://schemas.microsoft.com/office/drawing/2014/main" id="{D98941C5-146D-4F60-A5D4-631D05132713}"/>
              </a:ext>
            </a:extLst>
          </p:cNvPr>
          <p:cNvCxnSpPr>
            <a:cxnSpLocks/>
          </p:cNvCxnSpPr>
          <p:nvPr/>
        </p:nvCxnSpPr>
        <p:spPr>
          <a:xfrm flipV="1">
            <a:off x="2898443" y="4163981"/>
            <a:ext cx="3875964" cy="1"/>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C4FDA79-651A-4FBB-A863-FD03F7DFD0DE}"/>
              </a:ext>
            </a:extLst>
          </p:cNvPr>
          <p:cNvSpPr txBox="1"/>
          <p:nvPr/>
        </p:nvSpPr>
        <p:spPr>
          <a:xfrm>
            <a:off x="3660533" y="3689245"/>
            <a:ext cx="19516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bg1"/>
                </a:solidFill>
                <a:effectLst/>
                <a:uLnTx/>
                <a:uFillTx/>
                <a:latin typeface="Calibri Light" panose="020F0302020204030204" pitchFamily="34" charset="0"/>
                <a:cs typeface="Calibri Light" panose="020F0302020204030204" pitchFamily="34" charset="0"/>
              </a:rPr>
              <a:t>Integration Testing</a:t>
            </a:r>
          </a:p>
        </p:txBody>
      </p:sp>
      <p:sp>
        <p:nvSpPr>
          <p:cNvPr id="24" name="TextBox 23">
            <a:extLst>
              <a:ext uri="{FF2B5EF4-FFF2-40B4-BE49-F238E27FC236}">
                <a16:creationId xmlns:a16="http://schemas.microsoft.com/office/drawing/2014/main" id="{BB1F6AC8-9DF7-4E78-8892-90276032C1F9}"/>
              </a:ext>
            </a:extLst>
          </p:cNvPr>
          <p:cNvSpPr txBox="1"/>
          <p:nvPr/>
        </p:nvSpPr>
        <p:spPr>
          <a:xfrm>
            <a:off x="4084191" y="4296205"/>
            <a:ext cx="13454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bg1"/>
                </a:solidFill>
                <a:effectLst/>
                <a:uLnTx/>
                <a:uFillTx/>
                <a:latin typeface="Calibri Light" panose="020F0302020204030204" pitchFamily="34" charset="0"/>
                <a:cs typeface="Calibri Light" panose="020F0302020204030204" pitchFamily="34" charset="0"/>
              </a:rPr>
              <a:t>API Testing</a:t>
            </a:r>
          </a:p>
        </p:txBody>
      </p:sp>
      <p:sp>
        <p:nvSpPr>
          <p:cNvPr id="25" name="TextBox 24">
            <a:extLst>
              <a:ext uri="{FF2B5EF4-FFF2-40B4-BE49-F238E27FC236}">
                <a16:creationId xmlns:a16="http://schemas.microsoft.com/office/drawing/2014/main" id="{CB58DB89-E6CF-4AFB-98B8-1FAA1E0BA3FF}"/>
              </a:ext>
            </a:extLst>
          </p:cNvPr>
          <p:cNvSpPr txBox="1"/>
          <p:nvPr/>
        </p:nvSpPr>
        <p:spPr>
          <a:xfrm>
            <a:off x="3856505" y="2807882"/>
            <a:ext cx="19516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User Acceptance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Testing</a:t>
            </a:r>
          </a:p>
        </p:txBody>
      </p:sp>
      <p:sp>
        <p:nvSpPr>
          <p:cNvPr id="26" name="TextBox 25">
            <a:extLst>
              <a:ext uri="{FF2B5EF4-FFF2-40B4-BE49-F238E27FC236}">
                <a16:creationId xmlns:a16="http://schemas.microsoft.com/office/drawing/2014/main" id="{127D226B-583B-4EB1-8139-1189808EE67E}"/>
              </a:ext>
            </a:extLst>
          </p:cNvPr>
          <p:cNvSpPr txBox="1"/>
          <p:nvPr/>
        </p:nvSpPr>
        <p:spPr>
          <a:xfrm>
            <a:off x="4137199" y="5080847"/>
            <a:ext cx="13454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chemeClr val="bg1"/>
                </a:solidFill>
                <a:effectLst/>
                <a:uLnTx/>
                <a:uFillTx/>
                <a:latin typeface="Calibri Light" panose="020F0302020204030204" pitchFamily="34" charset="0"/>
                <a:cs typeface="Calibri Light" panose="020F0302020204030204" pitchFamily="34" charset="0"/>
              </a:rPr>
              <a:t>Unit Testing</a:t>
            </a:r>
          </a:p>
        </p:txBody>
      </p:sp>
      <p:cxnSp>
        <p:nvCxnSpPr>
          <p:cNvPr id="31" name="Straight Connector 30">
            <a:extLst>
              <a:ext uri="{FF2B5EF4-FFF2-40B4-BE49-F238E27FC236}">
                <a16:creationId xmlns:a16="http://schemas.microsoft.com/office/drawing/2014/main" id="{6262F4BF-17DB-4475-9792-FEAEC89331E3}"/>
              </a:ext>
            </a:extLst>
          </p:cNvPr>
          <p:cNvCxnSpPr/>
          <p:nvPr/>
        </p:nvCxnSpPr>
        <p:spPr>
          <a:xfrm>
            <a:off x="3294229" y="3541070"/>
            <a:ext cx="832513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403ADA2-9BE5-44B8-B983-0B2747729438}"/>
              </a:ext>
            </a:extLst>
          </p:cNvPr>
          <p:cNvCxnSpPr>
            <a:cxnSpLocks/>
          </p:cNvCxnSpPr>
          <p:nvPr/>
        </p:nvCxnSpPr>
        <p:spPr>
          <a:xfrm>
            <a:off x="4850073" y="1238280"/>
            <a:ext cx="676929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9BE0D68-AC39-4D52-B803-67B1715A77EA}"/>
              </a:ext>
            </a:extLst>
          </p:cNvPr>
          <p:cNvCxnSpPr>
            <a:cxnSpLocks/>
          </p:cNvCxnSpPr>
          <p:nvPr/>
        </p:nvCxnSpPr>
        <p:spPr>
          <a:xfrm flipH="1">
            <a:off x="1651430" y="1240858"/>
            <a:ext cx="2912558" cy="4368372"/>
          </a:xfrm>
          <a:prstGeom prst="straightConnector1">
            <a:avLst/>
          </a:prstGeom>
          <a:ln w="66675">
            <a:solidFill>
              <a:schemeClr val="accent4">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FA0F8A4F-F2D0-4552-B560-8BB1E94D3150}"/>
              </a:ext>
            </a:extLst>
          </p:cNvPr>
          <p:cNvSpPr txBox="1"/>
          <p:nvPr/>
        </p:nvSpPr>
        <p:spPr>
          <a:xfrm>
            <a:off x="4279310" y="2237309"/>
            <a:ext cx="11388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Visual QA</a:t>
            </a:r>
          </a:p>
        </p:txBody>
      </p:sp>
      <p:sp>
        <p:nvSpPr>
          <p:cNvPr id="59" name="TextBox 58">
            <a:extLst>
              <a:ext uri="{FF2B5EF4-FFF2-40B4-BE49-F238E27FC236}">
                <a16:creationId xmlns:a16="http://schemas.microsoft.com/office/drawing/2014/main" id="{F4ACB2F1-4DE2-480A-B0C2-D80E3092A186}"/>
              </a:ext>
            </a:extLst>
          </p:cNvPr>
          <p:cNvSpPr txBox="1"/>
          <p:nvPr/>
        </p:nvSpPr>
        <p:spPr>
          <a:xfrm rot="16200000">
            <a:off x="10224347" y="4454168"/>
            <a:ext cx="2173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rgbClr val="0161A1"/>
                </a:solidFill>
                <a:effectLst/>
                <a:uLnTx/>
                <a:uFillTx/>
                <a:latin typeface="Calibri Light" panose="020F0302020204030204" pitchFamily="34" charset="0"/>
                <a:cs typeface="Calibri Light" panose="020F0302020204030204" pitchFamily="34" charset="0"/>
              </a:rPr>
              <a:t>Technology Facing</a:t>
            </a:r>
          </a:p>
        </p:txBody>
      </p:sp>
      <p:sp>
        <p:nvSpPr>
          <p:cNvPr id="60" name="TextBox 59">
            <a:extLst>
              <a:ext uri="{FF2B5EF4-FFF2-40B4-BE49-F238E27FC236}">
                <a16:creationId xmlns:a16="http://schemas.microsoft.com/office/drawing/2014/main" id="{9C2D0608-F8FA-4742-B5DF-690B1E210D8F}"/>
              </a:ext>
            </a:extLst>
          </p:cNvPr>
          <p:cNvSpPr txBox="1"/>
          <p:nvPr/>
        </p:nvSpPr>
        <p:spPr>
          <a:xfrm rot="16200000">
            <a:off x="10168016" y="2214862"/>
            <a:ext cx="228656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rgbClr val="0161A1"/>
                </a:solidFill>
                <a:effectLst/>
                <a:uLnTx/>
                <a:uFillTx/>
                <a:latin typeface="Calibri Light" panose="020F0302020204030204" pitchFamily="34" charset="0"/>
                <a:cs typeface="Calibri Light" panose="020F0302020204030204" pitchFamily="34" charset="0"/>
              </a:rPr>
              <a:t>Business Facing</a:t>
            </a:r>
          </a:p>
        </p:txBody>
      </p:sp>
      <p:sp>
        <p:nvSpPr>
          <p:cNvPr id="61" name="TextBox 60">
            <a:extLst>
              <a:ext uri="{FF2B5EF4-FFF2-40B4-BE49-F238E27FC236}">
                <a16:creationId xmlns:a16="http://schemas.microsoft.com/office/drawing/2014/main" id="{11389888-DC35-4D0C-9F70-B8B06B7639FB}"/>
              </a:ext>
            </a:extLst>
          </p:cNvPr>
          <p:cNvSpPr txBox="1"/>
          <p:nvPr/>
        </p:nvSpPr>
        <p:spPr>
          <a:xfrm>
            <a:off x="6517178" y="1539644"/>
            <a:ext cx="4499181"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Cognitive Walkthroughs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Usability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UI / UX - Indexing</a:t>
            </a:r>
          </a:p>
        </p:txBody>
      </p:sp>
      <p:sp>
        <p:nvSpPr>
          <p:cNvPr id="62" name="TextBox 61">
            <a:extLst>
              <a:ext uri="{FF2B5EF4-FFF2-40B4-BE49-F238E27FC236}">
                <a16:creationId xmlns:a16="http://schemas.microsoft.com/office/drawing/2014/main" id="{E5A07D3F-0508-466D-8AB9-78BC6AB6835A}"/>
              </a:ext>
            </a:extLst>
          </p:cNvPr>
          <p:cNvSpPr txBox="1"/>
          <p:nvPr/>
        </p:nvSpPr>
        <p:spPr>
          <a:xfrm>
            <a:off x="7236158" y="2751663"/>
            <a:ext cx="3721819" cy="784830"/>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5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Customer/User Journeys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5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Contract Acceptance Testing</a:t>
            </a:r>
          </a:p>
          <a:p>
            <a:pPr marL="285750" indent="-285750">
              <a:buFont typeface="Wingdings" panose="05000000000000000000" pitchFamily="2" charset="2"/>
              <a:buChar char="q"/>
              <a:defRPr/>
            </a:pPr>
            <a:r>
              <a:rPr lang="en-US" sz="1500">
                <a:solidFill>
                  <a:srgbClr val="35414C"/>
                </a:solidFill>
                <a:latin typeface="Calibri Light"/>
                <a:cs typeface="Calibri Light"/>
              </a:rPr>
              <a:t>Operational Acceptance</a:t>
            </a:r>
            <a:r>
              <a:rPr kumimoji="0" lang="en-US" sz="1500" u="none" strike="noStrike" kern="1200" cap="none" spc="0" normalizeH="0" baseline="0" noProof="0">
                <a:ln>
                  <a:noFill/>
                </a:ln>
                <a:solidFill>
                  <a:srgbClr val="35414C"/>
                </a:solidFill>
                <a:effectLst/>
                <a:uLnTx/>
                <a:uFillTx/>
                <a:latin typeface="Calibri Light"/>
                <a:cs typeface="Calibri Light"/>
              </a:rPr>
              <a:t> Testing</a:t>
            </a:r>
            <a:endParaRPr lang="en-US" sz="1500" u="none" strike="noStrike" kern="1200" cap="none" spc="0" normalizeH="0" baseline="0" noProof="0">
              <a:ln>
                <a:noFill/>
              </a:ln>
              <a:solidFill>
                <a:srgbClr val="35414C"/>
              </a:solidFill>
              <a:effectLst/>
              <a:uLnTx/>
              <a:uFillTx/>
              <a:latin typeface="Calibri Light"/>
              <a:cs typeface="Calibri Light"/>
            </a:endParaRPr>
          </a:p>
        </p:txBody>
      </p:sp>
      <p:sp>
        <p:nvSpPr>
          <p:cNvPr id="63" name="TextBox 62">
            <a:extLst>
              <a:ext uri="{FF2B5EF4-FFF2-40B4-BE49-F238E27FC236}">
                <a16:creationId xmlns:a16="http://schemas.microsoft.com/office/drawing/2014/main" id="{4481E5D0-7FDB-4B58-B64E-2BBD2B5C7850}"/>
              </a:ext>
            </a:extLst>
          </p:cNvPr>
          <p:cNvSpPr txBox="1"/>
          <p:nvPr/>
        </p:nvSpPr>
        <p:spPr>
          <a:xfrm>
            <a:off x="345646" y="1235980"/>
            <a:ext cx="3341705"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Non-functional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35414C"/>
                </a:solidFill>
                <a:latin typeface="Calibri Light" panose="020F0302020204030204" pitchFamily="34" charset="0"/>
                <a:cs typeface="Calibri Light" panose="020F0302020204030204" pitchFamily="34" charset="0"/>
              </a:rPr>
              <a:t>(</a:t>
            </a:r>
            <a:r>
              <a:rPr lang="en-US" sz="1600">
                <a:solidFill>
                  <a:srgbClr val="35414C"/>
                </a:solidFill>
                <a:latin typeface="Calibri Light" panose="020F0302020204030204" pitchFamily="34" charset="0"/>
                <a:cs typeface="Calibri Light" panose="020F0302020204030204" pitchFamily="34" charset="0"/>
              </a:rPr>
              <a:t>driven by business and design</a:t>
            </a:r>
            <a:r>
              <a:rPr lang="en-US" sz="2000">
                <a:solidFill>
                  <a:srgbClr val="35414C"/>
                </a:solidFill>
                <a:latin typeface="Calibri Light" panose="020F0302020204030204" pitchFamily="34" charset="0"/>
                <a:cs typeface="Calibri Light" panose="020F0302020204030204" pitchFamily="34" charset="0"/>
              </a:rPr>
              <a:t>)</a:t>
            </a:r>
            <a:endParaRPr kumimoji="0" lang="en-US" sz="20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Performance and capacity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a:solidFill>
                  <a:srgbClr val="35414C"/>
                </a:solidFill>
                <a:latin typeface="Calibri Light" panose="020F0302020204030204" pitchFamily="34" charset="0"/>
                <a:cs typeface="Calibri Light" panose="020F0302020204030204" pitchFamily="34" charset="0"/>
              </a:rPr>
              <a:t>Security</a:t>
            </a:r>
            <a:endParaRPr kumimoji="0" lang="en-US"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Reliability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Operability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Compatibility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Installation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Availability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endParaRPr>
          </a:p>
        </p:txBody>
      </p:sp>
      <p:sp>
        <p:nvSpPr>
          <p:cNvPr id="64" name="TextBox 63">
            <a:extLst>
              <a:ext uri="{FF2B5EF4-FFF2-40B4-BE49-F238E27FC236}">
                <a16:creationId xmlns:a16="http://schemas.microsoft.com/office/drawing/2014/main" id="{A12FD6DB-9210-44CB-B2DD-879A29C7073A}"/>
              </a:ext>
            </a:extLst>
          </p:cNvPr>
          <p:cNvSpPr txBox="1"/>
          <p:nvPr/>
        </p:nvSpPr>
        <p:spPr>
          <a:xfrm rot="18294279">
            <a:off x="738319" y="2868882"/>
            <a:ext cx="4686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Security and Performance</a:t>
            </a:r>
          </a:p>
        </p:txBody>
      </p:sp>
      <p:sp>
        <p:nvSpPr>
          <p:cNvPr id="73" name="TextBox 72">
            <a:extLst>
              <a:ext uri="{FF2B5EF4-FFF2-40B4-BE49-F238E27FC236}">
                <a16:creationId xmlns:a16="http://schemas.microsoft.com/office/drawing/2014/main" id="{6058F203-D512-4E88-A9C2-B6B0A4F54885}"/>
              </a:ext>
            </a:extLst>
          </p:cNvPr>
          <p:cNvSpPr txBox="1"/>
          <p:nvPr/>
        </p:nvSpPr>
        <p:spPr>
          <a:xfrm>
            <a:off x="7898921" y="3835188"/>
            <a:ext cx="2797791" cy="1569660"/>
          </a:xfrm>
          <a:prstGeom prst="rect">
            <a:avLst/>
          </a:prstGeom>
          <a:noFill/>
        </p:spPr>
        <p:txBody>
          <a:bodyPr wrap="square" rtlCol="0" anchor="t">
            <a:spAutoFit/>
          </a:bodyPr>
          <a:lstStyle/>
          <a:p>
            <a:pPr marL="285750" indent="-285750">
              <a:buFont typeface="Wingdings" panose="05000000000000000000" pitchFamily="2" charset="2"/>
              <a:buChar char="q"/>
              <a:defRPr/>
            </a:pPr>
            <a:r>
              <a:rPr kumimoji="0" lang="en-US" sz="1600" u="none" strike="noStrike" kern="1200" cap="none" spc="0" normalizeH="0" baseline="0" noProof="0">
                <a:ln>
                  <a:noFill/>
                </a:ln>
                <a:solidFill>
                  <a:srgbClr val="35414C"/>
                </a:solidFill>
                <a:effectLst/>
                <a:uLnTx/>
                <a:uFillTx/>
                <a:latin typeface="Calibri Light"/>
                <a:cs typeface="Calibri Light"/>
              </a:rPr>
              <a:t>Coding standards</a:t>
            </a:r>
            <a:r>
              <a:rPr lang="en-US" sz="1600">
                <a:solidFill>
                  <a:srgbClr val="35414C"/>
                </a:solidFill>
                <a:latin typeface="Calibri Light"/>
                <a:cs typeface="Calibri Light"/>
              </a:rPr>
              <a:t>/Checklists</a:t>
            </a:r>
            <a:endParaRPr kumimoji="0" lang="en-US" sz="16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Code Reviews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Code coverage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Dynamic and Static analysis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Stubs and Mocks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u="none" strike="noStrike" kern="1200" cap="none" spc="0" normalizeH="0" baseline="0" noProof="0">
                <a:ln>
                  <a:noFill/>
                </a:ln>
                <a:solidFill>
                  <a:srgbClr val="35414C"/>
                </a:solidFill>
                <a:effectLst/>
                <a:uLnTx/>
                <a:uFillTx/>
                <a:latin typeface="Calibri Light" panose="020F0302020204030204" pitchFamily="34" charset="0"/>
                <a:cs typeface="Calibri Light" panose="020F0302020204030204" pitchFamily="34" charset="0"/>
              </a:rPr>
              <a:t>API Specifications/Contracts</a:t>
            </a:r>
          </a:p>
        </p:txBody>
      </p:sp>
      <p:sp>
        <p:nvSpPr>
          <p:cNvPr id="76" name="TextBox 75">
            <a:extLst>
              <a:ext uri="{FF2B5EF4-FFF2-40B4-BE49-F238E27FC236}">
                <a16:creationId xmlns:a16="http://schemas.microsoft.com/office/drawing/2014/main" id="{C0696D47-2288-4119-A977-F91ED4BB71AD}"/>
              </a:ext>
            </a:extLst>
          </p:cNvPr>
          <p:cNvSpPr txBox="1"/>
          <p:nvPr/>
        </p:nvSpPr>
        <p:spPr>
          <a:xfrm>
            <a:off x="5457918" y="3705887"/>
            <a:ext cx="91833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solidFill>
                  <a:schemeClr val="bg1"/>
                </a:solidFill>
                <a:latin typeface="Calibri Light" panose="020F0302020204030204" pitchFamily="34" charset="0"/>
                <a:cs typeface="Calibri Light" panose="020F0302020204030204" pitchFamily="34" charset="0"/>
              </a:rPr>
              <a:t>[ Z </a:t>
            </a:r>
            <a:r>
              <a:rPr kumimoji="0" lang="en-US" sz="1700" u="none" strike="noStrike" kern="1200" cap="none" spc="0" normalizeH="0" baseline="0" noProof="0">
                <a:ln>
                  <a:noFill/>
                </a:ln>
                <a:solidFill>
                  <a:schemeClr val="bg1"/>
                </a:solidFill>
                <a:effectLst/>
                <a:uLnTx/>
                <a:uFillTx/>
                <a:latin typeface="Calibri Light" panose="020F0302020204030204" pitchFamily="34" charset="0"/>
                <a:cs typeface="Calibri Light" panose="020F0302020204030204" pitchFamily="34" charset="0"/>
              </a:rPr>
              <a:t>%]</a:t>
            </a:r>
          </a:p>
        </p:txBody>
      </p:sp>
      <p:sp>
        <p:nvSpPr>
          <p:cNvPr id="30" name="TextBox 29">
            <a:extLst>
              <a:ext uri="{FF2B5EF4-FFF2-40B4-BE49-F238E27FC236}">
                <a16:creationId xmlns:a16="http://schemas.microsoft.com/office/drawing/2014/main" id="{C7785366-E501-45FD-901B-9675BDC08A7B}"/>
              </a:ext>
            </a:extLst>
          </p:cNvPr>
          <p:cNvSpPr txBox="1"/>
          <p:nvPr/>
        </p:nvSpPr>
        <p:spPr>
          <a:xfrm>
            <a:off x="5213484" y="4310036"/>
            <a:ext cx="91833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solidFill>
                  <a:schemeClr val="bg1"/>
                </a:solidFill>
                <a:latin typeface="Calibri Light" panose="020F0302020204030204" pitchFamily="34" charset="0"/>
                <a:cs typeface="Calibri Light" panose="020F0302020204030204" pitchFamily="34" charset="0"/>
              </a:rPr>
              <a:t>[ Y </a:t>
            </a:r>
            <a:r>
              <a:rPr kumimoji="0" lang="en-US" sz="1700" u="none" strike="noStrike" kern="1200" cap="none" spc="0" normalizeH="0" baseline="0" noProof="0">
                <a:ln>
                  <a:noFill/>
                </a:ln>
                <a:solidFill>
                  <a:schemeClr val="bg1"/>
                </a:solidFill>
                <a:effectLst/>
                <a:uLnTx/>
                <a:uFillTx/>
                <a:latin typeface="Calibri Light" panose="020F0302020204030204" pitchFamily="34" charset="0"/>
                <a:cs typeface="Calibri Light" panose="020F0302020204030204" pitchFamily="34" charset="0"/>
              </a:rPr>
              <a:t>%]</a:t>
            </a:r>
          </a:p>
        </p:txBody>
      </p:sp>
      <p:sp>
        <p:nvSpPr>
          <p:cNvPr id="33" name="TextBox 32">
            <a:extLst>
              <a:ext uri="{FF2B5EF4-FFF2-40B4-BE49-F238E27FC236}">
                <a16:creationId xmlns:a16="http://schemas.microsoft.com/office/drawing/2014/main" id="{22178F94-5C6A-4767-87E5-EBF732F3151A}"/>
              </a:ext>
            </a:extLst>
          </p:cNvPr>
          <p:cNvSpPr txBox="1"/>
          <p:nvPr/>
        </p:nvSpPr>
        <p:spPr>
          <a:xfrm>
            <a:off x="5342210" y="5088541"/>
            <a:ext cx="91833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solidFill>
                  <a:schemeClr val="bg1"/>
                </a:solidFill>
                <a:latin typeface="Calibri Light" panose="020F0302020204030204" pitchFamily="34" charset="0"/>
                <a:cs typeface="Calibri Light" panose="020F0302020204030204" pitchFamily="34" charset="0"/>
              </a:rPr>
              <a:t>[ X </a:t>
            </a:r>
            <a:r>
              <a:rPr kumimoji="0" lang="en-US" sz="1700" u="none" strike="noStrike" kern="1200" cap="none" spc="0" normalizeH="0" baseline="0" noProof="0">
                <a:ln>
                  <a:noFill/>
                </a:ln>
                <a:solidFill>
                  <a:schemeClr val="bg1"/>
                </a:solidFill>
                <a:effectLst/>
                <a:uLnTx/>
                <a:uFillTx/>
                <a:latin typeface="Calibri Light" panose="020F0302020204030204" pitchFamily="34" charset="0"/>
                <a:cs typeface="Calibri Light" panose="020F0302020204030204" pitchFamily="34" charset="0"/>
              </a:rPr>
              <a:t>%]</a:t>
            </a:r>
          </a:p>
        </p:txBody>
      </p:sp>
      <p:cxnSp>
        <p:nvCxnSpPr>
          <p:cNvPr id="10" name="Straight Arrow Connector 9">
            <a:extLst>
              <a:ext uri="{FF2B5EF4-FFF2-40B4-BE49-F238E27FC236}">
                <a16:creationId xmlns:a16="http://schemas.microsoft.com/office/drawing/2014/main" id="{6D655487-5516-466E-8E7E-87328ED509A9}"/>
              </a:ext>
            </a:extLst>
          </p:cNvPr>
          <p:cNvCxnSpPr/>
          <p:nvPr/>
        </p:nvCxnSpPr>
        <p:spPr>
          <a:xfrm flipH="1" flipV="1">
            <a:off x="11843170" y="1192806"/>
            <a:ext cx="5750" cy="4534619"/>
          </a:xfrm>
          <a:prstGeom prst="straightConnector1">
            <a:avLst/>
          </a:prstGeom>
          <a:ln w="57150">
            <a:prstDash val="solid"/>
            <a:headEnd type="none"/>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C63D1A5C-2B9B-430A-9007-DA36C8516932}"/>
              </a:ext>
            </a:extLst>
          </p:cNvPr>
          <p:cNvSpPr txBox="1"/>
          <p:nvPr/>
        </p:nvSpPr>
        <p:spPr>
          <a:xfrm>
            <a:off x="8190354" y="5724045"/>
            <a:ext cx="3652816" cy="338554"/>
          </a:xfrm>
          <a:prstGeom prst="rect">
            <a:avLst/>
          </a:prstGeom>
          <a:noFill/>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r"/>
            <a:r>
              <a:rPr lang="en-US" sz="1600"/>
              <a:t>Internal – '</a:t>
            </a:r>
            <a:r>
              <a:rPr lang="en-US" sz="1600">
                <a:solidFill>
                  <a:srgbClr val="FF0000"/>
                </a:solidFill>
              </a:rPr>
              <a:t>Escape Defects</a:t>
            </a:r>
            <a:r>
              <a:rPr lang="en-US" sz="1600"/>
              <a:t>' Trend</a:t>
            </a:r>
          </a:p>
        </p:txBody>
      </p:sp>
      <p:pic>
        <p:nvPicPr>
          <p:cNvPr id="12" name="Graphic 12" descr="Group brainstorm">
            <a:extLst>
              <a:ext uri="{FF2B5EF4-FFF2-40B4-BE49-F238E27FC236}">
                <a16:creationId xmlns:a16="http://schemas.microsoft.com/office/drawing/2014/main" id="{12451C94-47B8-4D3F-8F2F-7EC44C1E1D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90385" y="398253"/>
            <a:ext cx="713117" cy="698740"/>
          </a:xfrm>
          <a:prstGeom prst="rect">
            <a:avLst/>
          </a:prstGeom>
        </p:spPr>
      </p:pic>
    </p:spTree>
    <p:extLst>
      <p:ext uri="{BB962C8B-B14F-4D97-AF65-F5344CB8AC3E}">
        <p14:creationId xmlns:p14="http://schemas.microsoft.com/office/powerpoint/2010/main" val="1500372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0C7B7-088F-4AB9-96BD-AE53BF1752A5}"/>
              </a:ext>
            </a:extLst>
          </p:cNvPr>
          <p:cNvSpPr>
            <a:spLocks noGrp="1"/>
          </p:cNvSpPr>
          <p:nvPr>
            <p:ph type="title"/>
          </p:nvPr>
        </p:nvSpPr>
        <p:spPr>
          <a:xfrm>
            <a:off x="4018083" y="635726"/>
            <a:ext cx="4132385" cy="377535"/>
          </a:xfrm>
        </p:spPr>
        <p:txBody>
          <a:bodyPr>
            <a:noAutofit/>
          </a:bodyPr>
          <a:lstStyle/>
          <a:p>
            <a:pPr algn="ctr"/>
            <a:r>
              <a:rPr lang="en-US" sz="2400"/>
              <a:t>User Experience</a:t>
            </a:r>
          </a:p>
        </p:txBody>
      </p:sp>
      <p:graphicFrame>
        <p:nvGraphicFramePr>
          <p:cNvPr id="6" name="Content Placeholder 5">
            <a:extLst>
              <a:ext uri="{FF2B5EF4-FFF2-40B4-BE49-F238E27FC236}">
                <a16:creationId xmlns:a16="http://schemas.microsoft.com/office/drawing/2014/main" id="{E5B9D2C9-8633-43A6-B0B8-BA69BBB1007E}"/>
              </a:ext>
            </a:extLst>
          </p:cNvPr>
          <p:cNvGraphicFramePr>
            <a:graphicFrameLocks noGrp="1"/>
          </p:cNvGraphicFramePr>
          <p:nvPr>
            <p:ph sz="quarter" idx="11"/>
          </p:nvPr>
        </p:nvGraphicFramePr>
        <p:xfrm>
          <a:off x="2516748" y="1016213"/>
          <a:ext cx="7045960" cy="16246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97F5E56C-AEEE-4E8F-B1ED-661605F6FB8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97951-CD40-4FB0-ABC8-FCC353E2C20F}" type="slidenum">
              <a:rPr kumimoji="0" lang="en-GB" sz="1000" b="0" i="0" u="none" strike="noStrike" kern="1200" cap="none" spc="0" normalizeH="0" baseline="0" noProof="0" smtClean="0">
                <a:ln>
                  <a:noFill/>
                </a:ln>
                <a:solidFill>
                  <a:prstClr val="white"/>
                </a:solidFill>
                <a:effectLst/>
                <a:uLnTx/>
                <a:uFillTx/>
                <a:latin typeface="Avenir Medium"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000" b="0" i="0" u="none" strike="noStrike" kern="1200" cap="none" spc="0" normalizeH="0" baseline="0" noProof="0">
              <a:ln>
                <a:noFill/>
              </a:ln>
              <a:solidFill>
                <a:prstClr val="white"/>
              </a:solidFill>
              <a:effectLst/>
              <a:uLnTx/>
              <a:uFillTx/>
              <a:latin typeface="Avenir Medium" charset="0"/>
            </a:endParaRPr>
          </a:p>
        </p:txBody>
      </p:sp>
      <p:sp>
        <p:nvSpPr>
          <p:cNvPr id="7" name="Title 1">
            <a:extLst>
              <a:ext uri="{FF2B5EF4-FFF2-40B4-BE49-F238E27FC236}">
                <a16:creationId xmlns:a16="http://schemas.microsoft.com/office/drawing/2014/main" id="{309D5D18-5E0B-46C5-82E8-7560AA33ED67}"/>
              </a:ext>
            </a:extLst>
          </p:cNvPr>
          <p:cNvSpPr txBox="1">
            <a:spLocks/>
          </p:cNvSpPr>
          <p:nvPr/>
        </p:nvSpPr>
        <p:spPr>
          <a:xfrm>
            <a:off x="4442568" y="6316560"/>
            <a:ext cx="3366868" cy="400546"/>
          </a:xfrm>
          <a:prstGeom prst="rect">
            <a:avLst/>
          </a:prstGeom>
        </p:spPr>
        <p:txBody>
          <a:bodyPr vert="horz" lIns="91440" tIns="45720" rIns="91440" bIns="45720" rtlCol="0" anchor="t" anchorCtr="0">
            <a:normAutofit fontScale="85000" lnSpcReduction="20000"/>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venir Book" charset="0"/>
                <a:ea typeface="+mj-ea"/>
                <a:cs typeface="+mj-cs"/>
              </a:rPr>
              <a:t>Engineering Excellence</a:t>
            </a:r>
          </a:p>
        </p:txBody>
      </p:sp>
      <p:graphicFrame>
        <p:nvGraphicFramePr>
          <p:cNvPr id="8" name="Content Placeholder 5">
            <a:extLst>
              <a:ext uri="{FF2B5EF4-FFF2-40B4-BE49-F238E27FC236}">
                <a16:creationId xmlns:a16="http://schemas.microsoft.com/office/drawing/2014/main" id="{0322B377-3609-4145-B650-B12744FC8108}"/>
              </a:ext>
            </a:extLst>
          </p:cNvPr>
          <p:cNvGraphicFramePr>
            <a:graphicFrameLocks/>
          </p:cNvGraphicFramePr>
          <p:nvPr/>
        </p:nvGraphicFramePr>
        <p:xfrm>
          <a:off x="2516748" y="4479579"/>
          <a:ext cx="7045960" cy="18454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a:extLst>
              <a:ext uri="{FF2B5EF4-FFF2-40B4-BE49-F238E27FC236}">
                <a16:creationId xmlns:a16="http://schemas.microsoft.com/office/drawing/2014/main" id="{C28CAF6E-71DC-4ACB-BCCA-9B5099EF094F}"/>
              </a:ext>
            </a:extLst>
          </p:cNvPr>
          <p:cNvGraphicFramePr/>
          <p:nvPr/>
        </p:nvGraphicFramePr>
        <p:xfrm>
          <a:off x="-67407" y="2492371"/>
          <a:ext cx="2119085" cy="23522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5" name="Straight Arrow Connector 14">
            <a:extLst>
              <a:ext uri="{FF2B5EF4-FFF2-40B4-BE49-F238E27FC236}">
                <a16:creationId xmlns:a16="http://schemas.microsoft.com/office/drawing/2014/main" id="{E9A8D28A-BD03-4AF8-BBED-79660F3C9462}"/>
              </a:ext>
            </a:extLst>
          </p:cNvPr>
          <p:cNvCxnSpPr>
            <a:cxnSpLocks/>
          </p:cNvCxnSpPr>
          <p:nvPr/>
        </p:nvCxnSpPr>
        <p:spPr>
          <a:xfrm>
            <a:off x="2516748" y="3594678"/>
            <a:ext cx="8420883" cy="0"/>
          </a:xfrm>
          <a:prstGeom prst="straightConnector1">
            <a:avLst/>
          </a:prstGeom>
          <a:ln w="2159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B5ADCAB-2F82-4059-AB82-8A32B3BAE187}"/>
              </a:ext>
            </a:extLst>
          </p:cNvPr>
          <p:cNvSpPr txBox="1"/>
          <p:nvPr/>
        </p:nvSpPr>
        <p:spPr>
          <a:xfrm>
            <a:off x="9321908" y="2969985"/>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3" name="Rectangle 2">
            <a:extLst>
              <a:ext uri="{FF2B5EF4-FFF2-40B4-BE49-F238E27FC236}">
                <a16:creationId xmlns:a16="http://schemas.microsoft.com/office/drawing/2014/main" id="{D8A2046A-5D92-E148-BF20-C77CD08D2836}"/>
              </a:ext>
            </a:extLst>
          </p:cNvPr>
          <p:cNvSpPr/>
          <p:nvPr/>
        </p:nvSpPr>
        <p:spPr>
          <a:xfrm>
            <a:off x="10647484" y="2439275"/>
            <a:ext cx="1415562" cy="2338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8" name="TextBox 17">
            <a:extLst>
              <a:ext uri="{FF2B5EF4-FFF2-40B4-BE49-F238E27FC236}">
                <a16:creationId xmlns:a16="http://schemas.microsoft.com/office/drawing/2014/main" id="{F385FC5D-F236-A942-9F90-85AED3AA9B75}"/>
              </a:ext>
            </a:extLst>
          </p:cNvPr>
          <p:cNvSpPr txBox="1"/>
          <p:nvPr/>
        </p:nvSpPr>
        <p:spPr>
          <a:xfrm>
            <a:off x="6801446" y="3008084"/>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20" name="TextBox 19">
            <a:extLst>
              <a:ext uri="{FF2B5EF4-FFF2-40B4-BE49-F238E27FC236}">
                <a16:creationId xmlns:a16="http://schemas.microsoft.com/office/drawing/2014/main" id="{713D3DBB-428C-5A4A-9566-FDE91A74127F}"/>
              </a:ext>
            </a:extLst>
          </p:cNvPr>
          <p:cNvSpPr txBox="1"/>
          <p:nvPr/>
        </p:nvSpPr>
        <p:spPr>
          <a:xfrm>
            <a:off x="4448039" y="2984639"/>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21" name="Right Arrow 54">
            <a:extLst>
              <a:ext uri="{FF2B5EF4-FFF2-40B4-BE49-F238E27FC236}">
                <a16:creationId xmlns:a16="http://schemas.microsoft.com/office/drawing/2014/main" id="{EEF37A87-071E-2446-B4CF-E9D98CBF2F98}"/>
              </a:ext>
            </a:extLst>
          </p:cNvPr>
          <p:cNvSpPr/>
          <p:nvPr/>
        </p:nvSpPr>
        <p:spPr>
          <a:xfrm rot="16200000">
            <a:off x="3357406" y="4071042"/>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54">
            <a:extLst>
              <a:ext uri="{FF2B5EF4-FFF2-40B4-BE49-F238E27FC236}">
                <a16:creationId xmlns:a16="http://schemas.microsoft.com/office/drawing/2014/main" id="{72F14ADB-8E70-FB4F-BF01-67F1E4D868DC}"/>
              </a:ext>
            </a:extLst>
          </p:cNvPr>
          <p:cNvSpPr/>
          <p:nvPr/>
        </p:nvSpPr>
        <p:spPr>
          <a:xfrm rot="16200000">
            <a:off x="5681507" y="4091557"/>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54">
            <a:extLst>
              <a:ext uri="{FF2B5EF4-FFF2-40B4-BE49-F238E27FC236}">
                <a16:creationId xmlns:a16="http://schemas.microsoft.com/office/drawing/2014/main" id="{86EFABC3-79C1-BC49-8D2B-9C9CF61DA464}"/>
              </a:ext>
            </a:extLst>
          </p:cNvPr>
          <p:cNvSpPr/>
          <p:nvPr/>
        </p:nvSpPr>
        <p:spPr>
          <a:xfrm rot="16200000">
            <a:off x="8116977" y="4073973"/>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54">
            <a:extLst>
              <a:ext uri="{FF2B5EF4-FFF2-40B4-BE49-F238E27FC236}">
                <a16:creationId xmlns:a16="http://schemas.microsoft.com/office/drawing/2014/main" id="{9E3D8150-56A7-824B-B89A-E9C25F82CF7F}"/>
              </a:ext>
            </a:extLst>
          </p:cNvPr>
          <p:cNvSpPr/>
          <p:nvPr/>
        </p:nvSpPr>
        <p:spPr>
          <a:xfrm rot="5400000">
            <a:off x="8102323" y="2784435"/>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54">
            <a:extLst>
              <a:ext uri="{FF2B5EF4-FFF2-40B4-BE49-F238E27FC236}">
                <a16:creationId xmlns:a16="http://schemas.microsoft.com/office/drawing/2014/main" id="{FB65142C-6FD3-364F-BB99-F1D9F8E8F63F}"/>
              </a:ext>
            </a:extLst>
          </p:cNvPr>
          <p:cNvSpPr/>
          <p:nvPr/>
        </p:nvSpPr>
        <p:spPr>
          <a:xfrm rot="5400000">
            <a:off x="5634615" y="2778574"/>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54">
            <a:extLst>
              <a:ext uri="{FF2B5EF4-FFF2-40B4-BE49-F238E27FC236}">
                <a16:creationId xmlns:a16="http://schemas.microsoft.com/office/drawing/2014/main" id="{6E7B87FB-51E3-4D43-AE89-C8CB66C09DAC}"/>
              </a:ext>
            </a:extLst>
          </p:cNvPr>
          <p:cNvSpPr/>
          <p:nvPr/>
        </p:nvSpPr>
        <p:spPr>
          <a:xfrm rot="5400000">
            <a:off x="3339823" y="2778575"/>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A2E7E3F-BB0C-A74C-8C33-FD333A424FF1}"/>
              </a:ext>
            </a:extLst>
          </p:cNvPr>
          <p:cNvSpPr txBox="1"/>
          <p:nvPr/>
        </p:nvSpPr>
        <p:spPr>
          <a:xfrm>
            <a:off x="2068255" y="2969985"/>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29" name="object 12">
            <a:extLst>
              <a:ext uri="{FF2B5EF4-FFF2-40B4-BE49-F238E27FC236}">
                <a16:creationId xmlns:a16="http://schemas.microsoft.com/office/drawing/2014/main" id="{E39C72EC-C752-C942-944E-173B6E171C18}"/>
              </a:ext>
            </a:extLst>
          </p:cNvPr>
          <p:cNvSpPr txBox="1"/>
          <p:nvPr/>
        </p:nvSpPr>
        <p:spPr>
          <a:xfrm>
            <a:off x="457200" y="309580"/>
            <a:ext cx="7711440"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NFR Catalog &amp; Quality Gates</a:t>
            </a:r>
          </a:p>
        </p:txBody>
      </p:sp>
      <p:sp>
        <p:nvSpPr>
          <p:cNvPr id="30" name="Title 1">
            <a:extLst>
              <a:ext uri="{FF2B5EF4-FFF2-40B4-BE49-F238E27FC236}">
                <a16:creationId xmlns:a16="http://schemas.microsoft.com/office/drawing/2014/main" id="{0BD2E39F-0E53-9F47-A174-BBB80E5628FC}"/>
              </a:ext>
            </a:extLst>
          </p:cNvPr>
          <p:cNvSpPr txBox="1">
            <a:spLocks/>
          </p:cNvSpPr>
          <p:nvPr/>
        </p:nvSpPr>
        <p:spPr>
          <a:xfrm>
            <a:off x="0" y="1928950"/>
            <a:ext cx="2369655" cy="37753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pPr algn="ctr"/>
            <a:r>
              <a:rPr lang="en-US" sz="2400"/>
              <a:t>Product Backlog</a:t>
            </a:r>
          </a:p>
        </p:txBody>
      </p:sp>
    </p:spTree>
    <p:extLst>
      <p:ext uri="{BB962C8B-B14F-4D97-AF65-F5344CB8AC3E}">
        <p14:creationId xmlns:p14="http://schemas.microsoft.com/office/powerpoint/2010/main" val="2361955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6B09EC-2947-4D52-8D4E-EFDE6F896BCF}"/>
              </a:ext>
            </a:extLst>
          </p:cNvPr>
          <p:cNvPicPr>
            <a:picLocks noGrp="1" noChangeAspect="1"/>
          </p:cNvPicPr>
          <p:nvPr>
            <p:ph sz="quarter" idx="11"/>
          </p:nvPr>
        </p:nvPicPr>
        <p:blipFill>
          <a:blip r:embed="rId2"/>
          <a:stretch>
            <a:fillRect/>
          </a:stretch>
        </p:blipFill>
        <p:spPr>
          <a:xfrm>
            <a:off x="371123" y="927652"/>
            <a:ext cx="10909341" cy="5088835"/>
          </a:xfrm>
          <a:prstGeom prst="rect">
            <a:avLst/>
          </a:prstGeom>
        </p:spPr>
      </p:pic>
      <p:sp>
        <p:nvSpPr>
          <p:cNvPr id="9" name="object 12">
            <a:extLst>
              <a:ext uri="{FF2B5EF4-FFF2-40B4-BE49-F238E27FC236}">
                <a16:creationId xmlns:a16="http://schemas.microsoft.com/office/drawing/2014/main" id="{3794774F-CFC6-6642-BE4A-6BC043DFC9B4}"/>
              </a:ext>
            </a:extLst>
          </p:cNvPr>
          <p:cNvSpPr txBox="1"/>
          <p:nvPr/>
        </p:nvSpPr>
        <p:spPr>
          <a:xfrm>
            <a:off x="457200" y="309580"/>
            <a:ext cx="7711440"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Quality Reports</a:t>
            </a:r>
          </a:p>
        </p:txBody>
      </p:sp>
    </p:spTree>
    <p:extLst>
      <p:ext uri="{BB962C8B-B14F-4D97-AF65-F5344CB8AC3E}">
        <p14:creationId xmlns:p14="http://schemas.microsoft.com/office/powerpoint/2010/main" val="127381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8F9210-57ED-3843-AB1E-212C1D4EC8CC}"/>
              </a:ext>
            </a:extLst>
          </p:cNvPr>
          <p:cNvSpPr/>
          <p:nvPr/>
        </p:nvSpPr>
        <p:spPr>
          <a:xfrm>
            <a:off x="1" y="1"/>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BC656817-DCF8-6A43-995D-143BFB5BD2A5}"/>
              </a:ext>
            </a:extLst>
          </p:cNvPr>
          <p:cNvPicPr>
            <a:picLocks noChangeAspect="1"/>
          </p:cNvPicPr>
          <p:nvPr/>
        </p:nvPicPr>
        <p:blipFill>
          <a:blip r:embed="rId3"/>
          <a:stretch>
            <a:fillRect/>
          </a:stretch>
        </p:blipFill>
        <p:spPr>
          <a:xfrm>
            <a:off x="9995193" y="1716905"/>
            <a:ext cx="1722276" cy="1722276"/>
          </a:xfrm>
          <a:prstGeom prst="rect">
            <a:avLst/>
          </a:prstGeom>
        </p:spPr>
      </p:pic>
      <p:sp>
        <p:nvSpPr>
          <p:cNvPr id="2" name="Title 1">
            <a:extLst>
              <a:ext uri="{FF2B5EF4-FFF2-40B4-BE49-F238E27FC236}">
                <a16:creationId xmlns:a16="http://schemas.microsoft.com/office/drawing/2014/main" id="{F3655F57-E661-4968-88C7-75DB68CBEB24}"/>
              </a:ext>
            </a:extLst>
          </p:cNvPr>
          <p:cNvSpPr>
            <a:spLocks noGrp="1"/>
          </p:cNvSpPr>
          <p:nvPr>
            <p:ph type="title"/>
          </p:nvPr>
        </p:nvSpPr>
        <p:spPr>
          <a:xfrm>
            <a:off x="598504" y="1"/>
            <a:ext cx="10918306" cy="838200"/>
          </a:xfrm>
        </p:spPr>
        <p:txBody>
          <a:bodyPr anchor="ctr"/>
          <a:lstStyle/>
          <a:p>
            <a:pPr algn="ctr"/>
            <a:r>
              <a:rPr lang="en-US">
                <a:latin typeface="Calibri Light" panose="020F0302020204030204" pitchFamily="34" charset="0"/>
                <a:cs typeface="Calibri Light" panose="020F0302020204030204" pitchFamily="34" charset="0"/>
              </a:rPr>
              <a:t>Quality Pillars</a:t>
            </a:r>
          </a:p>
        </p:txBody>
      </p:sp>
      <p:graphicFrame>
        <p:nvGraphicFramePr>
          <p:cNvPr id="6" name="Content Placeholder 5">
            <a:extLst>
              <a:ext uri="{FF2B5EF4-FFF2-40B4-BE49-F238E27FC236}">
                <a16:creationId xmlns:a16="http://schemas.microsoft.com/office/drawing/2014/main" id="{766249E8-DD4A-445D-887C-1881892AA1D1}"/>
              </a:ext>
            </a:extLst>
          </p:cNvPr>
          <p:cNvGraphicFramePr>
            <a:graphicFrameLocks noGrp="1"/>
          </p:cNvGraphicFramePr>
          <p:nvPr>
            <p:ph sz="quarter" idx="11"/>
          </p:nvPr>
        </p:nvGraphicFramePr>
        <p:xfrm>
          <a:off x="359230" y="3510379"/>
          <a:ext cx="11538856" cy="22489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C16577F0-9278-420D-936F-235E2B6C5CD0}"/>
              </a:ext>
            </a:extLst>
          </p:cNvPr>
          <p:cNvSpPr>
            <a:spLocks noGrp="1"/>
          </p:cNvSpPr>
          <p:nvPr>
            <p:ph type="sldNum" sz="quarter" idx="4"/>
          </p:nvPr>
        </p:nvSpPr>
        <p:spPr/>
        <p:txBody>
          <a:bodyPr/>
          <a:lstStyle/>
          <a:p>
            <a:fld id="{FBB97951-CD40-4FB0-ABC8-FCC353E2C20F}" type="slidenum">
              <a:rPr lang="en-GB" smtClean="0">
                <a:latin typeface="Calibri Light" panose="020F0302020204030204" pitchFamily="34" charset="0"/>
                <a:cs typeface="Calibri Light" panose="020F0302020204030204" pitchFamily="34" charset="0"/>
              </a:rPr>
              <a:pPr/>
              <a:t>27</a:t>
            </a:fld>
            <a:endParaRPr lang="en-GB">
              <a:latin typeface="Calibri Light" panose="020F0302020204030204" pitchFamily="34" charset="0"/>
              <a:cs typeface="Calibri Light" panose="020F0302020204030204" pitchFamily="34" charset="0"/>
            </a:endParaRPr>
          </a:p>
        </p:txBody>
      </p:sp>
      <p:pic>
        <p:nvPicPr>
          <p:cNvPr id="10" name="Picture 9">
            <a:extLst>
              <a:ext uri="{FF2B5EF4-FFF2-40B4-BE49-F238E27FC236}">
                <a16:creationId xmlns:a16="http://schemas.microsoft.com/office/drawing/2014/main" id="{AAB6F025-D5CF-B449-AB5D-9EB1AF254CF8}"/>
              </a:ext>
            </a:extLst>
          </p:cNvPr>
          <p:cNvPicPr>
            <a:picLocks noChangeAspect="1"/>
          </p:cNvPicPr>
          <p:nvPr/>
        </p:nvPicPr>
        <p:blipFill>
          <a:blip r:embed="rId9"/>
          <a:stretch>
            <a:fillRect/>
          </a:stretch>
        </p:blipFill>
        <p:spPr>
          <a:xfrm>
            <a:off x="652862" y="1835532"/>
            <a:ext cx="1480667" cy="1485022"/>
          </a:xfrm>
          <a:prstGeom prst="rect">
            <a:avLst/>
          </a:prstGeom>
        </p:spPr>
      </p:pic>
      <p:pic>
        <p:nvPicPr>
          <p:cNvPr id="15" name="Picture 14">
            <a:extLst>
              <a:ext uri="{FF2B5EF4-FFF2-40B4-BE49-F238E27FC236}">
                <a16:creationId xmlns:a16="http://schemas.microsoft.com/office/drawing/2014/main" id="{0F1BEE9A-3228-A248-B5AD-927C5AE95E73}"/>
              </a:ext>
            </a:extLst>
          </p:cNvPr>
          <p:cNvPicPr>
            <a:picLocks noChangeAspect="1"/>
          </p:cNvPicPr>
          <p:nvPr/>
        </p:nvPicPr>
        <p:blipFill>
          <a:blip r:embed="rId10"/>
          <a:stretch>
            <a:fillRect/>
          </a:stretch>
        </p:blipFill>
        <p:spPr>
          <a:xfrm>
            <a:off x="5270157" y="1779574"/>
            <a:ext cx="1588408" cy="1588408"/>
          </a:xfrm>
          <a:prstGeom prst="rect">
            <a:avLst/>
          </a:prstGeom>
        </p:spPr>
      </p:pic>
      <p:pic>
        <p:nvPicPr>
          <p:cNvPr id="21" name="Picture 20">
            <a:extLst>
              <a:ext uri="{FF2B5EF4-FFF2-40B4-BE49-F238E27FC236}">
                <a16:creationId xmlns:a16="http://schemas.microsoft.com/office/drawing/2014/main" id="{24842F65-0B04-FB4F-B3ED-B87EC64AFD3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700223" y="1873863"/>
            <a:ext cx="1453312" cy="1453312"/>
          </a:xfrm>
          <a:prstGeom prst="rect">
            <a:avLst/>
          </a:prstGeom>
        </p:spPr>
      </p:pic>
      <p:pic>
        <p:nvPicPr>
          <p:cNvPr id="31" name="Picture 30">
            <a:extLst>
              <a:ext uri="{FF2B5EF4-FFF2-40B4-BE49-F238E27FC236}">
                <a16:creationId xmlns:a16="http://schemas.microsoft.com/office/drawing/2014/main" id="{95CA357F-907D-444F-A1E1-FFC99CF0A693}"/>
              </a:ext>
            </a:extLst>
          </p:cNvPr>
          <p:cNvPicPr>
            <a:picLocks noChangeAspect="1"/>
          </p:cNvPicPr>
          <p:nvPr/>
        </p:nvPicPr>
        <p:blipFill>
          <a:blip r:embed="rId12"/>
          <a:stretch>
            <a:fillRect/>
          </a:stretch>
        </p:blipFill>
        <p:spPr>
          <a:xfrm>
            <a:off x="3013526" y="1794078"/>
            <a:ext cx="1547601" cy="1547601"/>
          </a:xfrm>
          <a:prstGeom prst="rect">
            <a:avLst/>
          </a:prstGeom>
        </p:spPr>
      </p:pic>
    </p:spTree>
    <p:extLst>
      <p:ext uri="{BB962C8B-B14F-4D97-AF65-F5344CB8AC3E}">
        <p14:creationId xmlns:p14="http://schemas.microsoft.com/office/powerpoint/2010/main" val="3528092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Calibri Light" panose="020F0302020204030204" pitchFamily="34" charset="0"/>
                <a:cs typeface="Calibri Light" panose="020F0302020204030204" pitchFamily="34" charset="0"/>
              </a:rPr>
              <a:t>Agile Capability Assessment</a:t>
            </a:r>
            <a:br>
              <a:rPr lang="en-US" altLang="en-US" sz="4000">
                <a:solidFill>
                  <a:schemeClr val="tx1"/>
                </a:solidFill>
                <a:latin typeface="Calibri Light" panose="020F0302020204030204" pitchFamily="34" charset="0"/>
                <a:cs typeface="Calibri Light" panose="020F0302020204030204" pitchFamily="34" charset="0"/>
              </a:rPr>
            </a:br>
            <a:r>
              <a:rPr lang="en-US" altLang="en-US" sz="2400">
                <a:solidFill>
                  <a:schemeClr val="tx1"/>
                </a:solidFill>
                <a:latin typeface="Calibri Light" panose="020F0302020204030204" pitchFamily="34" charset="0"/>
                <a:cs typeface="Calibri Light" panose="020F0302020204030204" pitchFamily="34" charset="0"/>
              </a:rPr>
              <a:t>(Crosslake March ‘19)</a:t>
            </a: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656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D4F89F-6299-A546-A8BE-62B9DD5D651C}"/>
              </a:ext>
            </a:extLst>
          </p:cNvPr>
          <p:cNvSpPr/>
          <p:nvPr/>
        </p:nvSpPr>
        <p:spPr>
          <a:xfrm>
            <a:off x="0" y="1"/>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416173CE-63B2-9845-B046-2CD3D45E18B2}"/>
              </a:ext>
            </a:extLst>
          </p:cNvPr>
          <p:cNvSpPr>
            <a:spLocks noGrp="1"/>
          </p:cNvSpPr>
          <p:nvPr>
            <p:ph type="title"/>
          </p:nvPr>
        </p:nvSpPr>
        <p:spPr>
          <a:xfrm>
            <a:off x="570271" y="1"/>
            <a:ext cx="10948670" cy="952500"/>
          </a:xfrm>
          <a:noFill/>
        </p:spPr>
        <p:txBody>
          <a:bodyPr anchor="ctr">
            <a:noAutofit/>
          </a:bodyPr>
          <a:lstStyle/>
          <a:p>
            <a:r>
              <a:rPr lang="en-US">
                <a:latin typeface="Avenir Book" panose="02000503020000020003"/>
                <a:cs typeface="Calibri Light"/>
              </a:rPr>
              <a:t>Capability Assessment </a:t>
            </a:r>
            <a:r>
              <a:rPr lang="en-US" sz="2400">
                <a:latin typeface="Avenir Book" panose="02000503020000020003"/>
                <a:cs typeface="Calibri Light"/>
              </a:rPr>
              <a:t>(</a:t>
            </a:r>
            <a:r>
              <a:rPr lang="en-US" altLang="en-US" sz="2400">
                <a:latin typeface="Calibri Light" panose="020F0302020204030204" pitchFamily="34" charset="0"/>
                <a:cs typeface="Calibri Light" panose="020F0302020204030204" pitchFamily="34" charset="0"/>
              </a:rPr>
              <a:t>Crosslake March ‘19</a:t>
            </a:r>
            <a:r>
              <a:rPr lang="en-US" sz="2400">
                <a:latin typeface="Avenir Book" panose="02000503020000020003"/>
                <a:cs typeface="Calibri Light"/>
              </a:rPr>
              <a:t>)</a:t>
            </a:r>
          </a:p>
        </p:txBody>
      </p:sp>
      <p:sp>
        <p:nvSpPr>
          <p:cNvPr id="11" name="Content Placeholder 2">
            <a:extLst>
              <a:ext uri="{FF2B5EF4-FFF2-40B4-BE49-F238E27FC236}">
                <a16:creationId xmlns:a16="http://schemas.microsoft.com/office/drawing/2014/main" id="{01EEBD35-430E-114B-86B7-C9B45CD9EA1A}"/>
              </a:ext>
            </a:extLst>
          </p:cNvPr>
          <p:cNvSpPr txBox="1">
            <a:spLocks/>
          </p:cNvSpPr>
          <p:nvPr/>
        </p:nvSpPr>
        <p:spPr>
          <a:xfrm>
            <a:off x="556684" y="1141404"/>
            <a:ext cx="5626402" cy="4954596"/>
          </a:xfrm>
        </p:spPr>
        <p:txBody>
          <a:bodyPr numCol="2">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a:solidFill>
                <a:schemeClr val="bg1">
                  <a:lumMod val="25000"/>
                </a:schemeClr>
              </a:solidFill>
              <a:latin typeface="Calibri Light" panose="020F0302020204030204" pitchFamily="34" charset="0"/>
              <a:cs typeface="Calibri Light" panose="020F0302020204030204" pitchFamily="34" charset="0"/>
            </a:endParaRPr>
          </a:p>
        </p:txBody>
      </p:sp>
      <p:sp>
        <p:nvSpPr>
          <p:cNvPr id="12" name="Rectangle 11">
            <a:extLst>
              <a:ext uri="{FF2B5EF4-FFF2-40B4-BE49-F238E27FC236}">
                <a16:creationId xmlns:a16="http://schemas.microsoft.com/office/drawing/2014/main" id="{676D3DF8-587B-A241-BB79-F8E0C1ACC938}"/>
              </a:ext>
            </a:extLst>
          </p:cNvPr>
          <p:cNvSpPr/>
          <p:nvPr/>
        </p:nvSpPr>
        <p:spPr>
          <a:xfrm>
            <a:off x="5830529" y="1645008"/>
            <a:ext cx="6096000" cy="3785652"/>
          </a:xfrm>
          <a:prstGeom prst="rect">
            <a:avLst/>
          </a:prstGeom>
        </p:spPr>
        <p:txBody>
          <a:bodyPr anchor="t">
            <a:spAutoFit/>
          </a:bodyPr>
          <a:lstStyle/>
          <a:p>
            <a:pPr lvl="1">
              <a:spcBef>
                <a:spcPts val="1800"/>
              </a:spcBef>
            </a:pPr>
            <a:r>
              <a:rPr lang="en-US" sz="2000" b="1">
                <a:solidFill>
                  <a:schemeClr val="bg1">
                    <a:lumMod val="25000"/>
                  </a:schemeClr>
                </a:solidFill>
                <a:latin typeface="Calibri Light"/>
                <a:cs typeface="Calibri Light"/>
              </a:rPr>
              <a:t>SOFTWARE DEVELOPMENT LIFECYCLE</a:t>
            </a:r>
          </a:p>
          <a:p>
            <a:pPr lvl="2"/>
            <a:r>
              <a:rPr lang="en-US" sz="2000">
                <a:solidFill>
                  <a:schemeClr val="bg1">
                    <a:lumMod val="25000"/>
                  </a:schemeClr>
                </a:solidFill>
                <a:latin typeface="Calibri Light"/>
                <a:cs typeface="Calibri Light"/>
              </a:rPr>
              <a:t>Hybrid waterfall/agile model</a:t>
            </a:r>
          </a:p>
          <a:p>
            <a:pPr lvl="2"/>
            <a:r>
              <a:rPr lang="en-US" sz="2000">
                <a:solidFill>
                  <a:schemeClr val="bg1">
                    <a:lumMod val="25000"/>
                  </a:schemeClr>
                </a:solidFill>
                <a:latin typeface="Calibri Light"/>
                <a:cs typeface="Calibri Light"/>
              </a:rPr>
              <a:t>Portfolio Management</a:t>
            </a:r>
          </a:p>
          <a:p>
            <a:pPr lvl="2"/>
            <a:r>
              <a:rPr lang="en-US" sz="2000">
                <a:solidFill>
                  <a:schemeClr val="bg1">
                    <a:lumMod val="25000"/>
                  </a:schemeClr>
                </a:solidFill>
                <a:latin typeface="Calibri Light"/>
                <a:cs typeface="Calibri Light"/>
              </a:rPr>
              <a:t>Requirements &amp; design documentation</a:t>
            </a:r>
          </a:p>
          <a:p>
            <a:pPr lvl="2"/>
            <a:r>
              <a:rPr lang="en-US" sz="2000">
                <a:solidFill>
                  <a:schemeClr val="bg1">
                    <a:lumMod val="25000"/>
                  </a:schemeClr>
                </a:solidFill>
                <a:latin typeface="Calibri Light"/>
                <a:cs typeface="Calibri Light"/>
              </a:rPr>
              <a:t>Config &amp; Adoption of Agile tooling</a:t>
            </a:r>
          </a:p>
          <a:p>
            <a:pPr lvl="2"/>
            <a:r>
              <a:rPr lang="en-US" sz="2000">
                <a:solidFill>
                  <a:schemeClr val="bg1">
                    <a:lumMod val="25000"/>
                  </a:schemeClr>
                </a:solidFill>
                <a:latin typeface="Calibri Light"/>
                <a:cs typeface="Calibri Light"/>
              </a:rPr>
              <a:t>Estimation and Capacity planning</a:t>
            </a:r>
          </a:p>
          <a:p>
            <a:pPr lvl="2"/>
            <a:r>
              <a:rPr lang="en-US" sz="2000">
                <a:solidFill>
                  <a:schemeClr val="bg1">
                    <a:lumMod val="25000"/>
                  </a:schemeClr>
                </a:solidFill>
                <a:latin typeface="Calibri Light"/>
                <a:cs typeface="Calibri Light"/>
              </a:rPr>
              <a:t>Burndown and Velocity tracking</a:t>
            </a:r>
          </a:p>
          <a:p>
            <a:pPr lvl="2"/>
            <a:r>
              <a:rPr lang="en-US" sz="2000">
                <a:solidFill>
                  <a:schemeClr val="bg1">
                    <a:lumMod val="25000"/>
                  </a:schemeClr>
                </a:solidFill>
                <a:latin typeface="Calibri Light"/>
                <a:cs typeface="Calibri Light"/>
              </a:rPr>
              <a:t>Dependency tracking</a:t>
            </a:r>
          </a:p>
          <a:p>
            <a:pPr lvl="2"/>
            <a:r>
              <a:rPr lang="en-US" sz="2000">
                <a:solidFill>
                  <a:schemeClr val="bg1">
                    <a:lumMod val="25000"/>
                  </a:schemeClr>
                </a:solidFill>
                <a:latin typeface="Calibri Light"/>
                <a:cs typeface="Calibri Light"/>
              </a:rPr>
              <a:t>Continuous Integration/Deployment (CI/CD)</a:t>
            </a:r>
            <a:endParaRPr lang="en-US" sz="2000">
              <a:solidFill>
                <a:schemeClr val="bg1">
                  <a:lumMod val="25000"/>
                </a:schemeClr>
              </a:solidFill>
              <a:latin typeface="Calibri Light" panose="020F0302020204030204" pitchFamily="34" charset="0"/>
              <a:cs typeface="Calibri Light" panose="020F0302020204030204" pitchFamily="34" charset="0"/>
            </a:endParaRPr>
          </a:p>
          <a:p>
            <a:pPr lvl="2"/>
            <a:r>
              <a:rPr lang="en-US" sz="2000">
                <a:solidFill>
                  <a:schemeClr val="bg1">
                    <a:lumMod val="25000"/>
                  </a:schemeClr>
                </a:solidFill>
                <a:latin typeface="Calibri Light"/>
                <a:cs typeface="Calibri Light"/>
              </a:rPr>
              <a:t>Structured QA methodology &amp; tooling</a:t>
            </a:r>
          </a:p>
          <a:p>
            <a:pPr lvl="2"/>
            <a:r>
              <a:rPr lang="en-US" sz="2000">
                <a:solidFill>
                  <a:schemeClr val="bg1">
                    <a:lumMod val="25000"/>
                  </a:schemeClr>
                </a:solidFill>
                <a:latin typeface="Calibri Light"/>
                <a:cs typeface="Calibri Light"/>
              </a:rPr>
              <a:t>Schedule &amp; Status transparency</a:t>
            </a:r>
          </a:p>
          <a:p>
            <a:pPr lvl="2"/>
            <a:r>
              <a:rPr lang="en-US" sz="2000">
                <a:solidFill>
                  <a:schemeClr val="bg1">
                    <a:lumMod val="25000"/>
                  </a:schemeClr>
                </a:solidFill>
                <a:latin typeface="Calibri Light"/>
                <a:cs typeface="Calibri Light"/>
              </a:rPr>
              <a:t>Metrics &amp; Dashboard driven development </a:t>
            </a:r>
          </a:p>
        </p:txBody>
      </p:sp>
      <p:sp>
        <p:nvSpPr>
          <p:cNvPr id="13" name="Rectangle 12">
            <a:extLst>
              <a:ext uri="{FF2B5EF4-FFF2-40B4-BE49-F238E27FC236}">
                <a16:creationId xmlns:a16="http://schemas.microsoft.com/office/drawing/2014/main" id="{DC8FD9D8-DEBD-1C4C-8EAB-78137DB66F32}"/>
              </a:ext>
            </a:extLst>
          </p:cNvPr>
          <p:cNvSpPr/>
          <p:nvPr/>
        </p:nvSpPr>
        <p:spPr>
          <a:xfrm>
            <a:off x="257043" y="1645008"/>
            <a:ext cx="6096000" cy="5555367"/>
          </a:xfrm>
          <a:prstGeom prst="rect">
            <a:avLst/>
          </a:prstGeom>
        </p:spPr>
        <p:txBody>
          <a:bodyPr wrap="square">
            <a:spAutoFit/>
          </a:bodyPr>
          <a:lstStyle/>
          <a:p>
            <a:pPr lvl="1">
              <a:spcBef>
                <a:spcPts val="1800"/>
              </a:spcBef>
            </a:pPr>
            <a:r>
              <a:rPr lang="en-US" sz="2000" b="1">
                <a:solidFill>
                  <a:schemeClr val="bg1">
                    <a:lumMod val="25000"/>
                  </a:schemeClr>
                </a:solidFill>
                <a:latin typeface="Calibri Light" panose="020F0302020204030204" pitchFamily="34" charset="0"/>
                <a:cs typeface="Calibri Light" panose="020F0302020204030204" pitchFamily="34" charset="0"/>
              </a:rPr>
              <a:t>ROLES &amp; RESPONSIBILITIES</a:t>
            </a:r>
          </a:p>
          <a:p>
            <a:pPr lvl="2"/>
            <a:r>
              <a:rPr lang="en-US" sz="2000">
                <a:solidFill>
                  <a:schemeClr val="bg1">
                    <a:lumMod val="25000"/>
                  </a:schemeClr>
                </a:solidFill>
                <a:latin typeface="Calibri Light" panose="020F0302020204030204" pitchFamily="34" charset="0"/>
                <a:cs typeface="Calibri Light" panose="020F0302020204030204" pitchFamily="34" charset="0"/>
              </a:rPr>
              <a:t>Quality accountability </a:t>
            </a:r>
          </a:p>
          <a:p>
            <a:pPr lvl="2"/>
            <a:r>
              <a:rPr lang="en-US" sz="2000">
                <a:solidFill>
                  <a:schemeClr val="bg1">
                    <a:lumMod val="25000"/>
                  </a:schemeClr>
                </a:solidFill>
                <a:latin typeface="Calibri Light" panose="020F0302020204030204" pitchFamily="34" charset="0"/>
                <a:cs typeface="Calibri Light" panose="020F0302020204030204" pitchFamily="34" charset="0"/>
              </a:rPr>
              <a:t>Architecture accountability</a:t>
            </a:r>
          </a:p>
          <a:p>
            <a:pPr lvl="2"/>
            <a:r>
              <a:rPr lang="en-US" sz="2000">
                <a:solidFill>
                  <a:schemeClr val="bg1">
                    <a:lumMod val="25000"/>
                  </a:schemeClr>
                </a:solidFill>
                <a:latin typeface="Calibri Light" panose="020F0302020204030204" pitchFamily="34" charset="0"/>
                <a:cs typeface="Calibri Light" panose="020F0302020204030204" pitchFamily="34" charset="0"/>
              </a:rPr>
              <a:t>Onboarding &amp; Training</a:t>
            </a:r>
          </a:p>
          <a:p>
            <a:pPr lvl="2"/>
            <a:endParaRPr lang="en-US" sz="2000">
              <a:solidFill>
                <a:schemeClr val="bg1">
                  <a:lumMod val="25000"/>
                </a:schemeClr>
              </a:solidFill>
              <a:latin typeface="Calibri Light" panose="020F0302020204030204" pitchFamily="34" charset="0"/>
              <a:cs typeface="Calibri Light" panose="020F0302020204030204" pitchFamily="34" charset="0"/>
            </a:endParaRPr>
          </a:p>
          <a:p>
            <a:pPr lvl="1">
              <a:spcBef>
                <a:spcPts val="1800"/>
              </a:spcBef>
            </a:pPr>
            <a:r>
              <a:rPr lang="en-US" sz="2000" b="1">
                <a:solidFill>
                  <a:schemeClr val="bg1">
                    <a:lumMod val="25000"/>
                  </a:schemeClr>
                </a:solidFill>
                <a:latin typeface="Calibri Light" panose="020F0302020204030204" pitchFamily="34" charset="0"/>
                <a:cs typeface="Calibri Light" panose="020F0302020204030204" pitchFamily="34" charset="0"/>
              </a:rPr>
              <a:t>STRATEGY ALIGNMENT</a:t>
            </a:r>
          </a:p>
          <a:p>
            <a:pPr lvl="2"/>
            <a:r>
              <a:rPr lang="en-US" sz="2000">
                <a:solidFill>
                  <a:schemeClr val="bg1">
                    <a:lumMod val="25000"/>
                  </a:schemeClr>
                </a:solidFill>
                <a:latin typeface="Calibri Light" panose="020F0302020204030204" pitchFamily="34" charset="0"/>
                <a:cs typeface="Calibri Light" panose="020F0302020204030204" pitchFamily="34" charset="0"/>
              </a:rPr>
              <a:t>Roadmap aligned w/ business objectives</a:t>
            </a:r>
          </a:p>
          <a:p>
            <a:pPr lvl="2"/>
            <a:r>
              <a:rPr lang="en-US" sz="2000">
                <a:solidFill>
                  <a:schemeClr val="bg1">
                    <a:lumMod val="25000"/>
                  </a:schemeClr>
                </a:solidFill>
                <a:latin typeface="Calibri Light" panose="020F0302020204030204" pitchFamily="34" charset="0"/>
                <a:cs typeface="Calibri Light" panose="020F0302020204030204" pitchFamily="34" charset="0"/>
              </a:rPr>
              <a:t>Roadmap aligned w/ engineering capacity</a:t>
            </a:r>
          </a:p>
          <a:p>
            <a:pPr lvl="2"/>
            <a:r>
              <a:rPr lang="en-US" sz="2000">
                <a:solidFill>
                  <a:schemeClr val="bg1">
                    <a:lumMod val="25000"/>
                  </a:schemeClr>
                </a:solidFill>
                <a:latin typeface="Calibri Light" panose="020F0302020204030204" pitchFamily="34" charset="0"/>
                <a:cs typeface="Calibri Light" panose="020F0302020204030204" pitchFamily="34" charset="0"/>
              </a:rPr>
              <a:t>Limited investment in Architecture &amp; Quality</a:t>
            </a:r>
          </a:p>
          <a:p>
            <a:pPr lvl="1"/>
            <a:endParaRPr lang="en-US" sz="2000">
              <a:solidFill>
                <a:schemeClr val="bg1">
                  <a:lumMod val="25000"/>
                </a:schemeClr>
              </a:solidFill>
              <a:latin typeface="Calibri Light" panose="020F0302020204030204" pitchFamily="34" charset="0"/>
              <a:cs typeface="Calibri Light" panose="020F0302020204030204" pitchFamily="34" charset="0"/>
            </a:endParaRPr>
          </a:p>
          <a:p>
            <a:pPr lvl="1"/>
            <a:r>
              <a:rPr lang="en-US" sz="2000" b="1">
                <a:solidFill>
                  <a:schemeClr val="bg1">
                    <a:lumMod val="25000"/>
                  </a:schemeClr>
                </a:solidFill>
                <a:latin typeface="Calibri Light" panose="020F0302020204030204" pitchFamily="34" charset="0"/>
                <a:cs typeface="Calibri Light" panose="020F0302020204030204" pitchFamily="34" charset="0"/>
              </a:rPr>
              <a:t>INFRASTRUCTURE</a:t>
            </a:r>
          </a:p>
          <a:p>
            <a:pPr lvl="1"/>
            <a:r>
              <a:rPr lang="en-US" sz="2000">
                <a:solidFill>
                  <a:schemeClr val="bg1">
                    <a:lumMod val="25000"/>
                  </a:schemeClr>
                </a:solidFill>
                <a:latin typeface="Calibri Light" panose="020F0302020204030204" pitchFamily="34" charset="0"/>
                <a:cs typeface="Calibri Light" panose="020F0302020204030204" pitchFamily="34" charset="0"/>
              </a:rPr>
              <a:t>        WiFi/Internet connectivity</a:t>
            </a:r>
          </a:p>
          <a:p>
            <a:pPr lvl="1"/>
            <a:r>
              <a:rPr lang="en-US" sz="2000">
                <a:solidFill>
                  <a:schemeClr val="bg1">
                    <a:lumMod val="25000"/>
                  </a:schemeClr>
                </a:solidFill>
                <a:latin typeface="Calibri Light" panose="020F0302020204030204" pitchFamily="34" charset="0"/>
                <a:cs typeface="Calibri Light" panose="020F0302020204030204" pitchFamily="34" charset="0"/>
              </a:rPr>
              <a:t>	Laptop &amp; Monitor refresh</a:t>
            </a:r>
          </a:p>
          <a:p>
            <a:pPr lvl="1"/>
            <a:r>
              <a:rPr lang="en-US" sz="2000">
                <a:solidFill>
                  <a:schemeClr val="bg1">
                    <a:lumMod val="25000"/>
                  </a:schemeClr>
                </a:solidFill>
                <a:latin typeface="Calibri Light" panose="020F0302020204030204" pitchFamily="34" charset="0"/>
                <a:cs typeface="Calibri Light" panose="020F0302020204030204" pitchFamily="34" charset="0"/>
              </a:rPr>
              <a:t>	</a:t>
            </a:r>
          </a:p>
          <a:p>
            <a:pPr lvl="1"/>
            <a:endParaRPr lang="en-US" sz="2000" b="1">
              <a:solidFill>
                <a:schemeClr val="bg1">
                  <a:lumMod val="25000"/>
                </a:schemeClr>
              </a:solidFill>
              <a:latin typeface="Calibri Light" panose="020F0302020204030204" pitchFamily="34" charset="0"/>
              <a:cs typeface="Calibri Light" panose="020F0302020204030204" pitchFamily="34" charset="0"/>
            </a:endParaRPr>
          </a:p>
          <a:p>
            <a:pPr lvl="1"/>
            <a:endParaRPr lang="en-US" sz="2000">
              <a:solidFill>
                <a:schemeClr val="bg1">
                  <a:lumMod val="25000"/>
                </a:schemeClr>
              </a:solidFill>
              <a:latin typeface="Calibri Light" panose="020F0302020204030204" pitchFamily="34" charset="0"/>
              <a:cs typeface="Calibri Light" panose="020F0302020204030204" pitchFamily="34" charset="0"/>
            </a:endParaRPr>
          </a:p>
          <a:p>
            <a:pPr lvl="1"/>
            <a:endParaRPr lang="en-US" sz="2000">
              <a:solidFill>
                <a:schemeClr val="bg1">
                  <a:lumMod val="25000"/>
                </a:schemeClr>
              </a:solidFill>
              <a:latin typeface="Calibri Light" panose="020F0302020204030204" pitchFamily="34" charset="0"/>
              <a:cs typeface="Calibri Light" panose="020F0302020204030204" pitchFamily="34" charset="0"/>
            </a:endParaRPr>
          </a:p>
        </p:txBody>
      </p:sp>
      <p:sp>
        <p:nvSpPr>
          <p:cNvPr id="14" name="Rectangle 13">
            <a:extLst>
              <a:ext uri="{FF2B5EF4-FFF2-40B4-BE49-F238E27FC236}">
                <a16:creationId xmlns:a16="http://schemas.microsoft.com/office/drawing/2014/main" id="{1B9DA8C6-0BBD-4B49-9852-4DE229FA34D4}"/>
              </a:ext>
            </a:extLst>
          </p:cNvPr>
          <p:cNvSpPr/>
          <p:nvPr/>
        </p:nvSpPr>
        <p:spPr>
          <a:xfrm>
            <a:off x="556684" y="927263"/>
            <a:ext cx="12192000" cy="461665"/>
          </a:xfrm>
          <a:prstGeom prst="rect">
            <a:avLst/>
          </a:prstGeom>
        </p:spPr>
        <p:txBody>
          <a:bodyPr wrap="square">
            <a:spAutoFit/>
          </a:bodyPr>
          <a:lstStyle/>
          <a:p>
            <a:r>
              <a:rPr lang="en-US" sz="2400">
                <a:solidFill>
                  <a:schemeClr val="accent6"/>
                </a:solidFill>
                <a:latin typeface="Calibri Light" panose="020F0302020204030204" pitchFamily="34" charset="0"/>
                <a:cs typeface="Calibri Light" panose="020F0302020204030204" pitchFamily="34" charset="0"/>
              </a:rPr>
              <a:t>Inflection point on urgency to invest in Agile &amp; Quality engineering excellence</a:t>
            </a:r>
          </a:p>
        </p:txBody>
      </p:sp>
    </p:spTree>
    <p:extLst>
      <p:ext uri="{BB962C8B-B14F-4D97-AF65-F5344CB8AC3E}">
        <p14:creationId xmlns:p14="http://schemas.microsoft.com/office/powerpoint/2010/main" val="4035625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607794" y="1189967"/>
            <a:ext cx="7469406" cy="4404559"/>
          </a:xfrm>
          <a:prstGeom prst="rect">
            <a:avLst/>
          </a:prstGeom>
        </p:spPr>
        <p:txBody>
          <a:bodyPr vert="horz" wrap="square" lIns="0" tIns="6497" rIns="0" bIns="0" rtlCol="0">
            <a:spAutoFit/>
          </a:bodyPr>
          <a:lstStyle/>
          <a:p>
            <a:pPr marL="6497">
              <a:lnSpc>
                <a:spcPct val="150000"/>
              </a:lnSpc>
              <a:spcAft>
                <a:spcPts val="1200"/>
              </a:spcAft>
            </a:pPr>
            <a:r>
              <a:rPr lang="en-US" sz="2400" spc="10" dirty="0">
                <a:solidFill>
                  <a:schemeClr val="tx1">
                    <a:lumMod val="50000"/>
                    <a:lumOff val="50000"/>
                  </a:schemeClr>
                </a:solidFill>
                <a:latin typeface="Calibri Light" panose="020F0302020204030204" pitchFamily="34" charset="0"/>
                <a:cs typeface="Calibri Light" panose="020F0302020204030204" pitchFamily="34" charset="0"/>
              </a:rPr>
              <a:t>About this document:</a:t>
            </a:r>
          </a:p>
          <a:p>
            <a:pPr marL="6497">
              <a:lnSpc>
                <a:spcPct val="150000"/>
              </a:lnSpc>
              <a:spcAft>
                <a:spcPts val="1200"/>
              </a:spcAft>
            </a:pPr>
            <a:r>
              <a:rPr lang="en-US" sz="1100" spc="10" dirty="0">
                <a:solidFill>
                  <a:schemeClr val="tx1">
                    <a:lumMod val="50000"/>
                    <a:lumOff val="50000"/>
                  </a:schemeClr>
                </a:solidFill>
                <a:latin typeface="Calibri Light" panose="020F0302020204030204" pitchFamily="34" charset="0"/>
                <a:cs typeface="Calibri Light" panose="020F0302020204030204" pitchFamily="34" charset="0"/>
              </a:rPr>
              <a:t>Agile Transformation is hugely complicated effort  and requires a similarly complex implementation plan with lots of moving parts. The details matter. As such, there is a significant amount of detailed information included here and even more in accompanying documentation on our internal Agile Transformation Portal. As such, </a:t>
            </a:r>
          </a:p>
          <a:p>
            <a:pPr marL="6497">
              <a:lnSpc>
                <a:spcPct val="150000"/>
              </a:lnSpc>
              <a:spcAft>
                <a:spcPts val="1200"/>
              </a:spcAft>
            </a:pPr>
            <a:endParaRPr lang="en-US" sz="1100" i="1" spc="10" dirty="0">
              <a:solidFill>
                <a:schemeClr val="tx1">
                  <a:lumMod val="50000"/>
                  <a:lumOff val="50000"/>
                </a:schemeClr>
              </a:solidFill>
              <a:latin typeface="Calibri Light" panose="020F0302020204030204" pitchFamily="34" charset="0"/>
              <a:cs typeface="Calibri Light" panose="020F0302020204030204" pitchFamily="34" charset="0"/>
            </a:endParaRPr>
          </a:p>
          <a:p>
            <a:pPr marL="6497">
              <a:lnSpc>
                <a:spcPct val="150000"/>
              </a:lnSpc>
              <a:spcAft>
                <a:spcPts val="1200"/>
              </a:spcAft>
            </a:pP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“This document is intended to be </a:t>
            </a:r>
            <a:r>
              <a:rPr lang="en-US" sz="1100" b="1" i="1" spc="10" dirty="0">
                <a:solidFill>
                  <a:schemeClr val="tx1">
                    <a:lumMod val="50000"/>
                    <a:lumOff val="50000"/>
                  </a:schemeClr>
                </a:solidFill>
                <a:latin typeface="Calibri Light" panose="020F0302020204030204" pitchFamily="34" charset="0"/>
                <a:cs typeface="Calibri Light" panose="020F0302020204030204" pitchFamily="34" charset="0"/>
              </a:rPr>
              <a:t>read</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 as an introduction and referenced as a </a:t>
            </a:r>
            <a:r>
              <a:rPr lang="en-US" sz="1100" b="1" i="1" spc="10" dirty="0">
                <a:solidFill>
                  <a:schemeClr val="tx1">
                    <a:lumMod val="50000"/>
                    <a:lumOff val="50000"/>
                  </a:schemeClr>
                </a:solidFill>
                <a:latin typeface="Calibri Light" panose="020F0302020204030204" pitchFamily="34" charset="0"/>
                <a:cs typeface="Calibri Light" panose="020F0302020204030204" pitchFamily="34" charset="0"/>
              </a:rPr>
              <a:t>plan of record </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throughout this transformation.”</a:t>
            </a:r>
          </a:p>
          <a:p>
            <a:pPr marL="6497">
              <a:lnSpc>
                <a:spcPct val="150000"/>
              </a:lnSpc>
              <a:spcAft>
                <a:spcPts val="1200"/>
              </a:spcAft>
            </a:pPr>
            <a:endParaRPr lang="en-US" sz="1100" spc="10" dirty="0">
              <a:solidFill>
                <a:schemeClr val="tx1">
                  <a:lumMod val="50000"/>
                  <a:lumOff val="50000"/>
                </a:schemeClr>
              </a:solidFill>
              <a:latin typeface="Calibri Light" panose="020F0302020204030204" pitchFamily="34" charset="0"/>
              <a:cs typeface="Calibri Light" panose="020F0302020204030204" pitchFamily="34" charset="0"/>
            </a:endParaRPr>
          </a:p>
          <a:p>
            <a:pPr marL="6497">
              <a:lnSpc>
                <a:spcPct val="150000"/>
              </a:lnSpc>
              <a:spcAft>
                <a:spcPts val="1200"/>
              </a:spcAft>
            </a:pPr>
            <a:r>
              <a:rPr lang="en-US" sz="1100" spc="10" dirty="0">
                <a:solidFill>
                  <a:schemeClr val="tx1">
                    <a:lumMod val="50000"/>
                    <a:lumOff val="50000"/>
                  </a:schemeClr>
                </a:solidFill>
                <a:latin typeface="Calibri Light" panose="020F0302020204030204" pitchFamily="34" charset="0"/>
                <a:cs typeface="Calibri Light" panose="020F0302020204030204" pitchFamily="34" charset="0"/>
              </a:rPr>
              <a:t>Continuous review and iterative refinement of our Agile Transformation plans and engineering process definitions will be captured and managed in this document which is maintained on the PMO SharePoint site: </a:t>
            </a:r>
            <a:r>
              <a:rPr lang="en-US" sz="1050" dirty="0">
                <a:hlinkClick r:id="rId3"/>
              </a:rPr>
              <a:t>https://konyone.sharepoint.com/sites/PMO</a:t>
            </a:r>
            <a:endParaRPr lang="en-US" sz="1050" spc="10" dirty="0">
              <a:solidFill>
                <a:schemeClr val="tx1">
                  <a:lumMod val="50000"/>
                  <a:lumOff val="50000"/>
                </a:schemeClr>
              </a:solidFill>
              <a:latin typeface="Calibri Light" panose="020F0302020204030204" pitchFamily="34" charset="0"/>
              <a:cs typeface="Calibri Light" panose="020F0302020204030204" pitchFamily="34" charset="0"/>
            </a:endParaRPr>
          </a:p>
          <a:p>
            <a:pPr marL="6497">
              <a:lnSpc>
                <a:spcPct val="150000"/>
              </a:lnSpc>
              <a:spcAft>
                <a:spcPts val="1200"/>
              </a:spcAft>
            </a:pPr>
            <a:r>
              <a:rPr lang="en-US" sz="1100" spc="10" dirty="0">
                <a:solidFill>
                  <a:schemeClr val="tx1">
                    <a:lumMod val="50000"/>
                    <a:lumOff val="50000"/>
                  </a:schemeClr>
                </a:solidFill>
                <a:latin typeface="Calibri Light" panose="020F0302020204030204" pitchFamily="34" charset="0"/>
                <a:cs typeface="Calibri Light" panose="020F0302020204030204" pitchFamily="34" charset="0"/>
              </a:rPr>
              <a:t>As specific engineering processes are reach “design complete,” formal processes definition and execution guidance will be more memorialized and documented in the Product Engineering System documentation in Confluence: </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to be defined during planning</a:t>
            </a:r>
          </a:p>
          <a:p>
            <a:pPr marL="6497">
              <a:lnSpc>
                <a:spcPct val="150000"/>
              </a:lnSpc>
              <a:spcAft>
                <a:spcPts val="1200"/>
              </a:spcAft>
            </a:pP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Contacts: PMO </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hlinkClick r:id="rId4"/>
              </a:rPr>
              <a:t>PMO@Kony.com</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 / Uttam Bhatta  </a:t>
            </a:r>
            <a:r>
              <a:rPr lang="en-US" sz="1100" i="1" spc="10" dirty="0" err="1">
                <a:solidFill>
                  <a:schemeClr val="tx1">
                    <a:lumMod val="50000"/>
                    <a:lumOff val="50000"/>
                  </a:schemeClr>
                </a:solidFill>
                <a:latin typeface="Calibri Light" panose="020F0302020204030204" pitchFamily="34" charset="0"/>
                <a:cs typeface="Calibri Light" panose="020F0302020204030204" pitchFamily="34" charset="0"/>
              </a:rPr>
              <a:t>u</a:t>
            </a:r>
            <a:r>
              <a:rPr lang="en-US" sz="1100" i="1" spc="10" dirty="0" err="1">
                <a:solidFill>
                  <a:schemeClr val="tx1">
                    <a:lumMod val="50000"/>
                    <a:lumOff val="50000"/>
                  </a:schemeClr>
                </a:solidFill>
                <a:latin typeface="Calibri Light" panose="020F0302020204030204" pitchFamily="34" charset="0"/>
                <a:cs typeface="Calibri Light" panose="020F0302020204030204" pitchFamily="34" charset="0"/>
                <a:hlinkClick r:id="rId5"/>
              </a:rPr>
              <a:t>ttam.Bhatta@kony.com</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 / Alex Cobb </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hlinkClick r:id="rId6"/>
              </a:rPr>
              <a:t>alex.cobb@kony.com</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 </a:t>
            </a:r>
          </a:p>
        </p:txBody>
      </p:sp>
      <p:cxnSp>
        <p:nvCxnSpPr>
          <p:cNvPr id="16" name="Straight Connector 15">
            <a:extLst>
              <a:ext uri="{FF2B5EF4-FFF2-40B4-BE49-F238E27FC236}">
                <a16:creationId xmlns:a16="http://schemas.microsoft.com/office/drawing/2014/main" id="{6C4568F2-05D7-D74B-BF60-AE70A2A9B9F6}"/>
              </a:ext>
            </a:extLst>
          </p:cNvPr>
          <p:cNvCxnSpPr>
            <a:cxnSpLocks/>
          </p:cNvCxnSpPr>
          <p:nvPr/>
        </p:nvCxnSpPr>
        <p:spPr>
          <a:xfrm>
            <a:off x="595992" y="1088883"/>
            <a:ext cx="4996543" cy="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E7F4CEB-0C16-AB4C-9EFC-B6C6B9E4ED84}"/>
              </a:ext>
            </a:extLst>
          </p:cNvPr>
          <p:cNvSpPr txBox="1"/>
          <p:nvPr/>
        </p:nvSpPr>
        <p:spPr>
          <a:xfrm>
            <a:off x="477078" y="-238539"/>
            <a:ext cx="0" cy="0"/>
          </a:xfrm>
          <a:prstGeom prst="rect">
            <a:avLst/>
          </a:prstGeom>
        </p:spPr>
        <p:txBody>
          <a:bodyPr vert="horz" wrap="none" lIns="91440" tIns="45720" rIns="91440" bIns="45720" rtlCol="0" anchor="t" anchorCtr="0">
            <a:normAutofit fontScale="25000" lnSpcReduction="20000"/>
          </a:bodyPr>
          <a:lstStyle/>
          <a:p>
            <a:endParaRPr lang="en-US"/>
          </a:p>
        </p:txBody>
      </p:sp>
      <p:cxnSp>
        <p:nvCxnSpPr>
          <p:cNvPr id="9" name="Straight Connector 8">
            <a:extLst>
              <a:ext uri="{FF2B5EF4-FFF2-40B4-BE49-F238E27FC236}">
                <a16:creationId xmlns:a16="http://schemas.microsoft.com/office/drawing/2014/main" id="{40D34D4A-B089-0344-A0C2-8A2F6C7DF9F3}"/>
              </a:ext>
            </a:extLst>
          </p:cNvPr>
          <p:cNvCxnSpPr>
            <a:cxnSpLocks/>
          </p:cNvCxnSpPr>
          <p:nvPr/>
        </p:nvCxnSpPr>
        <p:spPr>
          <a:xfrm>
            <a:off x="601436" y="5756130"/>
            <a:ext cx="4996543" cy="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876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Calibri Light" panose="020F0302020204030204" pitchFamily="34" charset="0"/>
                <a:cs typeface="Calibri Light" panose="020F0302020204030204" pitchFamily="34" charset="0"/>
              </a:rPr>
              <a:t>SAFe</a:t>
            </a:r>
            <a:endParaRPr lang="en-US" alt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112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D4F89F-6299-A546-A8BE-62B9DD5D651C}"/>
              </a:ext>
            </a:extLst>
          </p:cNvPr>
          <p:cNvSpPr/>
          <p:nvPr/>
        </p:nvSpPr>
        <p:spPr>
          <a:xfrm>
            <a:off x="0" y="1"/>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orizontal Scroll 7">
            <a:extLst>
              <a:ext uri="{FF2B5EF4-FFF2-40B4-BE49-F238E27FC236}">
                <a16:creationId xmlns:a16="http://schemas.microsoft.com/office/drawing/2014/main" id="{7F8DE681-894B-9B4E-869C-04DDE2A15AB6}"/>
              </a:ext>
            </a:extLst>
          </p:cNvPr>
          <p:cNvSpPr/>
          <p:nvPr/>
        </p:nvSpPr>
        <p:spPr>
          <a:xfrm>
            <a:off x="438017" y="1107298"/>
            <a:ext cx="11134367" cy="419100"/>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marL="130596" marR="496720" indent="-124423" algn="ctr"/>
            <a:r>
              <a:rPr lang="en-US" spc="5">
                <a:solidFill>
                  <a:schemeClr val="bg1"/>
                </a:solidFill>
                <a:latin typeface="PT Serif"/>
                <a:cs typeface="Calibri Light" panose="020F0302020204030204" pitchFamily="34" charset="0"/>
              </a:rPr>
              <a:t>Plans informed by SAFe process definition, implementation guidance and training materials</a:t>
            </a:r>
            <a:endParaRPr lang="en-US" spc="10">
              <a:solidFill>
                <a:schemeClr val="bg1"/>
              </a:solidFill>
              <a:latin typeface="PT Serif"/>
              <a:cs typeface="Calibri Light" panose="020F0302020204030204" pitchFamily="34" charset="0"/>
            </a:endParaRPr>
          </a:p>
        </p:txBody>
      </p:sp>
      <p:sp>
        <p:nvSpPr>
          <p:cNvPr id="11" name="Content Placeholder 2">
            <a:extLst>
              <a:ext uri="{FF2B5EF4-FFF2-40B4-BE49-F238E27FC236}">
                <a16:creationId xmlns:a16="http://schemas.microsoft.com/office/drawing/2014/main" id="{01EEBD35-430E-114B-86B7-C9B45CD9EA1A}"/>
              </a:ext>
            </a:extLst>
          </p:cNvPr>
          <p:cNvSpPr txBox="1">
            <a:spLocks/>
          </p:cNvSpPr>
          <p:nvPr/>
        </p:nvSpPr>
        <p:spPr>
          <a:xfrm>
            <a:off x="556684" y="1141404"/>
            <a:ext cx="5626402" cy="4954596"/>
          </a:xfrm>
        </p:spPr>
        <p:txBody>
          <a:bodyPr numCol="2">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a:solidFill>
                <a:schemeClr val="bg1">
                  <a:lumMod val="25000"/>
                </a:schemeClr>
              </a:solidFill>
              <a:latin typeface="Calibri Light" panose="020F0302020204030204" pitchFamily="34" charset="0"/>
              <a:cs typeface="Calibri Light" panose="020F0302020204030204" pitchFamily="34" charset="0"/>
            </a:endParaRPr>
          </a:p>
        </p:txBody>
      </p:sp>
      <p:pic>
        <p:nvPicPr>
          <p:cNvPr id="15" name="Picture 14">
            <a:extLst>
              <a:ext uri="{FF2B5EF4-FFF2-40B4-BE49-F238E27FC236}">
                <a16:creationId xmlns:a16="http://schemas.microsoft.com/office/drawing/2014/main" id="{3FD389AE-3AE5-FF44-8F27-674B9225778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16874" b="10323"/>
          <a:stretch/>
        </p:blipFill>
        <p:spPr>
          <a:xfrm>
            <a:off x="1301077" y="1673821"/>
            <a:ext cx="9499074" cy="5184179"/>
          </a:xfrm>
          <a:prstGeom prst="rect">
            <a:avLst/>
          </a:prstGeom>
        </p:spPr>
      </p:pic>
      <p:sp>
        <p:nvSpPr>
          <p:cNvPr id="17" name="object 6">
            <a:extLst>
              <a:ext uri="{FF2B5EF4-FFF2-40B4-BE49-F238E27FC236}">
                <a16:creationId xmlns:a16="http://schemas.microsoft.com/office/drawing/2014/main" id="{ACE97382-EAEE-C143-8071-7235821B8315}"/>
              </a:ext>
            </a:extLst>
          </p:cNvPr>
          <p:cNvSpPr txBox="1"/>
          <p:nvPr/>
        </p:nvSpPr>
        <p:spPr>
          <a:xfrm>
            <a:off x="457200" y="309580"/>
            <a:ext cx="7618934"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Scaled Agile Framework for Lean Enterprise (SAFe)</a:t>
            </a:r>
            <a:endParaRPr sz="2400" i="1" spc="-26">
              <a:solidFill>
                <a:srgbClr val="0070C0"/>
              </a:solidFill>
              <a:latin typeface="PT Serif" panose="020A0603040505020204" pitchFamily="18" charset="77"/>
              <a:cs typeface="Calibri Light" panose="020F0302020204030204" pitchFamily="34" charset="0"/>
            </a:endParaRPr>
          </a:p>
        </p:txBody>
      </p:sp>
    </p:spTree>
    <p:extLst>
      <p:ext uri="{BB962C8B-B14F-4D97-AF65-F5344CB8AC3E}">
        <p14:creationId xmlns:p14="http://schemas.microsoft.com/office/powerpoint/2010/main" val="2517772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E50276-8119-B948-BCF7-D1793C97890E}"/>
              </a:ext>
            </a:extLst>
          </p:cNvPr>
          <p:cNvSpPr>
            <a:spLocks noGrp="1"/>
          </p:cNvSpPr>
          <p:nvPr>
            <p:ph type="sldNum" sz="quarter" idx="4"/>
          </p:nvPr>
        </p:nvSpPr>
        <p:spPr/>
        <p:txBody>
          <a:bodyPr/>
          <a:lstStyle/>
          <a:p>
            <a:fld id="{FBB97951-CD40-4FB0-ABC8-FCC353E2C20F}" type="slidenum">
              <a:rPr lang="en-GB" smtClean="0"/>
              <a:pPr/>
              <a:t>32</a:t>
            </a:fld>
            <a:endParaRPr lang="en-GB"/>
          </a:p>
        </p:txBody>
      </p:sp>
      <p:sp>
        <p:nvSpPr>
          <p:cNvPr id="8" name="Rectangle 7">
            <a:extLst>
              <a:ext uri="{FF2B5EF4-FFF2-40B4-BE49-F238E27FC236}">
                <a16:creationId xmlns:a16="http://schemas.microsoft.com/office/drawing/2014/main" id="{E64AAEB5-BE2B-544F-8CB9-7B8EEC3ED3AF}"/>
              </a:ext>
            </a:extLst>
          </p:cNvPr>
          <p:cNvSpPr/>
          <p:nvPr/>
        </p:nvSpPr>
        <p:spPr>
          <a:xfrm>
            <a:off x="0" y="2666418"/>
            <a:ext cx="12192000" cy="1083076"/>
          </a:xfrm>
          <a:prstGeom prst="rect">
            <a:avLst/>
          </a:prstGeom>
        </p:spPr>
        <p:txBody>
          <a:bodyPr wrap="square" anchor="t">
            <a:noAutofit/>
          </a:bodyPr>
          <a:lstStyle/>
          <a:p>
            <a:pPr algn="ctr"/>
            <a:r>
              <a:rPr lang="en-US" sz="4000">
                <a:solidFill>
                  <a:srgbClr val="C00000"/>
                </a:solidFill>
                <a:latin typeface="Raleway" panose="020B0003030101060003" pitchFamily="34" charset="0"/>
              </a:rPr>
              <a:t>Boneyard </a:t>
            </a:r>
          </a:p>
          <a:p>
            <a:pPr algn="ctr"/>
            <a:r>
              <a:rPr lang="en-US" sz="4000">
                <a:solidFill>
                  <a:srgbClr val="C00000"/>
                </a:solidFill>
                <a:latin typeface="Raleway" panose="020B0003030101060003" pitchFamily="34" charset="0"/>
              </a:rPr>
              <a:t>(draft slides and content)</a:t>
            </a:r>
            <a:endParaRPr lang="en-US" sz="4000">
              <a:solidFill>
                <a:srgbClr val="C00000"/>
              </a:solidFill>
            </a:endParaRPr>
          </a:p>
        </p:txBody>
      </p:sp>
    </p:spTree>
    <p:extLst>
      <p:ext uri="{BB962C8B-B14F-4D97-AF65-F5344CB8AC3E}">
        <p14:creationId xmlns:p14="http://schemas.microsoft.com/office/powerpoint/2010/main" val="3426410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47805" y="2310924"/>
            <a:ext cx="8497942" cy="2873397"/>
          </a:xfrm>
          <a:custGeom>
            <a:avLst/>
            <a:gdLst/>
            <a:ahLst/>
            <a:cxnLst/>
            <a:rect l="l" t="t" r="r" b="b"/>
            <a:pathLst>
              <a:path w="16610330" h="4096384">
                <a:moveTo>
                  <a:pt x="1509242" y="0"/>
                </a:moveTo>
                <a:lnTo>
                  <a:pt x="14561930" y="0"/>
                </a:lnTo>
                <a:lnTo>
                  <a:pt x="14610274" y="559"/>
                </a:lnTo>
                <a:lnTo>
                  <a:pt x="14658344" y="2229"/>
                </a:lnTo>
                <a:lnTo>
                  <a:pt x="14706127" y="4997"/>
                </a:lnTo>
                <a:lnTo>
                  <a:pt x="14753611" y="8851"/>
                </a:lnTo>
                <a:lnTo>
                  <a:pt x="14800783" y="13779"/>
                </a:lnTo>
                <a:lnTo>
                  <a:pt x="14847632" y="19768"/>
                </a:lnTo>
                <a:lnTo>
                  <a:pt x="14894144" y="26806"/>
                </a:lnTo>
                <a:lnTo>
                  <a:pt x="14940309" y="34881"/>
                </a:lnTo>
                <a:lnTo>
                  <a:pt x="14986113" y="43980"/>
                </a:lnTo>
                <a:lnTo>
                  <a:pt x="15031543" y="54092"/>
                </a:lnTo>
                <a:lnTo>
                  <a:pt x="15076589" y="65203"/>
                </a:lnTo>
                <a:lnTo>
                  <a:pt x="15121237" y="77302"/>
                </a:lnTo>
                <a:lnTo>
                  <a:pt x="15165476" y="90376"/>
                </a:lnTo>
                <a:lnTo>
                  <a:pt x="15209292" y="104414"/>
                </a:lnTo>
                <a:lnTo>
                  <a:pt x="15252674" y="119402"/>
                </a:lnTo>
                <a:lnTo>
                  <a:pt x="15295609" y="135328"/>
                </a:lnTo>
                <a:lnTo>
                  <a:pt x="15338086" y="152181"/>
                </a:lnTo>
                <a:lnTo>
                  <a:pt x="15380091" y="169947"/>
                </a:lnTo>
                <a:lnTo>
                  <a:pt x="15421612" y="188615"/>
                </a:lnTo>
                <a:lnTo>
                  <a:pt x="15462638" y="208172"/>
                </a:lnTo>
                <a:lnTo>
                  <a:pt x="15503156" y="228606"/>
                </a:lnTo>
                <a:lnTo>
                  <a:pt x="15543153" y="249905"/>
                </a:lnTo>
                <a:lnTo>
                  <a:pt x="15582617" y="272056"/>
                </a:lnTo>
                <a:lnTo>
                  <a:pt x="15621537" y="295047"/>
                </a:lnTo>
                <a:lnTo>
                  <a:pt x="15659899" y="318866"/>
                </a:lnTo>
                <a:lnTo>
                  <a:pt x="15697691" y="343500"/>
                </a:lnTo>
                <a:lnTo>
                  <a:pt x="15734902" y="368938"/>
                </a:lnTo>
                <a:lnTo>
                  <a:pt x="15771518" y="395166"/>
                </a:lnTo>
                <a:lnTo>
                  <a:pt x="15807529" y="422173"/>
                </a:lnTo>
                <a:lnTo>
                  <a:pt x="15842920" y="449947"/>
                </a:lnTo>
                <a:lnTo>
                  <a:pt x="15877680" y="478474"/>
                </a:lnTo>
                <a:lnTo>
                  <a:pt x="15911797" y="507743"/>
                </a:lnTo>
                <a:lnTo>
                  <a:pt x="15945258" y="537741"/>
                </a:lnTo>
                <a:lnTo>
                  <a:pt x="15978051" y="568457"/>
                </a:lnTo>
                <a:lnTo>
                  <a:pt x="16010164" y="599877"/>
                </a:lnTo>
                <a:lnTo>
                  <a:pt x="16041584" y="631990"/>
                </a:lnTo>
                <a:lnTo>
                  <a:pt x="16072300" y="664784"/>
                </a:lnTo>
                <a:lnTo>
                  <a:pt x="16102299" y="698245"/>
                </a:lnTo>
                <a:lnTo>
                  <a:pt x="16131568" y="732362"/>
                </a:lnTo>
                <a:lnTo>
                  <a:pt x="16160095" y="767122"/>
                </a:lnTo>
                <a:lnTo>
                  <a:pt x="16187868" y="802513"/>
                </a:lnTo>
                <a:lnTo>
                  <a:pt x="16214875" y="838523"/>
                </a:lnTo>
                <a:lnTo>
                  <a:pt x="16241104" y="875139"/>
                </a:lnTo>
                <a:lnTo>
                  <a:pt x="16266541" y="912350"/>
                </a:lnTo>
                <a:lnTo>
                  <a:pt x="16291176" y="950143"/>
                </a:lnTo>
                <a:lnTo>
                  <a:pt x="16314995" y="988505"/>
                </a:lnTo>
                <a:lnTo>
                  <a:pt x="16337986" y="1027424"/>
                </a:lnTo>
                <a:lnTo>
                  <a:pt x="16360137" y="1066889"/>
                </a:lnTo>
                <a:lnTo>
                  <a:pt x="16381436" y="1106886"/>
                </a:lnTo>
                <a:lnTo>
                  <a:pt x="16401870" y="1147404"/>
                </a:lnTo>
                <a:lnTo>
                  <a:pt x="16421427" y="1188429"/>
                </a:lnTo>
                <a:lnTo>
                  <a:pt x="16440095" y="1229951"/>
                </a:lnTo>
                <a:lnTo>
                  <a:pt x="16457861" y="1271956"/>
                </a:lnTo>
                <a:lnTo>
                  <a:pt x="16474714" y="1314432"/>
                </a:lnTo>
                <a:lnTo>
                  <a:pt x="16490640" y="1357368"/>
                </a:lnTo>
                <a:lnTo>
                  <a:pt x="16505628" y="1400750"/>
                </a:lnTo>
                <a:lnTo>
                  <a:pt x="16519665" y="1444566"/>
                </a:lnTo>
                <a:lnTo>
                  <a:pt x="16532740" y="1488804"/>
                </a:lnTo>
                <a:lnTo>
                  <a:pt x="16544839" y="1533452"/>
                </a:lnTo>
                <a:lnTo>
                  <a:pt x="16555950" y="1578498"/>
                </a:lnTo>
                <a:lnTo>
                  <a:pt x="16566061" y="1623929"/>
                </a:lnTo>
                <a:lnTo>
                  <a:pt x="16575161" y="1669733"/>
                </a:lnTo>
                <a:lnTo>
                  <a:pt x="16583236" y="1715897"/>
                </a:lnTo>
                <a:lnTo>
                  <a:pt x="16590274" y="1762410"/>
                </a:lnTo>
                <a:lnTo>
                  <a:pt x="16596263" y="1809258"/>
                </a:lnTo>
                <a:lnTo>
                  <a:pt x="16601191" y="1856431"/>
                </a:lnTo>
                <a:lnTo>
                  <a:pt x="16605045" y="1903915"/>
                </a:lnTo>
                <a:lnTo>
                  <a:pt x="16607813" y="1951697"/>
                </a:lnTo>
                <a:lnTo>
                  <a:pt x="16609483" y="1999767"/>
                </a:lnTo>
                <a:lnTo>
                  <a:pt x="16610042" y="2048112"/>
                </a:lnTo>
                <a:lnTo>
                  <a:pt x="16609483" y="2096462"/>
                </a:lnTo>
                <a:lnTo>
                  <a:pt x="16607813" y="2144532"/>
                </a:lnTo>
                <a:lnTo>
                  <a:pt x="16605045" y="2192315"/>
                </a:lnTo>
                <a:lnTo>
                  <a:pt x="16601191" y="2239799"/>
                </a:lnTo>
                <a:lnTo>
                  <a:pt x="16596263" y="2286971"/>
                </a:lnTo>
                <a:lnTo>
                  <a:pt x="16590274" y="2333820"/>
                </a:lnTo>
                <a:lnTo>
                  <a:pt x="16583236" y="2380333"/>
                </a:lnTo>
                <a:lnTo>
                  <a:pt x="16575161" y="2426497"/>
                </a:lnTo>
                <a:lnTo>
                  <a:pt x="16566061" y="2472301"/>
                </a:lnTo>
                <a:lnTo>
                  <a:pt x="16555950" y="2517732"/>
                </a:lnTo>
                <a:lnTo>
                  <a:pt x="16544839" y="2562777"/>
                </a:lnTo>
                <a:lnTo>
                  <a:pt x="16532740" y="2607425"/>
                </a:lnTo>
                <a:lnTo>
                  <a:pt x="16519665" y="2651664"/>
                </a:lnTo>
                <a:lnTo>
                  <a:pt x="16505628" y="2695480"/>
                </a:lnTo>
                <a:lnTo>
                  <a:pt x="16490640" y="2738862"/>
                </a:lnTo>
                <a:lnTo>
                  <a:pt x="16474714" y="2781797"/>
                </a:lnTo>
                <a:lnTo>
                  <a:pt x="16457861" y="2824274"/>
                </a:lnTo>
                <a:lnTo>
                  <a:pt x="16440095" y="2866279"/>
                </a:lnTo>
                <a:lnTo>
                  <a:pt x="16421427" y="2907800"/>
                </a:lnTo>
                <a:lnTo>
                  <a:pt x="16401870" y="2948826"/>
                </a:lnTo>
                <a:lnTo>
                  <a:pt x="16381436" y="2989344"/>
                </a:lnTo>
                <a:lnTo>
                  <a:pt x="16360137" y="3029341"/>
                </a:lnTo>
                <a:lnTo>
                  <a:pt x="16337986" y="3068805"/>
                </a:lnTo>
                <a:lnTo>
                  <a:pt x="16314995" y="3107725"/>
                </a:lnTo>
                <a:lnTo>
                  <a:pt x="16291176" y="3146087"/>
                </a:lnTo>
                <a:lnTo>
                  <a:pt x="16266541" y="3183880"/>
                </a:lnTo>
                <a:lnTo>
                  <a:pt x="16241104" y="3221090"/>
                </a:lnTo>
                <a:lnTo>
                  <a:pt x="16214875" y="3257707"/>
                </a:lnTo>
                <a:lnTo>
                  <a:pt x="16187868" y="3293717"/>
                </a:lnTo>
                <a:lnTo>
                  <a:pt x="16160095" y="3329108"/>
                </a:lnTo>
                <a:lnTo>
                  <a:pt x="16131568" y="3363868"/>
                </a:lnTo>
                <a:lnTo>
                  <a:pt x="16102299" y="3397985"/>
                </a:lnTo>
                <a:lnTo>
                  <a:pt x="16072300" y="3431446"/>
                </a:lnTo>
                <a:lnTo>
                  <a:pt x="16041584" y="3464239"/>
                </a:lnTo>
                <a:lnTo>
                  <a:pt x="16010164" y="3496352"/>
                </a:lnTo>
                <a:lnTo>
                  <a:pt x="15978051" y="3527773"/>
                </a:lnTo>
                <a:lnTo>
                  <a:pt x="15945258" y="3558488"/>
                </a:lnTo>
                <a:lnTo>
                  <a:pt x="15911797" y="3588487"/>
                </a:lnTo>
                <a:lnTo>
                  <a:pt x="15877680" y="3617756"/>
                </a:lnTo>
                <a:lnTo>
                  <a:pt x="15842920" y="3646283"/>
                </a:lnTo>
                <a:lnTo>
                  <a:pt x="15807529" y="3674056"/>
                </a:lnTo>
                <a:lnTo>
                  <a:pt x="15771518" y="3701064"/>
                </a:lnTo>
                <a:lnTo>
                  <a:pt x="15734902" y="3727292"/>
                </a:lnTo>
                <a:lnTo>
                  <a:pt x="15697691" y="3752730"/>
                </a:lnTo>
                <a:lnTo>
                  <a:pt x="15659899" y="3777364"/>
                </a:lnTo>
                <a:lnTo>
                  <a:pt x="15621537" y="3801183"/>
                </a:lnTo>
                <a:lnTo>
                  <a:pt x="15582617" y="3824174"/>
                </a:lnTo>
                <a:lnTo>
                  <a:pt x="15543153" y="3846325"/>
                </a:lnTo>
                <a:lnTo>
                  <a:pt x="15503156" y="3867624"/>
                </a:lnTo>
                <a:lnTo>
                  <a:pt x="15462638" y="3888058"/>
                </a:lnTo>
                <a:lnTo>
                  <a:pt x="15421612" y="3907615"/>
                </a:lnTo>
                <a:lnTo>
                  <a:pt x="15380091" y="3926283"/>
                </a:lnTo>
                <a:lnTo>
                  <a:pt x="15338086" y="3944049"/>
                </a:lnTo>
                <a:lnTo>
                  <a:pt x="15295609" y="3960902"/>
                </a:lnTo>
                <a:lnTo>
                  <a:pt x="15252674" y="3976828"/>
                </a:lnTo>
                <a:lnTo>
                  <a:pt x="15209292" y="3991816"/>
                </a:lnTo>
                <a:lnTo>
                  <a:pt x="15165476" y="4005853"/>
                </a:lnTo>
                <a:lnTo>
                  <a:pt x="15121237" y="4018928"/>
                </a:lnTo>
                <a:lnTo>
                  <a:pt x="15076589" y="4031027"/>
                </a:lnTo>
                <a:lnTo>
                  <a:pt x="15031543" y="4042138"/>
                </a:lnTo>
                <a:lnTo>
                  <a:pt x="14986113" y="4052250"/>
                </a:lnTo>
                <a:lnTo>
                  <a:pt x="14940309" y="4061349"/>
                </a:lnTo>
                <a:lnTo>
                  <a:pt x="14894144" y="4069424"/>
                </a:lnTo>
                <a:lnTo>
                  <a:pt x="14847632" y="4076462"/>
                </a:lnTo>
                <a:lnTo>
                  <a:pt x="14800783" y="4082451"/>
                </a:lnTo>
                <a:lnTo>
                  <a:pt x="14753611" y="4087379"/>
                </a:lnTo>
                <a:lnTo>
                  <a:pt x="14706127" y="4091233"/>
                </a:lnTo>
                <a:lnTo>
                  <a:pt x="14658344" y="4094001"/>
                </a:lnTo>
                <a:lnTo>
                  <a:pt x="14610274" y="4095671"/>
                </a:lnTo>
                <a:lnTo>
                  <a:pt x="14561930" y="4096230"/>
                </a:lnTo>
                <a:lnTo>
                  <a:pt x="2045651" y="4096230"/>
                </a:lnTo>
                <a:lnTo>
                  <a:pt x="2048112" y="4096230"/>
                </a:lnTo>
                <a:lnTo>
                  <a:pt x="1999767" y="4095671"/>
                </a:lnTo>
                <a:lnTo>
                  <a:pt x="1951697" y="4094001"/>
                </a:lnTo>
                <a:lnTo>
                  <a:pt x="1903915" y="4091233"/>
                </a:lnTo>
                <a:lnTo>
                  <a:pt x="1856431" y="4087379"/>
                </a:lnTo>
                <a:lnTo>
                  <a:pt x="1809258" y="4082451"/>
                </a:lnTo>
                <a:lnTo>
                  <a:pt x="1762410" y="4076462"/>
                </a:lnTo>
                <a:lnTo>
                  <a:pt x="1715897" y="4069424"/>
                </a:lnTo>
                <a:lnTo>
                  <a:pt x="1669733" y="4061349"/>
                </a:lnTo>
                <a:lnTo>
                  <a:pt x="1623929" y="4052250"/>
                </a:lnTo>
                <a:lnTo>
                  <a:pt x="1578498" y="4042138"/>
                </a:lnTo>
                <a:lnTo>
                  <a:pt x="1533452" y="4031027"/>
                </a:lnTo>
                <a:lnTo>
                  <a:pt x="1488804" y="4018928"/>
                </a:lnTo>
                <a:lnTo>
                  <a:pt x="1444566" y="4005853"/>
                </a:lnTo>
                <a:lnTo>
                  <a:pt x="1400750" y="3991816"/>
                </a:lnTo>
                <a:lnTo>
                  <a:pt x="1357368" y="3976828"/>
                </a:lnTo>
                <a:lnTo>
                  <a:pt x="1314432" y="3960902"/>
                </a:lnTo>
                <a:lnTo>
                  <a:pt x="1271956" y="3944049"/>
                </a:lnTo>
                <a:lnTo>
                  <a:pt x="1229951" y="3926283"/>
                </a:lnTo>
                <a:lnTo>
                  <a:pt x="1188429" y="3907615"/>
                </a:lnTo>
                <a:lnTo>
                  <a:pt x="1147404" y="3888058"/>
                </a:lnTo>
                <a:lnTo>
                  <a:pt x="1106886" y="3867624"/>
                </a:lnTo>
                <a:lnTo>
                  <a:pt x="1066889" y="3846325"/>
                </a:lnTo>
                <a:lnTo>
                  <a:pt x="1027424" y="3824174"/>
                </a:lnTo>
                <a:lnTo>
                  <a:pt x="988505" y="3801183"/>
                </a:lnTo>
                <a:lnTo>
                  <a:pt x="950143" y="3777364"/>
                </a:lnTo>
                <a:lnTo>
                  <a:pt x="912350" y="3752730"/>
                </a:lnTo>
                <a:lnTo>
                  <a:pt x="875139" y="3727292"/>
                </a:lnTo>
                <a:lnTo>
                  <a:pt x="838523" y="3701064"/>
                </a:lnTo>
                <a:lnTo>
                  <a:pt x="802513" y="3674056"/>
                </a:lnTo>
                <a:lnTo>
                  <a:pt x="767122" y="3646283"/>
                </a:lnTo>
                <a:lnTo>
                  <a:pt x="732362" y="3617756"/>
                </a:lnTo>
                <a:lnTo>
                  <a:pt x="698245" y="3588487"/>
                </a:lnTo>
                <a:lnTo>
                  <a:pt x="664784" y="3558488"/>
                </a:lnTo>
                <a:lnTo>
                  <a:pt x="631990" y="3527773"/>
                </a:lnTo>
                <a:lnTo>
                  <a:pt x="599877" y="3496352"/>
                </a:lnTo>
                <a:lnTo>
                  <a:pt x="568457" y="3464239"/>
                </a:lnTo>
                <a:lnTo>
                  <a:pt x="537741" y="3431446"/>
                </a:lnTo>
                <a:lnTo>
                  <a:pt x="507743" y="3397985"/>
                </a:lnTo>
                <a:lnTo>
                  <a:pt x="478474" y="3363868"/>
                </a:lnTo>
                <a:lnTo>
                  <a:pt x="449947" y="3329108"/>
                </a:lnTo>
                <a:lnTo>
                  <a:pt x="422173" y="3293717"/>
                </a:lnTo>
                <a:lnTo>
                  <a:pt x="395166" y="3257707"/>
                </a:lnTo>
                <a:lnTo>
                  <a:pt x="368938" y="3221090"/>
                </a:lnTo>
                <a:lnTo>
                  <a:pt x="343500" y="3183880"/>
                </a:lnTo>
                <a:lnTo>
                  <a:pt x="318866" y="3146087"/>
                </a:lnTo>
                <a:lnTo>
                  <a:pt x="295047" y="3107725"/>
                </a:lnTo>
                <a:lnTo>
                  <a:pt x="272056" y="3068805"/>
                </a:lnTo>
                <a:lnTo>
                  <a:pt x="249905" y="3029341"/>
                </a:lnTo>
                <a:lnTo>
                  <a:pt x="228606" y="2989344"/>
                </a:lnTo>
                <a:lnTo>
                  <a:pt x="208172" y="2948826"/>
                </a:lnTo>
                <a:lnTo>
                  <a:pt x="188615" y="2907800"/>
                </a:lnTo>
                <a:lnTo>
                  <a:pt x="169947" y="2866279"/>
                </a:lnTo>
                <a:lnTo>
                  <a:pt x="152181" y="2824274"/>
                </a:lnTo>
                <a:lnTo>
                  <a:pt x="135328" y="2781797"/>
                </a:lnTo>
                <a:lnTo>
                  <a:pt x="119402" y="2738862"/>
                </a:lnTo>
                <a:lnTo>
                  <a:pt x="104414" y="2695480"/>
                </a:lnTo>
                <a:lnTo>
                  <a:pt x="90376" y="2651664"/>
                </a:lnTo>
                <a:lnTo>
                  <a:pt x="77302" y="2607425"/>
                </a:lnTo>
                <a:lnTo>
                  <a:pt x="65203" y="2562777"/>
                </a:lnTo>
                <a:lnTo>
                  <a:pt x="54092" y="2517732"/>
                </a:lnTo>
                <a:lnTo>
                  <a:pt x="43980" y="2472301"/>
                </a:lnTo>
                <a:lnTo>
                  <a:pt x="34881" y="2426497"/>
                </a:lnTo>
                <a:lnTo>
                  <a:pt x="26806" y="2380333"/>
                </a:lnTo>
                <a:lnTo>
                  <a:pt x="19768" y="2333820"/>
                </a:lnTo>
                <a:lnTo>
                  <a:pt x="13779" y="2286971"/>
                </a:lnTo>
                <a:lnTo>
                  <a:pt x="8851" y="2239799"/>
                </a:lnTo>
                <a:lnTo>
                  <a:pt x="4997" y="2192315"/>
                </a:lnTo>
                <a:lnTo>
                  <a:pt x="2229" y="2144532"/>
                </a:lnTo>
                <a:lnTo>
                  <a:pt x="559" y="2096462"/>
                </a:lnTo>
                <a:lnTo>
                  <a:pt x="0" y="2048118"/>
                </a:lnTo>
                <a:lnTo>
                  <a:pt x="635" y="1996595"/>
                </a:lnTo>
                <a:lnTo>
                  <a:pt x="2531" y="1945392"/>
                </a:lnTo>
                <a:lnTo>
                  <a:pt x="5672" y="1894516"/>
                </a:lnTo>
                <a:lnTo>
                  <a:pt x="10044" y="1843983"/>
                </a:lnTo>
                <a:lnTo>
                  <a:pt x="15633" y="1793808"/>
                </a:lnTo>
                <a:lnTo>
                  <a:pt x="22422" y="1744004"/>
                </a:lnTo>
                <a:lnTo>
                  <a:pt x="30397" y="1694588"/>
                </a:lnTo>
                <a:lnTo>
                  <a:pt x="39544" y="1645574"/>
                </a:lnTo>
                <a:lnTo>
                  <a:pt x="49847" y="1596977"/>
                </a:lnTo>
                <a:lnTo>
                  <a:pt x="61292" y="1548812"/>
                </a:lnTo>
                <a:lnTo>
                  <a:pt x="73863" y="1501093"/>
                </a:lnTo>
                <a:lnTo>
                  <a:pt x="87546" y="1453836"/>
                </a:lnTo>
                <a:lnTo>
                  <a:pt x="102326" y="1407056"/>
                </a:lnTo>
                <a:lnTo>
                  <a:pt x="118188" y="1360767"/>
                </a:lnTo>
                <a:lnTo>
                  <a:pt x="135117" y="1314984"/>
                </a:lnTo>
                <a:lnTo>
                  <a:pt x="153098" y="1269723"/>
                </a:lnTo>
                <a:lnTo>
                  <a:pt x="172116" y="1224997"/>
                </a:lnTo>
                <a:lnTo>
                  <a:pt x="192157" y="1180823"/>
                </a:lnTo>
                <a:lnTo>
                  <a:pt x="213205" y="1137214"/>
                </a:lnTo>
                <a:lnTo>
                  <a:pt x="235246" y="1094186"/>
                </a:lnTo>
                <a:lnTo>
                  <a:pt x="258265" y="1051753"/>
                </a:lnTo>
                <a:lnTo>
                  <a:pt x="282247" y="1009931"/>
                </a:lnTo>
                <a:lnTo>
                  <a:pt x="307176" y="968735"/>
                </a:lnTo>
                <a:lnTo>
                  <a:pt x="333039" y="928178"/>
                </a:lnTo>
                <a:lnTo>
                  <a:pt x="359820" y="888277"/>
                </a:lnTo>
                <a:lnTo>
                  <a:pt x="387505" y="849045"/>
                </a:lnTo>
                <a:lnTo>
                  <a:pt x="416078" y="810499"/>
                </a:lnTo>
                <a:lnTo>
                  <a:pt x="445524" y="772652"/>
                </a:lnTo>
                <a:lnTo>
                  <a:pt x="475829" y="735520"/>
                </a:lnTo>
                <a:lnTo>
                  <a:pt x="506978" y="699117"/>
                </a:lnTo>
                <a:lnTo>
                  <a:pt x="538956" y="663459"/>
                </a:lnTo>
                <a:lnTo>
                  <a:pt x="571748" y="628560"/>
                </a:lnTo>
              </a:path>
            </a:pathLst>
          </a:custGeom>
          <a:ln w="25400">
            <a:solidFill>
              <a:srgbClr val="E1E1E1"/>
            </a:solidFill>
          </a:ln>
        </p:spPr>
        <p:txBody>
          <a:bodyPr wrap="square" lIns="0" tIns="0" rIns="0" bIns="0" rtlCol="0"/>
          <a:lstStyle/>
          <a:p>
            <a:endParaRPr sz="1200">
              <a:latin typeface="PT Sans" panose="020B0503020203020204" pitchFamily="34" charset="77"/>
            </a:endParaRPr>
          </a:p>
        </p:txBody>
      </p:sp>
      <p:sp>
        <p:nvSpPr>
          <p:cNvPr id="3" name="object 3"/>
          <p:cNvSpPr/>
          <p:nvPr/>
        </p:nvSpPr>
        <p:spPr>
          <a:xfrm>
            <a:off x="1614616" y="5159900"/>
            <a:ext cx="3045610" cy="1054443"/>
          </a:xfrm>
          <a:prstGeom prst="rect">
            <a:avLst/>
          </a:prstGeom>
          <a:blipFill>
            <a:blip r:embed="rId2" cstate="print"/>
            <a:stretch>
              <a:fillRect l="-8696" t="-434373" b="-115922"/>
            </a:stretch>
          </a:blipFill>
        </p:spPr>
        <p:txBody>
          <a:bodyPr wrap="square" lIns="0" tIns="0" rIns="0" bIns="0" rtlCol="0"/>
          <a:lstStyle/>
          <a:p>
            <a:endParaRPr sz="1200">
              <a:latin typeface="PT Sans" panose="020B0503020203020204" pitchFamily="34" charset="77"/>
            </a:endParaRPr>
          </a:p>
        </p:txBody>
      </p:sp>
      <p:sp>
        <p:nvSpPr>
          <p:cNvPr id="4" name="object 4"/>
          <p:cNvSpPr txBox="1"/>
          <p:nvPr/>
        </p:nvSpPr>
        <p:spPr>
          <a:xfrm>
            <a:off x="1626863" y="458467"/>
            <a:ext cx="2916356" cy="237732"/>
          </a:xfrm>
          <a:prstGeom prst="rect">
            <a:avLst/>
          </a:prstGeom>
          <a:solidFill>
            <a:srgbClr val="FFFFFF"/>
          </a:solidFill>
        </p:spPr>
        <p:txBody>
          <a:bodyPr vert="horz" wrap="square" lIns="0" tIns="91288" rIns="0" bIns="0" rtlCol="0">
            <a:spAutoFit/>
          </a:bodyPr>
          <a:lstStyle/>
          <a:p>
            <a:pPr marL="219609">
              <a:spcBef>
                <a:spcPts val="719"/>
              </a:spcBef>
            </a:pPr>
            <a:r>
              <a:rPr sz="946" i="1" spc="-20">
                <a:solidFill>
                  <a:srgbClr val="D2D2D2"/>
                </a:solidFill>
                <a:latin typeface="PT Serif"/>
                <a:cs typeface="PT Serif"/>
              </a:rPr>
              <a:t>Fast</a:t>
            </a:r>
            <a:r>
              <a:rPr sz="946" i="1" spc="-51">
                <a:solidFill>
                  <a:srgbClr val="D2D2D2"/>
                </a:solidFill>
                <a:latin typeface="PT Serif"/>
                <a:cs typeface="PT Serif"/>
              </a:rPr>
              <a:t> </a:t>
            </a:r>
            <a:r>
              <a:rPr sz="946" i="1" spc="-20">
                <a:solidFill>
                  <a:srgbClr val="D2D2D2"/>
                </a:solidFill>
                <a:latin typeface="PT Serif"/>
                <a:cs typeface="PT Serif"/>
              </a:rPr>
              <a:t>Track</a:t>
            </a:r>
            <a:r>
              <a:rPr sz="946" i="1" spc="-51">
                <a:solidFill>
                  <a:srgbClr val="D2D2D2"/>
                </a:solidFill>
                <a:latin typeface="PT Serif"/>
                <a:cs typeface="PT Serif"/>
              </a:rPr>
              <a:t> </a:t>
            </a:r>
            <a:r>
              <a:rPr sz="946" i="1" spc="-20">
                <a:solidFill>
                  <a:srgbClr val="D2D2D2"/>
                </a:solidFill>
                <a:latin typeface="PT Serif"/>
                <a:cs typeface="PT Serif"/>
              </a:rPr>
              <a:t>Roadmap</a:t>
            </a:r>
            <a:r>
              <a:rPr sz="946" i="1" spc="-51">
                <a:solidFill>
                  <a:srgbClr val="D2D2D2"/>
                </a:solidFill>
                <a:latin typeface="PT Serif"/>
                <a:cs typeface="PT Serif"/>
              </a:rPr>
              <a:t> </a:t>
            </a:r>
            <a:r>
              <a:rPr sz="946" i="1">
                <a:solidFill>
                  <a:srgbClr val="D2D2D2"/>
                </a:solidFill>
                <a:latin typeface="PT Serif"/>
                <a:cs typeface="PT Serif"/>
              </a:rPr>
              <a:t>/</a:t>
            </a:r>
            <a:r>
              <a:rPr sz="946" i="1" spc="-51">
                <a:solidFill>
                  <a:srgbClr val="D2D2D2"/>
                </a:solidFill>
                <a:latin typeface="PT Serif"/>
                <a:cs typeface="PT Serif"/>
              </a:rPr>
              <a:t> </a:t>
            </a:r>
            <a:r>
              <a:rPr sz="946" i="1" spc="-20">
                <a:solidFill>
                  <a:srgbClr val="AED2A9"/>
                </a:solidFill>
                <a:latin typeface="PT Serif"/>
                <a:cs typeface="PT Serif"/>
              </a:rPr>
              <a:t>Launch</a:t>
            </a:r>
            <a:r>
              <a:rPr sz="946" i="1" spc="-51">
                <a:solidFill>
                  <a:srgbClr val="AED2A9"/>
                </a:solidFill>
                <a:latin typeface="PT Serif"/>
                <a:cs typeface="PT Serif"/>
              </a:rPr>
              <a:t> </a:t>
            </a:r>
            <a:r>
              <a:rPr sz="946" i="1" spc="-18">
                <a:solidFill>
                  <a:srgbClr val="AED2A9"/>
                </a:solidFill>
                <a:latin typeface="PT Serif"/>
                <a:cs typeface="PT Serif"/>
              </a:rPr>
              <a:t>and</a:t>
            </a:r>
            <a:r>
              <a:rPr sz="946" i="1" spc="-51">
                <a:solidFill>
                  <a:srgbClr val="AED2A9"/>
                </a:solidFill>
                <a:latin typeface="PT Serif"/>
                <a:cs typeface="PT Serif"/>
              </a:rPr>
              <a:t> </a:t>
            </a:r>
            <a:r>
              <a:rPr sz="946" i="1" spc="-23">
                <a:solidFill>
                  <a:srgbClr val="AED2A9"/>
                </a:solidFill>
                <a:latin typeface="PT Serif"/>
                <a:cs typeface="PT Serif"/>
              </a:rPr>
              <a:t>Execute</a:t>
            </a:r>
            <a:r>
              <a:rPr sz="946" i="1" spc="-51">
                <a:solidFill>
                  <a:srgbClr val="AED2A9"/>
                </a:solidFill>
                <a:latin typeface="PT Serif"/>
                <a:cs typeface="PT Serif"/>
              </a:rPr>
              <a:t> </a:t>
            </a:r>
            <a:r>
              <a:rPr sz="946" i="1" spc="-18">
                <a:solidFill>
                  <a:srgbClr val="AED2A9"/>
                </a:solidFill>
                <a:latin typeface="PT Serif"/>
                <a:cs typeface="PT Serif"/>
              </a:rPr>
              <a:t>the</a:t>
            </a:r>
            <a:r>
              <a:rPr sz="946" i="1" spc="-51">
                <a:solidFill>
                  <a:srgbClr val="AED2A9"/>
                </a:solidFill>
                <a:latin typeface="PT Serif"/>
                <a:cs typeface="PT Serif"/>
              </a:rPr>
              <a:t> </a:t>
            </a:r>
            <a:r>
              <a:rPr sz="946" i="1" spc="-26">
                <a:solidFill>
                  <a:srgbClr val="AED2A9"/>
                </a:solidFill>
                <a:latin typeface="PT Serif"/>
                <a:cs typeface="PT Serif"/>
              </a:rPr>
              <a:t>ART</a:t>
            </a:r>
            <a:endParaRPr sz="946">
              <a:latin typeface="PT Serif"/>
              <a:cs typeface="PT Serif"/>
            </a:endParaRPr>
          </a:p>
        </p:txBody>
      </p:sp>
      <p:sp>
        <p:nvSpPr>
          <p:cNvPr id="6" name="object 6"/>
          <p:cNvSpPr/>
          <p:nvPr/>
        </p:nvSpPr>
        <p:spPr>
          <a:xfrm>
            <a:off x="2619944" y="1583894"/>
            <a:ext cx="1260819" cy="224810"/>
          </a:xfrm>
          <a:custGeom>
            <a:avLst/>
            <a:gdLst/>
            <a:ahLst/>
            <a:cxnLst/>
            <a:rect l="l" t="t" r="r" b="b"/>
            <a:pathLst>
              <a:path w="2464435" h="439419">
                <a:moveTo>
                  <a:pt x="2464091" y="438884"/>
                </a:moveTo>
                <a:lnTo>
                  <a:pt x="2464091" y="211317"/>
                </a:lnTo>
                <a:lnTo>
                  <a:pt x="2458511" y="162864"/>
                </a:lnTo>
                <a:lnTo>
                  <a:pt x="2442615" y="118386"/>
                </a:lnTo>
                <a:lnTo>
                  <a:pt x="2417671" y="79149"/>
                </a:lnTo>
                <a:lnTo>
                  <a:pt x="2384948" y="46424"/>
                </a:lnTo>
                <a:lnTo>
                  <a:pt x="2345713" y="21478"/>
                </a:lnTo>
                <a:lnTo>
                  <a:pt x="2301234" y="5581"/>
                </a:lnTo>
                <a:lnTo>
                  <a:pt x="2252780" y="0"/>
                </a:lnTo>
                <a:lnTo>
                  <a:pt x="211317" y="0"/>
                </a:lnTo>
                <a:lnTo>
                  <a:pt x="162864" y="5581"/>
                </a:lnTo>
                <a:lnTo>
                  <a:pt x="118386" y="21478"/>
                </a:lnTo>
                <a:lnTo>
                  <a:pt x="79149" y="46424"/>
                </a:lnTo>
                <a:lnTo>
                  <a:pt x="46424" y="79149"/>
                </a:lnTo>
                <a:lnTo>
                  <a:pt x="21478" y="118386"/>
                </a:lnTo>
                <a:lnTo>
                  <a:pt x="5581" y="162864"/>
                </a:lnTo>
                <a:lnTo>
                  <a:pt x="0" y="211317"/>
                </a:lnTo>
                <a:lnTo>
                  <a:pt x="0" y="438884"/>
                </a:lnTo>
              </a:path>
            </a:pathLst>
          </a:custGeom>
          <a:ln w="32512">
            <a:solidFill>
              <a:srgbClr val="000000"/>
            </a:solidFill>
          </a:ln>
        </p:spPr>
        <p:txBody>
          <a:bodyPr wrap="square" lIns="0" tIns="0" rIns="0" bIns="0" rtlCol="0"/>
          <a:lstStyle/>
          <a:p>
            <a:endParaRPr sz="1600">
              <a:latin typeface="PT Sans" panose="020B0503020203020204" pitchFamily="34" charset="77"/>
            </a:endParaRPr>
          </a:p>
        </p:txBody>
      </p:sp>
      <p:sp>
        <p:nvSpPr>
          <p:cNvPr id="7" name="object 7"/>
          <p:cNvSpPr/>
          <p:nvPr/>
        </p:nvSpPr>
        <p:spPr>
          <a:xfrm>
            <a:off x="6084859" y="2975955"/>
            <a:ext cx="103250" cy="103250"/>
          </a:xfrm>
          <a:prstGeom prst="rect">
            <a:avLst/>
          </a:prstGeom>
          <a:blipFill>
            <a:blip r:embed="rId3" cstate="print"/>
            <a:stretch>
              <a:fillRect/>
            </a:stretch>
          </a:blipFill>
        </p:spPr>
        <p:txBody>
          <a:bodyPr wrap="square" lIns="0" tIns="0" rIns="0" bIns="0" rtlCol="0"/>
          <a:lstStyle/>
          <a:p>
            <a:endParaRPr sz="1200">
              <a:latin typeface="PT Sans" panose="020B0503020203020204" pitchFamily="34" charset="77"/>
            </a:endParaRPr>
          </a:p>
        </p:txBody>
      </p:sp>
      <p:sp>
        <p:nvSpPr>
          <p:cNvPr id="8" name="object 8"/>
          <p:cNvSpPr/>
          <p:nvPr/>
        </p:nvSpPr>
        <p:spPr>
          <a:xfrm>
            <a:off x="8737695" y="2975955"/>
            <a:ext cx="103250" cy="103250"/>
          </a:xfrm>
          <a:prstGeom prst="rect">
            <a:avLst/>
          </a:prstGeom>
          <a:blipFill>
            <a:blip r:embed="rId4" cstate="print"/>
            <a:stretch>
              <a:fillRect/>
            </a:stretch>
          </a:blipFill>
        </p:spPr>
        <p:txBody>
          <a:bodyPr wrap="square" lIns="0" tIns="0" rIns="0" bIns="0" rtlCol="0"/>
          <a:lstStyle/>
          <a:p>
            <a:endParaRPr sz="1200">
              <a:latin typeface="PT Sans" panose="020B0503020203020204" pitchFamily="34" charset="77"/>
            </a:endParaRPr>
          </a:p>
        </p:txBody>
      </p:sp>
      <p:sp>
        <p:nvSpPr>
          <p:cNvPr id="9" name="object 9"/>
          <p:cNvSpPr/>
          <p:nvPr/>
        </p:nvSpPr>
        <p:spPr>
          <a:xfrm>
            <a:off x="5871538" y="2267616"/>
            <a:ext cx="83161" cy="83161"/>
          </a:xfrm>
          <a:prstGeom prst="rect">
            <a:avLst/>
          </a:prstGeom>
          <a:blipFill>
            <a:blip r:embed="rId5" cstate="print"/>
            <a:stretch>
              <a:fillRect/>
            </a:stretch>
          </a:blipFill>
        </p:spPr>
        <p:txBody>
          <a:bodyPr wrap="square" lIns="0" tIns="0" rIns="0" bIns="0" rtlCol="0"/>
          <a:lstStyle/>
          <a:p>
            <a:endParaRPr sz="1200">
              <a:latin typeface="PT Sans" panose="020B0503020203020204" pitchFamily="34" charset="77"/>
            </a:endParaRPr>
          </a:p>
        </p:txBody>
      </p:sp>
      <p:sp>
        <p:nvSpPr>
          <p:cNvPr id="10" name="object 10"/>
          <p:cNvSpPr/>
          <p:nvPr/>
        </p:nvSpPr>
        <p:spPr>
          <a:xfrm>
            <a:off x="8524374" y="2267616"/>
            <a:ext cx="83161" cy="83161"/>
          </a:xfrm>
          <a:prstGeom prst="rect">
            <a:avLst/>
          </a:prstGeom>
          <a:blipFill>
            <a:blip r:embed="rId5" cstate="print"/>
            <a:stretch>
              <a:fillRect/>
            </a:stretch>
          </a:blipFill>
        </p:spPr>
        <p:txBody>
          <a:bodyPr wrap="square" lIns="0" tIns="0" rIns="0" bIns="0" rtlCol="0"/>
          <a:lstStyle/>
          <a:p>
            <a:endParaRPr sz="1200">
              <a:latin typeface="PT Sans" panose="020B0503020203020204" pitchFamily="34" charset="77"/>
            </a:endParaRPr>
          </a:p>
        </p:txBody>
      </p:sp>
      <p:sp>
        <p:nvSpPr>
          <p:cNvPr id="11" name="object 11"/>
          <p:cNvSpPr/>
          <p:nvPr/>
        </p:nvSpPr>
        <p:spPr>
          <a:xfrm>
            <a:off x="5923459" y="5153441"/>
            <a:ext cx="83161" cy="83161"/>
          </a:xfrm>
          <a:prstGeom prst="rect">
            <a:avLst/>
          </a:prstGeom>
          <a:blipFill>
            <a:blip r:embed="rId6" cstate="print"/>
            <a:stretch>
              <a:fillRect/>
            </a:stretch>
          </a:blipFill>
        </p:spPr>
        <p:txBody>
          <a:bodyPr wrap="square" lIns="0" tIns="0" rIns="0" bIns="0" rtlCol="0"/>
          <a:lstStyle/>
          <a:p>
            <a:endParaRPr sz="1200">
              <a:latin typeface="PT Sans" panose="020B0503020203020204" pitchFamily="34" charset="77"/>
            </a:endParaRPr>
          </a:p>
        </p:txBody>
      </p:sp>
      <p:sp>
        <p:nvSpPr>
          <p:cNvPr id="12" name="object 12"/>
          <p:cNvSpPr/>
          <p:nvPr/>
        </p:nvSpPr>
        <p:spPr>
          <a:xfrm>
            <a:off x="2578361" y="2267616"/>
            <a:ext cx="83161" cy="83161"/>
          </a:xfrm>
          <a:prstGeom prst="rect">
            <a:avLst/>
          </a:prstGeom>
          <a:blipFill>
            <a:blip r:embed="rId5" cstate="print"/>
            <a:stretch>
              <a:fillRect/>
            </a:stretch>
          </a:blipFill>
        </p:spPr>
        <p:txBody>
          <a:bodyPr wrap="square" lIns="0" tIns="0" rIns="0" bIns="0" rtlCol="0"/>
          <a:lstStyle/>
          <a:p>
            <a:endParaRPr sz="1200">
              <a:latin typeface="PT Sans" panose="020B0503020203020204" pitchFamily="34" charset="77"/>
            </a:endParaRPr>
          </a:p>
        </p:txBody>
      </p:sp>
      <p:sp>
        <p:nvSpPr>
          <p:cNvPr id="13" name="object 13"/>
          <p:cNvSpPr/>
          <p:nvPr/>
        </p:nvSpPr>
        <p:spPr>
          <a:xfrm>
            <a:off x="3828050" y="2267616"/>
            <a:ext cx="83161" cy="83161"/>
          </a:xfrm>
          <a:prstGeom prst="rect">
            <a:avLst/>
          </a:prstGeom>
          <a:blipFill>
            <a:blip r:embed="rId5" cstate="print"/>
            <a:stretch>
              <a:fillRect/>
            </a:stretch>
          </a:blipFill>
        </p:spPr>
        <p:txBody>
          <a:bodyPr wrap="square" lIns="0" tIns="0" rIns="0" bIns="0" rtlCol="0"/>
          <a:lstStyle/>
          <a:p>
            <a:endParaRPr sz="1200">
              <a:latin typeface="PT Sans" panose="020B0503020203020204" pitchFamily="34" charset="77"/>
            </a:endParaRPr>
          </a:p>
        </p:txBody>
      </p:sp>
      <p:sp>
        <p:nvSpPr>
          <p:cNvPr id="14" name="object 14"/>
          <p:cNvSpPr/>
          <p:nvPr/>
        </p:nvSpPr>
        <p:spPr>
          <a:xfrm>
            <a:off x="3185437" y="5147150"/>
            <a:ext cx="83161" cy="83161"/>
          </a:xfrm>
          <a:prstGeom prst="rect">
            <a:avLst/>
          </a:prstGeom>
          <a:blipFill>
            <a:blip r:embed="rId6" cstate="print"/>
            <a:stretch>
              <a:fillRect/>
            </a:stretch>
          </a:blipFill>
        </p:spPr>
        <p:txBody>
          <a:bodyPr wrap="square" lIns="0" tIns="0" rIns="0" bIns="0" rtlCol="0"/>
          <a:lstStyle/>
          <a:p>
            <a:endParaRPr sz="1200">
              <a:latin typeface="PT Sans" panose="020B0503020203020204" pitchFamily="34" charset="77"/>
            </a:endParaRPr>
          </a:p>
        </p:txBody>
      </p:sp>
      <p:sp>
        <p:nvSpPr>
          <p:cNvPr id="15" name="object 15"/>
          <p:cNvSpPr/>
          <p:nvPr/>
        </p:nvSpPr>
        <p:spPr>
          <a:xfrm>
            <a:off x="8576295" y="5153441"/>
            <a:ext cx="83161" cy="83161"/>
          </a:xfrm>
          <a:prstGeom prst="rect">
            <a:avLst/>
          </a:prstGeom>
          <a:blipFill>
            <a:blip r:embed="rId6" cstate="print"/>
            <a:stretch>
              <a:fillRect/>
            </a:stretch>
          </a:blipFill>
        </p:spPr>
        <p:txBody>
          <a:bodyPr wrap="square" lIns="0" tIns="0" rIns="0" bIns="0" rtlCol="0"/>
          <a:lstStyle/>
          <a:p>
            <a:endParaRPr sz="1200">
              <a:latin typeface="PT Sans" panose="020B0503020203020204" pitchFamily="34" charset="77"/>
            </a:endParaRPr>
          </a:p>
        </p:txBody>
      </p:sp>
      <p:sp>
        <p:nvSpPr>
          <p:cNvPr id="16" name="object 16"/>
          <p:cNvSpPr/>
          <p:nvPr/>
        </p:nvSpPr>
        <p:spPr>
          <a:xfrm>
            <a:off x="6084859" y="3290238"/>
            <a:ext cx="103250" cy="103250"/>
          </a:xfrm>
          <a:prstGeom prst="rect">
            <a:avLst/>
          </a:prstGeom>
          <a:blipFill>
            <a:blip r:embed="rId7" cstate="print"/>
            <a:stretch>
              <a:fillRect/>
            </a:stretch>
          </a:blipFill>
        </p:spPr>
        <p:txBody>
          <a:bodyPr wrap="square" lIns="0" tIns="0" rIns="0" bIns="0" rtlCol="0"/>
          <a:lstStyle/>
          <a:p>
            <a:endParaRPr sz="1200">
              <a:latin typeface="PT Sans" panose="020B0503020203020204" pitchFamily="34" charset="77"/>
            </a:endParaRPr>
          </a:p>
        </p:txBody>
      </p:sp>
      <p:sp>
        <p:nvSpPr>
          <p:cNvPr id="17" name="object 17"/>
          <p:cNvSpPr/>
          <p:nvPr/>
        </p:nvSpPr>
        <p:spPr>
          <a:xfrm>
            <a:off x="8737695" y="3290238"/>
            <a:ext cx="103250" cy="103250"/>
          </a:xfrm>
          <a:prstGeom prst="rect">
            <a:avLst/>
          </a:prstGeom>
          <a:blipFill>
            <a:blip r:embed="rId8" cstate="print"/>
            <a:stretch>
              <a:fillRect/>
            </a:stretch>
          </a:blipFill>
        </p:spPr>
        <p:txBody>
          <a:bodyPr wrap="square" lIns="0" tIns="0" rIns="0" bIns="0" rtlCol="0"/>
          <a:lstStyle/>
          <a:p>
            <a:endParaRPr sz="1200">
              <a:latin typeface="PT Sans" panose="020B0503020203020204" pitchFamily="34" charset="77"/>
            </a:endParaRPr>
          </a:p>
        </p:txBody>
      </p:sp>
      <p:sp>
        <p:nvSpPr>
          <p:cNvPr id="19" name="object 19"/>
          <p:cNvSpPr/>
          <p:nvPr/>
        </p:nvSpPr>
        <p:spPr>
          <a:xfrm>
            <a:off x="8442729" y="1537106"/>
            <a:ext cx="299381" cy="340961"/>
          </a:xfrm>
          <a:prstGeom prst="rect">
            <a:avLst/>
          </a:prstGeom>
          <a:blipFill>
            <a:blip r:embed="rId9" cstate="print"/>
            <a:stretch>
              <a:fillRect/>
            </a:stretch>
          </a:blipFill>
        </p:spPr>
        <p:txBody>
          <a:bodyPr wrap="square" lIns="0" tIns="0" rIns="0" bIns="0" rtlCol="0"/>
          <a:lstStyle/>
          <a:p>
            <a:endParaRPr sz="1600">
              <a:latin typeface="PT Sans" panose="020B0503020203020204" pitchFamily="34" charset="77"/>
            </a:endParaRPr>
          </a:p>
        </p:txBody>
      </p:sp>
      <p:sp>
        <p:nvSpPr>
          <p:cNvPr id="20" name="object 20"/>
          <p:cNvSpPr/>
          <p:nvPr/>
        </p:nvSpPr>
        <p:spPr>
          <a:xfrm>
            <a:off x="5769412" y="1565478"/>
            <a:ext cx="254313" cy="285806"/>
          </a:xfrm>
          <a:prstGeom prst="rect">
            <a:avLst/>
          </a:prstGeom>
          <a:blipFill>
            <a:blip r:embed="rId10" cstate="print"/>
            <a:stretch>
              <a:fillRect/>
            </a:stretch>
          </a:blipFill>
        </p:spPr>
        <p:txBody>
          <a:bodyPr wrap="square" lIns="0" tIns="0" rIns="0" bIns="0" rtlCol="0"/>
          <a:lstStyle/>
          <a:p>
            <a:endParaRPr sz="1600">
              <a:latin typeface="PT Sans" panose="020B0503020203020204" pitchFamily="34" charset="77"/>
            </a:endParaRPr>
          </a:p>
        </p:txBody>
      </p:sp>
      <p:sp>
        <p:nvSpPr>
          <p:cNvPr id="21" name="object 21"/>
          <p:cNvSpPr/>
          <p:nvPr/>
        </p:nvSpPr>
        <p:spPr>
          <a:xfrm>
            <a:off x="5830721" y="5360620"/>
            <a:ext cx="289396" cy="289392"/>
          </a:xfrm>
          <a:prstGeom prst="rect">
            <a:avLst/>
          </a:prstGeom>
          <a:blipFill>
            <a:blip r:embed="rId11" cstate="print"/>
            <a:stretch>
              <a:fillRect/>
            </a:stretch>
          </a:blipFill>
        </p:spPr>
        <p:txBody>
          <a:bodyPr wrap="square" lIns="0" tIns="0" rIns="0" bIns="0" rtlCol="0"/>
          <a:lstStyle/>
          <a:p>
            <a:endParaRPr sz="1200">
              <a:latin typeface="PT Sans" panose="020B0503020203020204" pitchFamily="34" charset="77"/>
            </a:endParaRPr>
          </a:p>
        </p:txBody>
      </p:sp>
      <p:sp>
        <p:nvSpPr>
          <p:cNvPr id="22" name="object 22"/>
          <p:cNvSpPr/>
          <p:nvPr/>
        </p:nvSpPr>
        <p:spPr>
          <a:xfrm>
            <a:off x="8500645" y="5352306"/>
            <a:ext cx="291064" cy="316010"/>
          </a:xfrm>
          <a:prstGeom prst="rect">
            <a:avLst/>
          </a:prstGeom>
          <a:blipFill>
            <a:blip r:embed="rId12" cstate="print"/>
            <a:stretch>
              <a:fillRect/>
            </a:stretch>
          </a:blipFill>
        </p:spPr>
        <p:txBody>
          <a:bodyPr wrap="square" lIns="0" tIns="0" rIns="0" bIns="0" rtlCol="0"/>
          <a:lstStyle/>
          <a:p>
            <a:endParaRPr sz="1200">
              <a:latin typeface="PT Sans" panose="020B0503020203020204" pitchFamily="34" charset="77"/>
            </a:endParaRPr>
          </a:p>
        </p:txBody>
      </p:sp>
      <p:sp>
        <p:nvSpPr>
          <p:cNvPr id="24" name="object 24"/>
          <p:cNvSpPr/>
          <p:nvPr/>
        </p:nvSpPr>
        <p:spPr>
          <a:xfrm>
            <a:off x="3613629" y="3091892"/>
            <a:ext cx="7797" cy="3574"/>
          </a:xfrm>
          <a:custGeom>
            <a:avLst/>
            <a:gdLst/>
            <a:ahLst/>
            <a:cxnLst/>
            <a:rect l="l" t="t" r="r" b="b"/>
            <a:pathLst>
              <a:path w="15239" h="6985">
                <a:moveTo>
                  <a:pt x="14940" y="6675"/>
                </a:moveTo>
                <a:lnTo>
                  <a:pt x="0" y="0"/>
                </a:lnTo>
              </a:path>
            </a:pathLst>
          </a:custGeom>
          <a:ln w="6544">
            <a:solidFill>
              <a:srgbClr val="000000"/>
            </a:solidFill>
          </a:ln>
        </p:spPr>
        <p:txBody>
          <a:bodyPr wrap="square" lIns="0" tIns="0" rIns="0" bIns="0" rtlCol="0"/>
          <a:lstStyle/>
          <a:p>
            <a:endParaRPr sz="1200">
              <a:latin typeface="PT Sans" panose="020B0503020203020204" pitchFamily="34" charset="77"/>
            </a:endParaRPr>
          </a:p>
        </p:txBody>
      </p:sp>
      <p:sp>
        <p:nvSpPr>
          <p:cNvPr id="25" name="object 25"/>
          <p:cNvSpPr/>
          <p:nvPr/>
        </p:nvSpPr>
        <p:spPr>
          <a:xfrm>
            <a:off x="2230877" y="2444884"/>
            <a:ext cx="1860774" cy="1004372"/>
          </a:xfrm>
          <a:custGeom>
            <a:avLst/>
            <a:gdLst/>
            <a:ahLst/>
            <a:cxnLst/>
            <a:rect l="l" t="t" r="r" b="b"/>
            <a:pathLst>
              <a:path w="2556510" h="1141729">
                <a:moveTo>
                  <a:pt x="2556170" y="1141174"/>
                </a:moveTo>
                <a:lnTo>
                  <a:pt x="0" y="0"/>
                </a:lnTo>
              </a:path>
            </a:pathLst>
          </a:custGeom>
          <a:ln w="6544">
            <a:solidFill>
              <a:srgbClr val="000000"/>
            </a:solidFill>
            <a:prstDash val="dash"/>
          </a:ln>
        </p:spPr>
        <p:txBody>
          <a:bodyPr wrap="square" lIns="0" tIns="0" rIns="0" bIns="0" rtlCol="0"/>
          <a:lstStyle/>
          <a:p>
            <a:endParaRPr sz="1200">
              <a:latin typeface="PT Sans" panose="020B0503020203020204" pitchFamily="34" charset="77"/>
            </a:endParaRPr>
          </a:p>
        </p:txBody>
      </p:sp>
      <p:sp>
        <p:nvSpPr>
          <p:cNvPr id="26" name="object 26"/>
          <p:cNvSpPr/>
          <p:nvPr/>
        </p:nvSpPr>
        <p:spPr>
          <a:xfrm>
            <a:off x="2275294" y="2494406"/>
            <a:ext cx="7797" cy="3574"/>
          </a:xfrm>
          <a:custGeom>
            <a:avLst/>
            <a:gdLst/>
            <a:ahLst/>
            <a:cxnLst/>
            <a:rect l="l" t="t" r="r" b="b"/>
            <a:pathLst>
              <a:path w="15239" h="6985">
                <a:moveTo>
                  <a:pt x="14940" y="6675"/>
                </a:moveTo>
                <a:lnTo>
                  <a:pt x="0" y="0"/>
                </a:lnTo>
              </a:path>
            </a:pathLst>
          </a:custGeom>
          <a:ln w="6544">
            <a:solidFill>
              <a:srgbClr val="000000"/>
            </a:solidFill>
          </a:ln>
        </p:spPr>
        <p:txBody>
          <a:bodyPr wrap="square" lIns="0" tIns="0" rIns="0" bIns="0" rtlCol="0"/>
          <a:lstStyle/>
          <a:p>
            <a:endParaRPr sz="1200">
              <a:latin typeface="PT Sans" panose="020B0503020203020204" pitchFamily="34" charset="77"/>
            </a:endParaRPr>
          </a:p>
        </p:txBody>
      </p:sp>
      <p:sp>
        <p:nvSpPr>
          <p:cNvPr id="27" name="object 27"/>
          <p:cNvSpPr txBox="1"/>
          <p:nvPr/>
        </p:nvSpPr>
        <p:spPr>
          <a:xfrm>
            <a:off x="2909454" y="1378218"/>
            <a:ext cx="730374" cy="190899"/>
          </a:xfrm>
          <a:prstGeom prst="rect">
            <a:avLst/>
          </a:prstGeom>
        </p:spPr>
        <p:txBody>
          <a:bodyPr vert="horz" wrap="square" lIns="0" tIns="6173" rIns="0" bIns="0" rtlCol="0">
            <a:spAutoFit/>
          </a:bodyPr>
          <a:lstStyle/>
          <a:p>
            <a:pPr marL="6497">
              <a:spcBef>
                <a:spcPts val="49"/>
              </a:spcBef>
            </a:pPr>
            <a:r>
              <a:rPr sz="1200" spc="5">
                <a:latin typeface="PT Sans" panose="020B0503020203020204" pitchFamily="34" charset="77"/>
                <a:cs typeface="PT Serif"/>
              </a:rPr>
              <a:t>ART</a:t>
            </a:r>
            <a:r>
              <a:rPr sz="1200" spc="-13">
                <a:latin typeface="PT Sans" panose="020B0503020203020204" pitchFamily="34" charset="77"/>
                <a:cs typeface="PT Serif"/>
              </a:rPr>
              <a:t> </a:t>
            </a:r>
            <a:r>
              <a:rPr sz="1200" spc="8">
                <a:latin typeface="PT Sans" panose="020B0503020203020204" pitchFamily="34" charset="77"/>
                <a:cs typeface="PT Serif"/>
              </a:rPr>
              <a:t>Sync</a:t>
            </a:r>
            <a:endParaRPr sz="1200">
              <a:latin typeface="PT Sans" panose="020B0503020203020204" pitchFamily="34" charset="77"/>
              <a:cs typeface="PT Serif"/>
            </a:endParaRPr>
          </a:p>
        </p:txBody>
      </p:sp>
      <p:sp>
        <p:nvSpPr>
          <p:cNvPr id="28" name="object 28"/>
          <p:cNvSpPr txBox="1"/>
          <p:nvPr/>
        </p:nvSpPr>
        <p:spPr>
          <a:xfrm>
            <a:off x="1993557" y="1935713"/>
            <a:ext cx="1425145" cy="141783"/>
          </a:xfrm>
          <a:prstGeom prst="rect">
            <a:avLst/>
          </a:prstGeom>
        </p:spPr>
        <p:txBody>
          <a:bodyPr vert="horz" wrap="square" lIns="0" tIns="6173" rIns="0" bIns="0" rtlCol="0">
            <a:spAutoFit/>
          </a:bodyPr>
          <a:lstStyle/>
          <a:p>
            <a:pPr marL="6497">
              <a:lnSpc>
                <a:spcPts val="952"/>
              </a:lnSpc>
              <a:spcBef>
                <a:spcPts val="49"/>
              </a:spcBef>
            </a:pPr>
            <a:r>
              <a:rPr lang="en-US" sz="1200" spc="8">
                <a:latin typeface="PT Sans" panose="020B0503020203020204" pitchFamily="34" charset="77"/>
                <a:cs typeface="PT Serif"/>
              </a:rPr>
              <a:t>   </a:t>
            </a:r>
            <a:r>
              <a:rPr sz="1200" spc="8">
                <a:latin typeface="PT Sans" panose="020B0503020203020204" pitchFamily="34" charset="77"/>
                <a:cs typeface="PT Serif"/>
              </a:rPr>
              <a:t>Scrum</a:t>
            </a:r>
            <a:r>
              <a:rPr lang="en-US" sz="1200">
                <a:latin typeface="PT Sans" panose="020B0503020203020204" pitchFamily="34" charset="77"/>
                <a:cs typeface="PT Serif"/>
              </a:rPr>
              <a:t> </a:t>
            </a:r>
            <a:r>
              <a:rPr sz="1200" spc="3">
                <a:latin typeface="PT Sans" panose="020B0503020203020204" pitchFamily="34" charset="77"/>
                <a:cs typeface="PT Serif"/>
              </a:rPr>
              <a:t>of</a:t>
            </a:r>
            <a:r>
              <a:rPr sz="1200" spc="-10">
                <a:latin typeface="PT Sans" panose="020B0503020203020204" pitchFamily="34" charset="77"/>
                <a:cs typeface="PT Serif"/>
              </a:rPr>
              <a:t> </a:t>
            </a:r>
            <a:r>
              <a:rPr sz="1200" spc="8">
                <a:latin typeface="PT Sans" panose="020B0503020203020204" pitchFamily="34" charset="77"/>
                <a:cs typeface="PT Serif"/>
              </a:rPr>
              <a:t>Scrums</a:t>
            </a:r>
            <a:endParaRPr sz="1200">
              <a:latin typeface="PT Sans" panose="020B0503020203020204" pitchFamily="34" charset="77"/>
              <a:cs typeface="PT Serif"/>
            </a:endParaRPr>
          </a:p>
        </p:txBody>
      </p:sp>
      <p:sp>
        <p:nvSpPr>
          <p:cNvPr id="29" name="object 29"/>
          <p:cNvSpPr txBox="1"/>
          <p:nvPr/>
        </p:nvSpPr>
        <p:spPr>
          <a:xfrm>
            <a:off x="3624444" y="1935713"/>
            <a:ext cx="601567" cy="190899"/>
          </a:xfrm>
          <a:prstGeom prst="rect">
            <a:avLst/>
          </a:prstGeom>
        </p:spPr>
        <p:txBody>
          <a:bodyPr vert="horz" wrap="square" lIns="0" tIns="6173" rIns="0" bIns="0" rtlCol="0">
            <a:spAutoFit/>
          </a:bodyPr>
          <a:lstStyle/>
          <a:p>
            <a:pPr marL="6497">
              <a:spcBef>
                <a:spcPts val="49"/>
              </a:spcBef>
            </a:pPr>
            <a:r>
              <a:rPr sz="1200" spc="3">
                <a:latin typeface="PT Sans" panose="020B0503020203020204" pitchFamily="34" charset="77"/>
                <a:cs typeface="PT Serif"/>
              </a:rPr>
              <a:t>PO</a:t>
            </a:r>
            <a:r>
              <a:rPr sz="1200" spc="-13">
                <a:latin typeface="PT Sans" panose="020B0503020203020204" pitchFamily="34" charset="77"/>
                <a:cs typeface="PT Serif"/>
              </a:rPr>
              <a:t> </a:t>
            </a:r>
            <a:r>
              <a:rPr sz="1200" spc="8">
                <a:latin typeface="PT Sans" panose="020B0503020203020204" pitchFamily="34" charset="77"/>
                <a:cs typeface="PT Serif"/>
              </a:rPr>
              <a:t>sync</a:t>
            </a:r>
            <a:endParaRPr sz="1200">
              <a:latin typeface="PT Sans" panose="020B0503020203020204" pitchFamily="34" charset="77"/>
              <a:cs typeface="PT Serif"/>
            </a:endParaRPr>
          </a:p>
        </p:txBody>
      </p:sp>
      <p:sp>
        <p:nvSpPr>
          <p:cNvPr id="30" name="object 30"/>
          <p:cNvSpPr txBox="1"/>
          <p:nvPr/>
        </p:nvSpPr>
        <p:spPr>
          <a:xfrm>
            <a:off x="4795746" y="1952042"/>
            <a:ext cx="2201047" cy="190899"/>
          </a:xfrm>
          <a:prstGeom prst="rect">
            <a:avLst/>
          </a:prstGeom>
        </p:spPr>
        <p:txBody>
          <a:bodyPr vert="horz" wrap="square" lIns="0" tIns="6173" rIns="0" bIns="0" rtlCol="0">
            <a:spAutoFit/>
          </a:bodyPr>
          <a:lstStyle/>
          <a:p>
            <a:pPr marL="6497" marR="2599" algn="ctr">
              <a:spcBef>
                <a:spcPts val="49"/>
              </a:spcBef>
            </a:pPr>
            <a:r>
              <a:rPr sz="1200" spc="8">
                <a:latin typeface="PT Sans" panose="020B0503020203020204" pitchFamily="34" charset="77"/>
                <a:cs typeface="PT Serif"/>
              </a:rPr>
              <a:t>Release Management  Meeting</a:t>
            </a:r>
            <a:endParaRPr sz="1200">
              <a:latin typeface="PT Sans" panose="020B0503020203020204" pitchFamily="34" charset="77"/>
              <a:cs typeface="PT Serif"/>
            </a:endParaRPr>
          </a:p>
        </p:txBody>
      </p:sp>
      <p:sp>
        <p:nvSpPr>
          <p:cNvPr id="31" name="object 31"/>
          <p:cNvSpPr txBox="1"/>
          <p:nvPr/>
        </p:nvSpPr>
        <p:spPr>
          <a:xfrm>
            <a:off x="8089557" y="1952188"/>
            <a:ext cx="1127895" cy="190899"/>
          </a:xfrm>
          <a:prstGeom prst="rect">
            <a:avLst/>
          </a:prstGeom>
        </p:spPr>
        <p:txBody>
          <a:bodyPr vert="horz" wrap="square" lIns="0" tIns="6173" rIns="0" bIns="0" rtlCol="0">
            <a:spAutoFit/>
          </a:bodyPr>
          <a:lstStyle/>
          <a:p>
            <a:pPr marL="6497" algn="ctr">
              <a:spcBef>
                <a:spcPts val="49"/>
              </a:spcBef>
            </a:pPr>
            <a:r>
              <a:rPr sz="1200" spc="5">
                <a:latin typeface="PT Sans" panose="020B0503020203020204" pitchFamily="34" charset="77"/>
                <a:cs typeface="PT Serif"/>
              </a:rPr>
              <a:t>System</a:t>
            </a:r>
            <a:r>
              <a:rPr sz="1200" spc="-3">
                <a:latin typeface="PT Sans" panose="020B0503020203020204" pitchFamily="34" charset="77"/>
                <a:cs typeface="PT Serif"/>
              </a:rPr>
              <a:t> </a:t>
            </a:r>
            <a:r>
              <a:rPr sz="1200" spc="8">
                <a:latin typeface="PT Sans" panose="020B0503020203020204" pitchFamily="34" charset="77"/>
                <a:cs typeface="PT Serif"/>
              </a:rPr>
              <a:t>demo</a:t>
            </a:r>
            <a:endParaRPr sz="1200">
              <a:latin typeface="PT Sans" panose="020B0503020203020204" pitchFamily="34" charset="77"/>
              <a:cs typeface="PT Serif"/>
            </a:endParaRPr>
          </a:p>
        </p:txBody>
      </p:sp>
      <p:sp>
        <p:nvSpPr>
          <p:cNvPr id="32" name="object 32"/>
          <p:cNvSpPr txBox="1"/>
          <p:nvPr/>
        </p:nvSpPr>
        <p:spPr>
          <a:xfrm>
            <a:off x="7818449" y="5786762"/>
            <a:ext cx="1632511" cy="167816"/>
          </a:xfrm>
          <a:prstGeom prst="rect">
            <a:avLst/>
          </a:prstGeom>
        </p:spPr>
        <p:txBody>
          <a:bodyPr vert="horz" wrap="square" lIns="0" tIns="6173" rIns="0" bIns="0" rtlCol="0">
            <a:spAutoFit/>
          </a:bodyPr>
          <a:lstStyle/>
          <a:p>
            <a:pPr marL="6497" algn="ctr">
              <a:spcBef>
                <a:spcPts val="49"/>
              </a:spcBef>
            </a:pPr>
            <a:r>
              <a:rPr sz="1050" spc="8">
                <a:latin typeface="PT Sans" panose="020B0503020203020204" pitchFamily="34" charset="77"/>
                <a:cs typeface="PT Serif"/>
              </a:rPr>
              <a:t>Prepare </a:t>
            </a:r>
            <a:r>
              <a:rPr sz="1050" spc="5">
                <a:latin typeface="PT Sans" panose="020B0503020203020204" pitchFamily="34" charset="77"/>
                <a:cs typeface="PT Serif"/>
              </a:rPr>
              <a:t>for</a:t>
            </a:r>
            <a:r>
              <a:rPr lang="en-US" sz="1050" spc="5">
                <a:latin typeface="PT Sans" panose="020B0503020203020204" pitchFamily="34" charset="77"/>
                <a:cs typeface="PT Serif"/>
              </a:rPr>
              <a:t> </a:t>
            </a:r>
            <a:r>
              <a:rPr sz="1050" spc="3">
                <a:latin typeface="PT Sans" panose="020B0503020203020204" pitchFamily="34" charset="77"/>
                <a:cs typeface="PT Serif"/>
              </a:rPr>
              <a:t>PI</a:t>
            </a:r>
            <a:r>
              <a:rPr sz="1050" spc="26">
                <a:latin typeface="PT Sans" panose="020B0503020203020204" pitchFamily="34" charset="77"/>
                <a:cs typeface="PT Serif"/>
              </a:rPr>
              <a:t> </a:t>
            </a:r>
            <a:r>
              <a:rPr sz="1050" spc="8">
                <a:latin typeface="PT Sans" panose="020B0503020203020204" pitchFamily="34" charset="77"/>
                <a:cs typeface="PT Serif"/>
              </a:rPr>
              <a:t>Planning</a:t>
            </a:r>
            <a:endParaRPr sz="1050">
              <a:latin typeface="PT Sans" panose="020B0503020203020204" pitchFamily="34" charset="77"/>
              <a:cs typeface="PT Serif"/>
            </a:endParaRPr>
          </a:p>
        </p:txBody>
      </p:sp>
      <p:sp>
        <p:nvSpPr>
          <p:cNvPr id="33" name="object 33"/>
          <p:cNvSpPr txBox="1"/>
          <p:nvPr/>
        </p:nvSpPr>
        <p:spPr>
          <a:xfrm>
            <a:off x="5239932" y="5786320"/>
            <a:ext cx="1375804" cy="167816"/>
          </a:xfrm>
          <a:prstGeom prst="rect">
            <a:avLst/>
          </a:prstGeom>
        </p:spPr>
        <p:txBody>
          <a:bodyPr vert="horz" wrap="square" lIns="0" tIns="6173" rIns="0" bIns="0" rtlCol="0">
            <a:spAutoFit/>
          </a:bodyPr>
          <a:lstStyle/>
          <a:p>
            <a:pPr marL="6497" algn="ctr">
              <a:spcBef>
                <a:spcPts val="49"/>
              </a:spcBef>
            </a:pPr>
            <a:r>
              <a:rPr sz="1050" spc="8">
                <a:latin typeface="PT Sans" panose="020B0503020203020204" pitchFamily="34" charset="77"/>
                <a:cs typeface="PT Serif"/>
              </a:rPr>
              <a:t>Inspect </a:t>
            </a:r>
            <a:r>
              <a:rPr sz="1050" spc="-3">
                <a:latin typeface="PT Sans" panose="020B0503020203020204" pitchFamily="34" charset="77"/>
                <a:cs typeface="PT Serif"/>
              </a:rPr>
              <a:t>&amp;</a:t>
            </a:r>
            <a:r>
              <a:rPr sz="1050">
                <a:latin typeface="PT Sans" panose="020B0503020203020204" pitchFamily="34" charset="77"/>
                <a:cs typeface="PT Serif"/>
              </a:rPr>
              <a:t> </a:t>
            </a:r>
            <a:r>
              <a:rPr sz="1050" spc="8">
                <a:latin typeface="PT Sans" panose="020B0503020203020204" pitchFamily="34" charset="77"/>
                <a:cs typeface="PT Serif"/>
              </a:rPr>
              <a:t>Adapt</a:t>
            </a:r>
            <a:endParaRPr sz="1050">
              <a:latin typeface="PT Sans" panose="020B0503020203020204" pitchFamily="34" charset="77"/>
              <a:cs typeface="PT Serif"/>
            </a:endParaRPr>
          </a:p>
        </p:txBody>
      </p:sp>
      <p:sp>
        <p:nvSpPr>
          <p:cNvPr id="34" name="object 34"/>
          <p:cNvSpPr txBox="1"/>
          <p:nvPr/>
        </p:nvSpPr>
        <p:spPr>
          <a:xfrm>
            <a:off x="2594920" y="5794043"/>
            <a:ext cx="1115607" cy="167816"/>
          </a:xfrm>
          <a:prstGeom prst="rect">
            <a:avLst/>
          </a:prstGeom>
        </p:spPr>
        <p:txBody>
          <a:bodyPr vert="horz" wrap="square" lIns="0" tIns="6173" rIns="0" bIns="0" rtlCol="0">
            <a:spAutoFit/>
          </a:bodyPr>
          <a:lstStyle/>
          <a:p>
            <a:pPr marL="6497" algn="ctr">
              <a:spcBef>
                <a:spcPts val="49"/>
              </a:spcBef>
            </a:pPr>
            <a:r>
              <a:rPr sz="1050" spc="3">
                <a:latin typeface="PT Sans" panose="020B0503020203020204" pitchFamily="34" charset="77"/>
                <a:cs typeface="PT Serif"/>
              </a:rPr>
              <a:t>PI</a:t>
            </a:r>
            <a:r>
              <a:rPr sz="1050" spc="-5">
                <a:latin typeface="PT Sans" panose="020B0503020203020204" pitchFamily="34" charset="77"/>
                <a:cs typeface="PT Serif"/>
              </a:rPr>
              <a:t> </a:t>
            </a:r>
            <a:r>
              <a:rPr sz="1050" spc="8">
                <a:latin typeface="PT Sans" panose="020B0503020203020204" pitchFamily="34" charset="77"/>
                <a:cs typeface="PT Serif"/>
              </a:rPr>
              <a:t>Planning</a:t>
            </a:r>
            <a:endParaRPr sz="1050">
              <a:latin typeface="PT Sans" panose="020B0503020203020204" pitchFamily="34" charset="77"/>
              <a:cs typeface="PT Serif"/>
            </a:endParaRPr>
          </a:p>
        </p:txBody>
      </p:sp>
      <p:sp>
        <p:nvSpPr>
          <p:cNvPr id="36" name="object 36"/>
          <p:cNvSpPr txBox="1"/>
          <p:nvPr/>
        </p:nvSpPr>
        <p:spPr>
          <a:xfrm>
            <a:off x="6082122" y="2709734"/>
            <a:ext cx="1077502" cy="167816"/>
          </a:xfrm>
          <a:prstGeom prst="rect">
            <a:avLst/>
          </a:prstGeom>
        </p:spPr>
        <p:txBody>
          <a:bodyPr vert="horz" wrap="square" lIns="0" tIns="6173" rIns="0" bIns="0" rtlCol="0">
            <a:spAutoFit/>
          </a:bodyPr>
          <a:lstStyle/>
          <a:p>
            <a:pPr marL="6497">
              <a:spcBef>
                <a:spcPts val="49"/>
              </a:spcBef>
            </a:pPr>
            <a:r>
              <a:rPr sz="1050" spc="5">
                <a:solidFill>
                  <a:srgbClr val="6B6766"/>
                </a:solidFill>
                <a:latin typeface="PT Sans" panose="020B0503020203020204" pitchFamily="34" charset="77"/>
                <a:cs typeface="PT Serif"/>
              </a:rPr>
              <a:t>Daily</a:t>
            </a:r>
            <a:r>
              <a:rPr sz="1050">
                <a:solidFill>
                  <a:srgbClr val="6B6766"/>
                </a:solidFill>
                <a:latin typeface="PT Sans" panose="020B0503020203020204" pitchFamily="34" charset="77"/>
                <a:cs typeface="PT Serif"/>
              </a:rPr>
              <a:t> </a:t>
            </a:r>
            <a:r>
              <a:rPr sz="1050" spc="8">
                <a:solidFill>
                  <a:srgbClr val="6B6766"/>
                </a:solidFill>
                <a:latin typeface="PT Sans" panose="020B0503020203020204" pitchFamily="34" charset="77"/>
                <a:cs typeface="PT Serif"/>
              </a:rPr>
              <a:t>Stand-up</a:t>
            </a:r>
            <a:endParaRPr sz="1050">
              <a:latin typeface="PT Sans" panose="020B0503020203020204" pitchFamily="34" charset="77"/>
              <a:cs typeface="PT Serif"/>
            </a:endParaRPr>
          </a:p>
        </p:txBody>
      </p:sp>
      <p:sp>
        <p:nvSpPr>
          <p:cNvPr id="40" name="object 40"/>
          <p:cNvSpPr txBox="1"/>
          <p:nvPr/>
        </p:nvSpPr>
        <p:spPr>
          <a:xfrm>
            <a:off x="4112113" y="3426901"/>
            <a:ext cx="527913" cy="316633"/>
          </a:xfrm>
          <a:prstGeom prst="rect">
            <a:avLst/>
          </a:prstGeom>
        </p:spPr>
        <p:txBody>
          <a:bodyPr vert="horz" wrap="square" lIns="0" tIns="8771" rIns="0" bIns="0" rtlCol="0">
            <a:spAutoFit/>
          </a:bodyPr>
          <a:lstStyle/>
          <a:p>
            <a:pPr marL="6497">
              <a:spcBef>
                <a:spcPts val="69"/>
              </a:spcBef>
            </a:pPr>
            <a:r>
              <a:rPr sz="1000" spc="26">
                <a:solidFill>
                  <a:srgbClr val="EEC514"/>
                </a:solidFill>
                <a:latin typeface="PT Sans" panose="020B0503020203020204" pitchFamily="34" charset="77"/>
              </a:rPr>
              <a:t>TEAM EVENTS</a:t>
            </a:r>
          </a:p>
        </p:txBody>
      </p:sp>
      <p:sp>
        <p:nvSpPr>
          <p:cNvPr id="42" name="object 42"/>
          <p:cNvSpPr txBox="1"/>
          <p:nvPr/>
        </p:nvSpPr>
        <p:spPr>
          <a:xfrm>
            <a:off x="1925751" y="2150628"/>
            <a:ext cx="690998" cy="316633"/>
          </a:xfrm>
          <a:prstGeom prst="rect">
            <a:avLst/>
          </a:prstGeom>
        </p:spPr>
        <p:txBody>
          <a:bodyPr vert="horz" wrap="square" lIns="0" tIns="8771" rIns="0" bIns="0" rtlCol="0">
            <a:spAutoFit/>
          </a:bodyPr>
          <a:lstStyle/>
          <a:p>
            <a:pPr marL="6497">
              <a:spcBef>
                <a:spcPts val="69"/>
              </a:spcBef>
            </a:pPr>
            <a:r>
              <a:rPr sz="1000" spc="23">
                <a:solidFill>
                  <a:srgbClr val="EEC514"/>
                </a:solidFill>
                <a:latin typeface="PT Sans" panose="020B0503020203020204" pitchFamily="34" charset="77"/>
                <a:cs typeface="PT Sans"/>
              </a:rPr>
              <a:t>PROGRAM</a:t>
            </a:r>
            <a:r>
              <a:rPr sz="1000" spc="8">
                <a:solidFill>
                  <a:srgbClr val="EEC514"/>
                </a:solidFill>
                <a:latin typeface="PT Sans" panose="020B0503020203020204" pitchFamily="34" charset="77"/>
                <a:cs typeface="PT Sans"/>
              </a:rPr>
              <a:t> </a:t>
            </a:r>
            <a:r>
              <a:rPr sz="1000" spc="26">
                <a:solidFill>
                  <a:srgbClr val="EEC514"/>
                </a:solidFill>
                <a:latin typeface="PT Sans" panose="020B0503020203020204" pitchFamily="34" charset="77"/>
                <a:cs typeface="PT Sans"/>
              </a:rPr>
              <a:t>EVENTS</a:t>
            </a:r>
            <a:endParaRPr sz="1000">
              <a:latin typeface="PT Sans" panose="020B0503020203020204" pitchFamily="34" charset="77"/>
              <a:cs typeface="PT Sans"/>
            </a:endParaRPr>
          </a:p>
        </p:txBody>
      </p:sp>
      <p:sp>
        <p:nvSpPr>
          <p:cNvPr id="43" name="object 4">
            <a:extLst>
              <a:ext uri="{FF2B5EF4-FFF2-40B4-BE49-F238E27FC236}">
                <a16:creationId xmlns:a16="http://schemas.microsoft.com/office/drawing/2014/main" id="{03038DD3-098D-9E44-8968-C7E76EF49401}"/>
              </a:ext>
            </a:extLst>
          </p:cNvPr>
          <p:cNvSpPr txBox="1"/>
          <p:nvPr/>
        </p:nvSpPr>
        <p:spPr>
          <a:xfrm>
            <a:off x="457200" y="309580"/>
            <a:ext cx="4716162" cy="376220"/>
          </a:xfrm>
          <a:prstGeom prst="rect">
            <a:avLst/>
          </a:prstGeom>
          <a:solidFill>
            <a:schemeClr val="bg1"/>
          </a:solidFill>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i="0"/>
              <a:t>Agile Release Train (ART)</a:t>
            </a:r>
          </a:p>
        </p:txBody>
      </p:sp>
      <p:grpSp>
        <p:nvGrpSpPr>
          <p:cNvPr id="48" name="Group 47">
            <a:extLst>
              <a:ext uri="{FF2B5EF4-FFF2-40B4-BE49-F238E27FC236}">
                <a16:creationId xmlns:a16="http://schemas.microsoft.com/office/drawing/2014/main" id="{082898C7-0FE9-1341-8E8F-AF76380B3E07}"/>
              </a:ext>
            </a:extLst>
          </p:cNvPr>
          <p:cNvGrpSpPr/>
          <p:nvPr/>
        </p:nvGrpSpPr>
        <p:grpSpPr>
          <a:xfrm>
            <a:off x="4939994" y="2415410"/>
            <a:ext cx="4215318" cy="1879004"/>
            <a:chOff x="4643337" y="2666695"/>
            <a:chExt cx="4215318" cy="1613475"/>
          </a:xfrm>
        </p:grpSpPr>
        <p:pic>
          <p:nvPicPr>
            <p:cNvPr id="44" name="Picture 43">
              <a:extLst>
                <a:ext uri="{FF2B5EF4-FFF2-40B4-BE49-F238E27FC236}">
                  <a16:creationId xmlns:a16="http://schemas.microsoft.com/office/drawing/2014/main" id="{F3FBDB8B-44FB-5442-B035-22A214BB8829}"/>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l="23936" t="20860" r="9681" b="30531"/>
            <a:stretch/>
          </p:blipFill>
          <p:spPr>
            <a:xfrm>
              <a:off x="4643337" y="2666695"/>
              <a:ext cx="4215318" cy="1613475"/>
            </a:xfrm>
            <a:prstGeom prst="rect">
              <a:avLst/>
            </a:prstGeom>
            <a:ln>
              <a:solidFill>
                <a:srgbClr val="000000"/>
              </a:solidFill>
            </a:ln>
          </p:spPr>
        </p:pic>
        <p:sp>
          <p:nvSpPr>
            <p:cNvPr id="46" name="Rectangle 45">
              <a:extLst>
                <a:ext uri="{FF2B5EF4-FFF2-40B4-BE49-F238E27FC236}">
                  <a16:creationId xmlns:a16="http://schemas.microsoft.com/office/drawing/2014/main" id="{DAE945C0-8C74-E246-BF4C-2C7DC9A0AF6B}"/>
                </a:ext>
              </a:extLst>
            </p:cNvPr>
            <p:cNvSpPr/>
            <p:nvPr/>
          </p:nvSpPr>
          <p:spPr>
            <a:xfrm>
              <a:off x="8459946" y="4189788"/>
              <a:ext cx="76093" cy="89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PT Sans" panose="020B0503020203020204" pitchFamily="34" charset="77"/>
              </a:endParaRPr>
            </a:p>
          </p:txBody>
        </p:sp>
      </p:grpSp>
      <p:sp>
        <p:nvSpPr>
          <p:cNvPr id="47" name="Triangle 46">
            <a:extLst>
              <a:ext uri="{FF2B5EF4-FFF2-40B4-BE49-F238E27FC236}">
                <a16:creationId xmlns:a16="http://schemas.microsoft.com/office/drawing/2014/main" id="{6C0F45E9-B6E4-F247-8167-3ED1420690F4}"/>
              </a:ext>
            </a:extLst>
          </p:cNvPr>
          <p:cNvSpPr/>
          <p:nvPr/>
        </p:nvSpPr>
        <p:spPr>
          <a:xfrm rot="2091387">
            <a:off x="2101176" y="2607013"/>
            <a:ext cx="64851" cy="77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PT Sans" panose="020B0503020203020204" pitchFamily="34" charset="77"/>
            </a:endParaRPr>
          </a:p>
        </p:txBody>
      </p:sp>
      <p:grpSp>
        <p:nvGrpSpPr>
          <p:cNvPr id="49" name="Group 48">
            <a:extLst>
              <a:ext uri="{FF2B5EF4-FFF2-40B4-BE49-F238E27FC236}">
                <a16:creationId xmlns:a16="http://schemas.microsoft.com/office/drawing/2014/main" id="{D3298872-9CBE-D448-A8EF-1118A2AF1217}"/>
              </a:ext>
            </a:extLst>
          </p:cNvPr>
          <p:cNvGrpSpPr/>
          <p:nvPr/>
        </p:nvGrpSpPr>
        <p:grpSpPr>
          <a:xfrm>
            <a:off x="4879498" y="2466598"/>
            <a:ext cx="4215318" cy="1982938"/>
            <a:chOff x="4643337" y="2666695"/>
            <a:chExt cx="4215318" cy="1613475"/>
          </a:xfrm>
        </p:grpSpPr>
        <p:pic>
          <p:nvPicPr>
            <p:cNvPr id="50" name="Picture 49">
              <a:extLst>
                <a:ext uri="{FF2B5EF4-FFF2-40B4-BE49-F238E27FC236}">
                  <a16:creationId xmlns:a16="http://schemas.microsoft.com/office/drawing/2014/main" id="{86EAF658-28D9-F34D-8EC7-BC0FCC31A85D}"/>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l="23936" t="20860" r="9681" b="30531"/>
            <a:stretch/>
          </p:blipFill>
          <p:spPr>
            <a:xfrm>
              <a:off x="4643337" y="2666695"/>
              <a:ext cx="4215318" cy="1613475"/>
            </a:xfrm>
            <a:prstGeom prst="rect">
              <a:avLst/>
            </a:prstGeom>
            <a:ln>
              <a:solidFill>
                <a:srgbClr val="000000"/>
              </a:solidFill>
            </a:ln>
          </p:spPr>
        </p:pic>
        <p:sp>
          <p:nvSpPr>
            <p:cNvPr id="51" name="Rectangle 50">
              <a:extLst>
                <a:ext uri="{FF2B5EF4-FFF2-40B4-BE49-F238E27FC236}">
                  <a16:creationId xmlns:a16="http://schemas.microsoft.com/office/drawing/2014/main" id="{92BE25EA-E3D5-2D4C-87E5-D0AA6DDB4FC9}"/>
                </a:ext>
              </a:extLst>
            </p:cNvPr>
            <p:cNvSpPr/>
            <p:nvPr/>
          </p:nvSpPr>
          <p:spPr>
            <a:xfrm>
              <a:off x="8459946" y="4189788"/>
              <a:ext cx="76093" cy="89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PT Sans" panose="020B0503020203020204" pitchFamily="34" charset="77"/>
              </a:endParaRPr>
            </a:p>
          </p:txBody>
        </p:sp>
      </p:grpSp>
      <p:grpSp>
        <p:nvGrpSpPr>
          <p:cNvPr id="52" name="Group 51">
            <a:extLst>
              <a:ext uri="{FF2B5EF4-FFF2-40B4-BE49-F238E27FC236}">
                <a16:creationId xmlns:a16="http://schemas.microsoft.com/office/drawing/2014/main" id="{E26F7EE6-E358-AA41-9CBC-EE18ABE41058}"/>
              </a:ext>
            </a:extLst>
          </p:cNvPr>
          <p:cNvGrpSpPr/>
          <p:nvPr/>
        </p:nvGrpSpPr>
        <p:grpSpPr>
          <a:xfrm>
            <a:off x="4815514" y="2517785"/>
            <a:ext cx="4215318" cy="2111365"/>
            <a:chOff x="4643337" y="2666695"/>
            <a:chExt cx="4215318" cy="1613475"/>
          </a:xfrm>
        </p:grpSpPr>
        <p:pic>
          <p:nvPicPr>
            <p:cNvPr id="53" name="Picture 52">
              <a:extLst>
                <a:ext uri="{FF2B5EF4-FFF2-40B4-BE49-F238E27FC236}">
                  <a16:creationId xmlns:a16="http://schemas.microsoft.com/office/drawing/2014/main" id="{85948922-EA75-5540-AFB3-6732E40DBEF6}"/>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l="23936" t="20860" r="9681" b="30531"/>
            <a:stretch/>
          </p:blipFill>
          <p:spPr>
            <a:xfrm>
              <a:off x="4643337" y="2666695"/>
              <a:ext cx="4215318" cy="1613475"/>
            </a:xfrm>
            <a:prstGeom prst="rect">
              <a:avLst/>
            </a:prstGeom>
            <a:ln>
              <a:solidFill>
                <a:srgbClr val="000000"/>
              </a:solidFill>
            </a:ln>
          </p:spPr>
        </p:pic>
        <p:sp>
          <p:nvSpPr>
            <p:cNvPr id="54" name="Rectangle 53">
              <a:extLst>
                <a:ext uri="{FF2B5EF4-FFF2-40B4-BE49-F238E27FC236}">
                  <a16:creationId xmlns:a16="http://schemas.microsoft.com/office/drawing/2014/main" id="{1390B0BC-CD6E-004D-80CA-8B136BE5A50D}"/>
                </a:ext>
              </a:extLst>
            </p:cNvPr>
            <p:cNvSpPr/>
            <p:nvPr/>
          </p:nvSpPr>
          <p:spPr>
            <a:xfrm>
              <a:off x="8459946" y="4189788"/>
              <a:ext cx="76093" cy="89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PT Sans" panose="020B0503020203020204" pitchFamily="34" charset="77"/>
              </a:endParaRPr>
            </a:p>
          </p:txBody>
        </p:sp>
      </p:grpSp>
      <p:grpSp>
        <p:nvGrpSpPr>
          <p:cNvPr id="58" name="Group 57">
            <a:extLst>
              <a:ext uri="{FF2B5EF4-FFF2-40B4-BE49-F238E27FC236}">
                <a16:creationId xmlns:a16="http://schemas.microsoft.com/office/drawing/2014/main" id="{E64F4962-4F63-5A45-8A45-54C2C2325988}"/>
              </a:ext>
            </a:extLst>
          </p:cNvPr>
          <p:cNvGrpSpPr/>
          <p:nvPr/>
        </p:nvGrpSpPr>
        <p:grpSpPr>
          <a:xfrm>
            <a:off x="4767817" y="2567811"/>
            <a:ext cx="4215318" cy="2232790"/>
            <a:chOff x="4643337" y="2666695"/>
            <a:chExt cx="4215318" cy="1613475"/>
          </a:xfrm>
        </p:grpSpPr>
        <p:pic>
          <p:nvPicPr>
            <p:cNvPr id="59" name="Picture 58">
              <a:extLst>
                <a:ext uri="{FF2B5EF4-FFF2-40B4-BE49-F238E27FC236}">
                  <a16:creationId xmlns:a16="http://schemas.microsoft.com/office/drawing/2014/main" id="{D646E837-BF71-E64D-9C57-A40574AC26B0}"/>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l="23936" t="20860" r="9681" b="30531"/>
            <a:stretch/>
          </p:blipFill>
          <p:spPr>
            <a:xfrm>
              <a:off x="4643337" y="2666695"/>
              <a:ext cx="4215318" cy="1613475"/>
            </a:xfrm>
            <a:prstGeom prst="rect">
              <a:avLst/>
            </a:prstGeom>
            <a:ln>
              <a:solidFill>
                <a:srgbClr val="000000"/>
              </a:solidFill>
            </a:ln>
          </p:spPr>
        </p:pic>
        <p:sp>
          <p:nvSpPr>
            <p:cNvPr id="60" name="Rectangle 59">
              <a:extLst>
                <a:ext uri="{FF2B5EF4-FFF2-40B4-BE49-F238E27FC236}">
                  <a16:creationId xmlns:a16="http://schemas.microsoft.com/office/drawing/2014/main" id="{C0BDAC8A-92F8-BA40-B386-0D63543BE6F3}"/>
                </a:ext>
              </a:extLst>
            </p:cNvPr>
            <p:cNvSpPr/>
            <p:nvPr/>
          </p:nvSpPr>
          <p:spPr>
            <a:xfrm>
              <a:off x="8459946" y="4189788"/>
              <a:ext cx="76093" cy="89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PT Sans" panose="020B0503020203020204" pitchFamily="34" charset="77"/>
              </a:endParaRPr>
            </a:p>
          </p:txBody>
        </p:sp>
      </p:grpSp>
      <p:grpSp>
        <p:nvGrpSpPr>
          <p:cNvPr id="61" name="Group 60">
            <a:extLst>
              <a:ext uri="{FF2B5EF4-FFF2-40B4-BE49-F238E27FC236}">
                <a16:creationId xmlns:a16="http://schemas.microsoft.com/office/drawing/2014/main" id="{29AD0C7F-5A70-0D4A-8E40-4FC902D944C9}"/>
              </a:ext>
            </a:extLst>
          </p:cNvPr>
          <p:cNvGrpSpPr/>
          <p:nvPr/>
        </p:nvGrpSpPr>
        <p:grpSpPr>
          <a:xfrm>
            <a:off x="4707321" y="2618998"/>
            <a:ext cx="4215318" cy="2328559"/>
            <a:chOff x="4643337" y="2666695"/>
            <a:chExt cx="4215318" cy="1613475"/>
          </a:xfrm>
        </p:grpSpPr>
        <p:pic>
          <p:nvPicPr>
            <p:cNvPr id="62" name="Picture 61">
              <a:extLst>
                <a:ext uri="{FF2B5EF4-FFF2-40B4-BE49-F238E27FC236}">
                  <a16:creationId xmlns:a16="http://schemas.microsoft.com/office/drawing/2014/main" id="{D64986A1-C593-974D-AEC2-BFF63AA8A9A7}"/>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l="23936" t="20860" r="9681" b="30531"/>
            <a:stretch/>
          </p:blipFill>
          <p:spPr>
            <a:xfrm>
              <a:off x="4643337" y="2666695"/>
              <a:ext cx="4215318" cy="1613475"/>
            </a:xfrm>
            <a:prstGeom prst="rect">
              <a:avLst/>
            </a:prstGeom>
            <a:ln>
              <a:solidFill>
                <a:srgbClr val="000000"/>
              </a:solidFill>
            </a:ln>
          </p:spPr>
        </p:pic>
        <p:sp>
          <p:nvSpPr>
            <p:cNvPr id="63" name="Rectangle 62">
              <a:extLst>
                <a:ext uri="{FF2B5EF4-FFF2-40B4-BE49-F238E27FC236}">
                  <a16:creationId xmlns:a16="http://schemas.microsoft.com/office/drawing/2014/main" id="{813979A2-8ABF-8748-86EF-4D2C0C090548}"/>
                </a:ext>
              </a:extLst>
            </p:cNvPr>
            <p:cNvSpPr/>
            <p:nvPr/>
          </p:nvSpPr>
          <p:spPr>
            <a:xfrm>
              <a:off x="8459946" y="4189788"/>
              <a:ext cx="76093" cy="89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PT Sans" panose="020B0503020203020204" pitchFamily="34" charset="77"/>
              </a:endParaRPr>
            </a:p>
          </p:txBody>
        </p:sp>
      </p:grpSp>
      <p:pic>
        <p:nvPicPr>
          <p:cNvPr id="65" name="Picture 64">
            <a:extLst>
              <a:ext uri="{FF2B5EF4-FFF2-40B4-BE49-F238E27FC236}">
                <a16:creationId xmlns:a16="http://schemas.microsoft.com/office/drawing/2014/main" id="{4BB6A4EF-4BAF-8E48-B489-FA3659397BB6}"/>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l="23936" t="20860" r="9681" b="7333"/>
          <a:stretch/>
        </p:blipFill>
        <p:spPr>
          <a:xfrm>
            <a:off x="4643337" y="2670185"/>
            <a:ext cx="4215318" cy="2383508"/>
          </a:xfrm>
          <a:prstGeom prst="rect">
            <a:avLst/>
          </a:prstGeom>
          <a:ln>
            <a:solidFill>
              <a:srgbClr val="000000"/>
            </a:solidFill>
          </a:ln>
        </p:spPr>
      </p:pic>
    </p:spTree>
    <p:extLst>
      <p:ext uri="{BB962C8B-B14F-4D97-AF65-F5344CB8AC3E}">
        <p14:creationId xmlns:p14="http://schemas.microsoft.com/office/powerpoint/2010/main" val="3680268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79FE6-2604-A94A-A71A-767854773204}"/>
              </a:ext>
            </a:extLst>
          </p:cNvPr>
          <p:cNvSpPr>
            <a:spLocks noGrp="1"/>
          </p:cNvSpPr>
          <p:nvPr>
            <p:ph type="title"/>
          </p:nvPr>
        </p:nvSpPr>
        <p:spPr>
          <a:xfrm>
            <a:off x="0" y="0"/>
            <a:ext cx="12192000" cy="838200"/>
          </a:xfrm>
        </p:spPr>
        <p:txBody>
          <a:bodyPr anchor="ctr"/>
          <a:lstStyle/>
          <a:p>
            <a:pPr algn="ctr"/>
            <a:r>
              <a:rPr lang="en-US" altLang="en-US" sz="3600">
                <a:latin typeface="Calibri Light" panose="020F0302020204030204" pitchFamily="34" charset="0"/>
                <a:cs typeface="Calibri Light" panose="020F0302020204030204" pitchFamily="34" charset="0"/>
              </a:rPr>
              <a:t>Agile @ Scale is hard, quality suffers</a:t>
            </a:r>
          </a:p>
        </p:txBody>
      </p:sp>
      <p:sp>
        <p:nvSpPr>
          <p:cNvPr id="13" name="Rectangle 12">
            <a:extLst>
              <a:ext uri="{FF2B5EF4-FFF2-40B4-BE49-F238E27FC236}">
                <a16:creationId xmlns:a16="http://schemas.microsoft.com/office/drawing/2014/main" id="{18645EF7-D3B8-1749-B4DC-13044ACB151A}"/>
              </a:ext>
            </a:extLst>
          </p:cNvPr>
          <p:cNvSpPr/>
          <p:nvPr/>
        </p:nvSpPr>
        <p:spPr>
          <a:xfrm>
            <a:off x="457200" y="1166842"/>
            <a:ext cx="11277600" cy="4154984"/>
          </a:xfrm>
          <a:prstGeom prst="rect">
            <a:avLst/>
          </a:prstGeom>
        </p:spPr>
        <p:txBody>
          <a:bodyPr wrap="square">
            <a:spAutoFit/>
          </a:bodyPr>
          <a:lstStyle/>
          <a:p>
            <a:pPr>
              <a:spcBef>
                <a:spcPts val="1100"/>
              </a:spcBef>
              <a:spcAft>
                <a:spcPts val="1100"/>
              </a:spcAft>
            </a:pPr>
            <a:r>
              <a:rPr lang="en-US" sz="2800">
                <a:latin typeface="Calibri Light" panose="020F0302020204030204" pitchFamily="34" charset="0"/>
                <a:cs typeface="Calibri Light" panose="020F0302020204030204" pitchFamily="34" charset="0"/>
              </a:rPr>
              <a:t>“</a:t>
            </a:r>
            <a:r>
              <a:rPr lang="en-US" sz="2400">
                <a:latin typeface="Calibri Light" panose="020F0302020204030204" pitchFamily="34" charset="0"/>
                <a:cs typeface="Calibri Light" panose="020F0302020204030204" pitchFamily="34" charset="0"/>
              </a:rPr>
              <a:t>Our Agile teams are not predictable, and we have technical debt”</a:t>
            </a:r>
          </a:p>
          <a:p>
            <a:pPr>
              <a:spcBef>
                <a:spcPts val="1100"/>
              </a:spcBef>
              <a:spcAft>
                <a:spcPts val="1100"/>
              </a:spcAft>
            </a:pPr>
            <a:endParaRPr lang="en-US" sz="1000">
              <a:latin typeface="Calibri Light" panose="020F0302020204030204" pitchFamily="34" charset="0"/>
              <a:cs typeface="Calibri Light" panose="020F0302020204030204" pitchFamily="34" charset="0"/>
            </a:endParaRPr>
          </a:p>
          <a:p>
            <a:pPr>
              <a:spcBef>
                <a:spcPts val="1100"/>
              </a:spcBef>
              <a:spcAft>
                <a:spcPts val="1100"/>
              </a:spcAft>
            </a:pPr>
            <a:r>
              <a:rPr lang="en-US" sz="2400">
                <a:latin typeface="Calibri Light" panose="020F0302020204030204" pitchFamily="34" charset="0"/>
                <a:cs typeface="Calibri Light" panose="020F0302020204030204" pitchFamily="34" charset="0"/>
              </a:rPr>
              <a:t>“We need DevOps and continuous delivery to keep up with competition!”</a:t>
            </a:r>
          </a:p>
          <a:p>
            <a:pPr>
              <a:spcBef>
                <a:spcPts val="1100"/>
              </a:spcBef>
              <a:spcAft>
                <a:spcPts val="1100"/>
              </a:spcAft>
            </a:pPr>
            <a:endParaRPr lang="en-US" sz="1000">
              <a:latin typeface="Calibri Light" panose="020F0302020204030204" pitchFamily="34" charset="0"/>
              <a:cs typeface="Calibri Light" panose="020F0302020204030204" pitchFamily="34" charset="0"/>
            </a:endParaRPr>
          </a:p>
          <a:p>
            <a:pPr>
              <a:spcBef>
                <a:spcPts val="1100"/>
              </a:spcBef>
              <a:spcAft>
                <a:spcPts val="1100"/>
              </a:spcAft>
            </a:pPr>
            <a:r>
              <a:rPr lang="en-US" sz="2400">
                <a:latin typeface="Calibri Light" panose="020F0302020204030204" pitchFamily="34" charset="0"/>
                <a:cs typeface="Calibri Light" panose="020F0302020204030204" pitchFamily="34" charset="0"/>
              </a:rPr>
              <a:t>“We build really big systems, subject to rigorous compliance, it takes hundreds of people, and we can’t integrate continuously.”</a:t>
            </a:r>
          </a:p>
          <a:p>
            <a:pPr>
              <a:spcBef>
                <a:spcPts val="1100"/>
              </a:spcBef>
              <a:spcAft>
                <a:spcPts val="1100"/>
              </a:spcAft>
            </a:pPr>
            <a:endParaRPr lang="en-US" sz="1000">
              <a:latin typeface="Calibri Light" panose="020F0302020204030204" pitchFamily="34" charset="0"/>
              <a:cs typeface="Calibri Light" panose="020F0302020204030204" pitchFamily="34" charset="0"/>
            </a:endParaRPr>
          </a:p>
          <a:p>
            <a:pPr>
              <a:spcBef>
                <a:spcPts val="1100"/>
              </a:spcBef>
              <a:spcAft>
                <a:spcPts val="1100"/>
              </a:spcAft>
            </a:pPr>
            <a:r>
              <a:rPr lang="en-US" sz="2400">
                <a:latin typeface="Calibri Light" panose="020F0302020204030204" pitchFamily="34" charset="0"/>
                <a:cs typeface="Calibri Light" panose="020F0302020204030204" pitchFamily="34" charset="0"/>
              </a:rPr>
              <a:t>“We want to be Agile, but customers demand features faster than we can deliver them.”</a:t>
            </a:r>
          </a:p>
        </p:txBody>
      </p:sp>
    </p:spTree>
    <p:extLst>
      <p:ext uri="{BB962C8B-B14F-4D97-AF65-F5344CB8AC3E}">
        <p14:creationId xmlns:p14="http://schemas.microsoft.com/office/powerpoint/2010/main" val="4219368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287A6-A2DF-4123-93F3-80CA9876F62F}"/>
              </a:ext>
            </a:extLst>
          </p:cNvPr>
          <p:cNvSpPr>
            <a:spLocks noGrp="1"/>
          </p:cNvSpPr>
          <p:nvPr>
            <p:ph type="title"/>
          </p:nvPr>
        </p:nvSpPr>
        <p:spPr>
          <a:xfrm>
            <a:off x="636847" y="0"/>
            <a:ext cx="10918306" cy="831337"/>
          </a:xfrm>
        </p:spPr>
        <p:txBody>
          <a:bodyPr anchor="ctr"/>
          <a:lstStyle/>
          <a:p>
            <a:pPr algn="ctr"/>
            <a:r>
              <a:rPr lang="en-US">
                <a:latin typeface="Calibri Light" panose="020F0302020204030204" pitchFamily="34" charset="0"/>
                <a:cs typeface="Calibri Light" panose="020F0302020204030204" pitchFamily="34" charset="0"/>
              </a:rPr>
              <a:t>Organized for Quality</a:t>
            </a:r>
          </a:p>
        </p:txBody>
      </p:sp>
      <p:sp>
        <p:nvSpPr>
          <p:cNvPr id="16" name="Freeform: Shape 15">
            <a:extLst>
              <a:ext uri="{FF2B5EF4-FFF2-40B4-BE49-F238E27FC236}">
                <a16:creationId xmlns:a16="http://schemas.microsoft.com/office/drawing/2014/main" id="{040D4A7D-47F6-4A7D-8EF4-6FF662FC0A3F}"/>
              </a:ext>
            </a:extLst>
          </p:cNvPr>
          <p:cNvSpPr/>
          <p:nvPr/>
        </p:nvSpPr>
        <p:spPr>
          <a:xfrm>
            <a:off x="4474950" y="2753077"/>
            <a:ext cx="1069989" cy="371401"/>
          </a:xfrm>
          <a:custGeom>
            <a:avLst/>
            <a:gdLst/>
            <a:ahLst/>
            <a:cxnLst/>
            <a:rect l="0" t="0" r="0" b="0"/>
            <a:pathLst>
              <a:path>
                <a:moveTo>
                  <a:pt x="0" y="0"/>
                </a:moveTo>
                <a:lnTo>
                  <a:pt x="0" y="185700"/>
                </a:lnTo>
                <a:lnTo>
                  <a:pt x="1069989" y="185700"/>
                </a:lnTo>
                <a:lnTo>
                  <a:pt x="1069989" y="3714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F643A93C-A099-4100-8BA6-F72AC5790BE1}"/>
              </a:ext>
            </a:extLst>
          </p:cNvPr>
          <p:cNvSpPr/>
          <p:nvPr/>
        </p:nvSpPr>
        <p:spPr>
          <a:xfrm>
            <a:off x="3404960" y="2753077"/>
            <a:ext cx="1069989" cy="371401"/>
          </a:xfrm>
          <a:custGeom>
            <a:avLst/>
            <a:gdLst/>
            <a:ahLst/>
            <a:cxnLst/>
            <a:rect l="0" t="0" r="0" b="0"/>
            <a:pathLst>
              <a:path>
                <a:moveTo>
                  <a:pt x="1069989" y="0"/>
                </a:moveTo>
                <a:lnTo>
                  <a:pt x="1069989" y="185700"/>
                </a:lnTo>
                <a:lnTo>
                  <a:pt x="0" y="185700"/>
                </a:lnTo>
                <a:lnTo>
                  <a:pt x="0" y="3714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F4199DB5-B0D8-4BA8-AD21-2082A1A21206}"/>
              </a:ext>
            </a:extLst>
          </p:cNvPr>
          <p:cNvSpPr/>
          <p:nvPr/>
        </p:nvSpPr>
        <p:spPr>
          <a:xfrm>
            <a:off x="1264981" y="2753077"/>
            <a:ext cx="3209968" cy="371401"/>
          </a:xfrm>
          <a:custGeom>
            <a:avLst/>
            <a:gdLst/>
            <a:ahLst/>
            <a:cxnLst/>
            <a:rect l="0" t="0" r="0" b="0"/>
            <a:pathLst>
              <a:path>
                <a:moveTo>
                  <a:pt x="3209968" y="0"/>
                </a:moveTo>
                <a:lnTo>
                  <a:pt x="3209968" y="185700"/>
                </a:lnTo>
                <a:lnTo>
                  <a:pt x="0" y="185700"/>
                </a:lnTo>
                <a:lnTo>
                  <a:pt x="0" y="3714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7F143D61-A897-4342-AA2C-C3A90F7D26EE}"/>
              </a:ext>
            </a:extLst>
          </p:cNvPr>
          <p:cNvSpPr/>
          <p:nvPr/>
        </p:nvSpPr>
        <p:spPr>
          <a:xfrm>
            <a:off x="3590661" y="1868789"/>
            <a:ext cx="1768577" cy="884288"/>
          </a:xfrm>
          <a:custGeom>
            <a:avLst/>
            <a:gdLst>
              <a:gd name="connsiteX0" fmla="*/ 0 w 1768577"/>
              <a:gd name="connsiteY0" fmla="*/ 0 h 884288"/>
              <a:gd name="connsiteX1" fmla="*/ 1768577 w 1768577"/>
              <a:gd name="connsiteY1" fmla="*/ 0 h 884288"/>
              <a:gd name="connsiteX2" fmla="*/ 1768577 w 1768577"/>
              <a:gd name="connsiteY2" fmla="*/ 884288 h 884288"/>
              <a:gd name="connsiteX3" fmla="*/ 0 w 1768577"/>
              <a:gd name="connsiteY3" fmla="*/ 884288 h 884288"/>
              <a:gd name="connsiteX4" fmla="*/ 0 w 1768577"/>
              <a:gd name="connsiteY4" fmla="*/ 0 h 884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577" h="884288">
                <a:moveTo>
                  <a:pt x="0" y="0"/>
                </a:moveTo>
                <a:lnTo>
                  <a:pt x="1768577" y="0"/>
                </a:lnTo>
                <a:lnTo>
                  <a:pt x="1768577" y="884288"/>
                </a:lnTo>
                <a:lnTo>
                  <a:pt x="0" y="88428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Light" panose="020F0302020204030204" pitchFamily="34" charset="0"/>
                <a:cs typeface="Calibri Light" panose="020F0302020204030204" pitchFamily="34" charset="0"/>
              </a:rPr>
              <a:t>Engineering Lead</a:t>
            </a:r>
          </a:p>
        </p:txBody>
      </p:sp>
      <p:sp>
        <p:nvSpPr>
          <p:cNvPr id="22" name="Freeform: Shape 21">
            <a:extLst>
              <a:ext uri="{FF2B5EF4-FFF2-40B4-BE49-F238E27FC236}">
                <a16:creationId xmlns:a16="http://schemas.microsoft.com/office/drawing/2014/main" id="{23B51389-4EE2-4160-A16C-F37DF50F8FC2}"/>
              </a:ext>
            </a:extLst>
          </p:cNvPr>
          <p:cNvSpPr/>
          <p:nvPr/>
        </p:nvSpPr>
        <p:spPr>
          <a:xfrm>
            <a:off x="380693" y="3124479"/>
            <a:ext cx="1768577" cy="884288"/>
          </a:xfrm>
          <a:custGeom>
            <a:avLst/>
            <a:gdLst>
              <a:gd name="connsiteX0" fmla="*/ 0 w 1768577"/>
              <a:gd name="connsiteY0" fmla="*/ 0 h 884288"/>
              <a:gd name="connsiteX1" fmla="*/ 1768577 w 1768577"/>
              <a:gd name="connsiteY1" fmla="*/ 0 h 884288"/>
              <a:gd name="connsiteX2" fmla="*/ 1768577 w 1768577"/>
              <a:gd name="connsiteY2" fmla="*/ 884288 h 884288"/>
              <a:gd name="connsiteX3" fmla="*/ 0 w 1768577"/>
              <a:gd name="connsiteY3" fmla="*/ 884288 h 884288"/>
              <a:gd name="connsiteX4" fmla="*/ 0 w 1768577"/>
              <a:gd name="connsiteY4" fmla="*/ 0 h 884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577" h="884288">
                <a:moveTo>
                  <a:pt x="0" y="0"/>
                </a:moveTo>
                <a:lnTo>
                  <a:pt x="1768577" y="0"/>
                </a:lnTo>
                <a:lnTo>
                  <a:pt x="1768577" y="884288"/>
                </a:lnTo>
                <a:lnTo>
                  <a:pt x="0" y="88428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Light" panose="020F0302020204030204" pitchFamily="34" charset="0"/>
                <a:cs typeface="Calibri Light" panose="020F0302020204030204" pitchFamily="34" charset="0"/>
              </a:rPr>
              <a:t>EM1</a:t>
            </a:r>
          </a:p>
        </p:txBody>
      </p:sp>
      <p:sp>
        <p:nvSpPr>
          <p:cNvPr id="23" name="Freeform: Shape 22">
            <a:extLst>
              <a:ext uri="{FF2B5EF4-FFF2-40B4-BE49-F238E27FC236}">
                <a16:creationId xmlns:a16="http://schemas.microsoft.com/office/drawing/2014/main" id="{AE85CC4B-2620-4121-880E-3138FE540A14}"/>
              </a:ext>
            </a:extLst>
          </p:cNvPr>
          <p:cNvSpPr/>
          <p:nvPr/>
        </p:nvSpPr>
        <p:spPr>
          <a:xfrm>
            <a:off x="2520671" y="3124479"/>
            <a:ext cx="1768577" cy="884288"/>
          </a:xfrm>
          <a:custGeom>
            <a:avLst/>
            <a:gdLst>
              <a:gd name="connsiteX0" fmla="*/ 0 w 1768577"/>
              <a:gd name="connsiteY0" fmla="*/ 0 h 884288"/>
              <a:gd name="connsiteX1" fmla="*/ 1768577 w 1768577"/>
              <a:gd name="connsiteY1" fmla="*/ 0 h 884288"/>
              <a:gd name="connsiteX2" fmla="*/ 1768577 w 1768577"/>
              <a:gd name="connsiteY2" fmla="*/ 884288 h 884288"/>
              <a:gd name="connsiteX3" fmla="*/ 0 w 1768577"/>
              <a:gd name="connsiteY3" fmla="*/ 884288 h 884288"/>
              <a:gd name="connsiteX4" fmla="*/ 0 w 1768577"/>
              <a:gd name="connsiteY4" fmla="*/ 0 h 884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577" h="884288">
                <a:moveTo>
                  <a:pt x="0" y="0"/>
                </a:moveTo>
                <a:lnTo>
                  <a:pt x="1768577" y="0"/>
                </a:lnTo>
                <a:lnTo>
                  <a:pt x="1768577" y="884288"/>
                </a:lnTo>
                <a:lnTo>
                  <a:pt x="0" y="88428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Light" panose="020F0302020204030204" pitchFamily="34" charset="0"/>
                <a:cs typeface="Calibri Light" panose="020F0302020204030204" pitchFamily="34" charset="0"/>
              </a:rPr>
              <a:t>EM2</a:t>
            </a:r>
          </a:p>
        </p:txBody>
      </p:sp>
      <p:sp>
        <p:nvSpPr>
          <p:cNvPr id="24" name="Freeform: Shape 23">
            <a:extLst>
              <a:ext uri="{FF2B5EF4-FFF2-40B4-BE49-F238E27FC236}">
                <a16:creationId xmlns:a16="http://schemas.microsoft.com/office/drawing/2014/main" id="{D2A4686D-E480-486E-9C57-0698C48EEB02}"/>
              </a:ext>
            </a:extLst>
          </p:cNvPr>
          <p:cNvSpPr/>
          <p:nvPr/>
        </p:nvSpPr>
        <p:spPr>
          <a:xfrm>
            <a:off x="4660650" y="3124479"/>
            <a:ext cx="1768577" cy="884288"/>
          </a:xfrm>
          <a:custGeom>
            <a:avLst/>
            <a:gdLst>
              <a:gd name="connsiteX0" fmla="*/ 0 w 1768577"/>
              <a:gd name="connsiteY0" fmla="*/ 0 h 884288"/>
              <a:gd name="connsiteX1" fmla="*/ 1768577 w 1768577"/>
              <a:gd name="connsiteY1" fmla="*/ 0 h 884288"/>
              <a:gd name="connsiteX2" fmla="*/ 1768577 w 1768577"/>
              <a:gd name="connsiteY2" fmla="*/ 884288 h 884288"/>
              <a:gd name="connsiteX3" fmla="*/ 0 w 1768577"/>
              <a:gd name="connsiteY3" fmla="*/ 884288 h 884288"/>
              <a:gd name="connsiteX4" fmla="*/ 0 w 1768577"/>
              <a:gd name="connsiteY4" fmla="*/ 0 h 884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577" h="884288">
                <a:moveTo>
                  <a:pt x="0" y="0"/>
                </a:moveTo>
                <a:lnTo>
                  <a:pt x="1768577" y="0"/>
                </a:lnTo>
                <a:lnTo>
                  <a:pt x="1768577" y="884288"/>
                </a:lnTo>
                <a:lnTo>
                  <a:pt x="0" y="88428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Light" panose="020F0302020204030204" pitchFamily="34" charset="0"/>
                <a:cs typeface="Calibri Light" panose="020F0302020204030204" pitchFamily="34" charset="0"/>
              </a:rPr>
              <a:t>EM3</a:t>
            </a:r>
          </a:p>
        </p:txBody>
      </p:sp>
      <p:sp>
        <p:nvSpPr>
          <p:cNvPr id="25" name="Freeform: Shape 24">
            <a:extLst>
              <a:ext uri="{FF2B5EF4-FFF2-40B4-BE49-F238E27FC236}">
                <a16:creationId xmlns:a16="http://schemas.microsoft.com/office/drawing/2014/main" id="{ECB8C87A-9DF9-4F17-B56C-827E15E0E965}"/>
              </a:ext>
            </a:extLst>
          </p:cNvPr>
          <p:cNvSpPr/>
          <p:nvPr/>
        </p:nvSpPr>
        <p:spPr>
          <a:xfrm>
            <a:off x="6800629" y="3124479"/>
            <a:ext cx="1768577" cy="884288"/>
          </a:xfrm>
          <a:custGeom>
            <a:avLst/>
            <a:gdLst>
              <a:gd name="connsiteX0" fmla="*/ 0 w 1768577"/>
              <a:gd name="connsiteY0" fmla="*/ 0 h 884288"/>
              <a:gd name="connsiteX1" fmla="*/ 1768577 w 1768577"/>
              <a:gd name="connsiteY1" fmla="*/ 0 h 884288"/>
              <a:gd name="connsiteX2" fmla="*/ 1768577 w 1768577"/>
              <a:gd name="connsiteY2" fmla="*/ 884288 h 884288"/>
              <a:gd name="connsiteX3" fmla="*/ 0 w 1768577"/>
              <a:gd name="connsiteY3" fmla="*/ 884288 h 884288"/>
              <a:gd name="connsiteX4" fmla="*/ 0 w 1768577"/>
              <a:gd name="connsiteY4" fmla="*/ 0 h 884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577" h="884288">
                <a:moveTo>
                  <a:pt x="0" y="0"/>
                </a:moveTo>
                <a:lnTo>
                  <a:pt x="1768577" y="0"/>
                </a:lnTo>
                <a:lnTo>
                  <a:pt x="1768577" y="884288"/>
                </a:lnTo>
                <a:lnTo>
                  <a:pt x="0" y="884288"/>
                </a:lnTo>
                <a:lnTo>
                  <a:pt x="0" y="0"/>
                </a:lnTo>
                <a:close/>
              </a:path>
            </a:pathLst>
          </a:custGeom>
          <a:solidFill>
            <a:schemeClr val="bg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Light" panose="020F0302020204030204" pitchFamily="34" charset="0"/>
                <a:cs typeface="Calibri Light" panose="020F0302020204030204" pitchFamily="34" charset="0"/>
              </a:rPr>
              <a:t>Quality Architect(s)</a:t>
            </a:r>
          </a:p>
        </p:txBody>
      </p:sp>
      <p:sp>
        <p:nvSpPr>
          <p:cNvPr id="5" name="Slide Number Placeholder 4">
            <a:extLst>
              <a:ext uri="{FF2B5EF4-FFF2-40B4-BE49-F238E27FC236}">
                <a16:creationId xmlns:a16="http://schemas.microsoft.com/office/drawing/2014/main" id="{D17F9824-5031-4070-8BC6-F19F9D18ECA2}"/>
              </a:ext>
            </a:extLst>
          </p:cNvPr>
          <p:cNvSpPr>
            <a:spLocks noGrp="1"/>
          </p:cNvSpPr>
          <p:nvPr>
            <p:ph type="sldNum" sz="quarter" idx="4"/>
          </p:nvPr>
        </p:nvSpPr>
        <p:spPr/>
        <p:txBody>
          <a:bodyPr/>
          <a:lstStyle/>
          <a:p>
            <a:fld id="{FBB97951-CD40-4FB0-ABC8-FCC353E2C20F}" type="slidenum">
              <a:rPr lang="en-GB" smtClean="0">
                <a:latin typeface="Calibri Light" panose="020F0302020204030204" pitchFamily="34" charset="0"/>
                <a:cs typeface="Calibri Light" panose="020F0302020204030204" pitchFamily="34" charset="0"/>
              </a:rPr>
              <a:pPr/>
              <a:t>35</a:t>
            </a:fld>
            <a:endParaRPr lang="en-GB">
              <a:latin typeface="Calibri Light" panose="020F0302020204030204" pitchFamily="34" charset="0"/>
              <a:cs typeface="Calibri Light" panose="020F0302020204030204" pitchFamily="34" charset="0"/>
            </a:endParaRPr>
          </a:p>
        </p:txBody>
      </p:sp>
      <p:sp>
        <p:nvSpPr>
          <p:cNvPr id="7" name="Left Brace 6">
            <a:extLst>
              <a:ext uri="{FF2B5EF4-FFF2-40B4-BE49-F238E27FC236}">
                <a16:creationId xmlns:a16="http://schemas.microsoft.com/office/drawing/2014/main" id="{55479071-79AA-4BE5-8944-AA32700F29EF}"/>
              </a:ext>
            </a:extLst>
          </p:cNvPr>
          <p:cNvSpPr/>
          <p:nvPr/>
        </p:nvSpPr>
        <p:spPr>
          <a:xfrm rot="16200000">
            <a:off x="3246005" y="1494941"/>
            <a:ext cx="317912" cy="604853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2092113F-84FC-4E43-A179-DC85E15A5E35}"/>
              </a:ext>
            </a:extLst>
          </p:cNvPr>
          <p:cNvSpPr txBox="1"/>
          <p:nvPr/>
        </p:nvSpPr>
        <p:spPr>
          <a:xfrm>
            <a:off x="380693" y="4795539"/>
            <a:ext cx="6048534" cy="914400"/>
          </a:xfrm>
          <a:prstGeom prst="rect">
            <a:avLst/>
          </a:prstGeom>
        </p:spPr>
        <p:txBody>
          <a:bodyPr vert="horz" wrap="square" lIns="91440" tIns="45720" rIns="91440" bIns="45720" rtlCol="0" anchor="t" anchorCtr="0">
            <a:noAutofit/>
          </a:bodyPr>
          <a:lstStyle/>
          <a:p>
            <a:pPr marL="285750" indent="-285750">
              <a:buFont typeface="Arial" panose="020B0604020202020204" pitchFamily="34" charset="0"/>
              <a:buChar char="•"/>
            </a:pPr>
            <a:r>
              <a:rPr lang="en-US">
                <a:latin typeface="Calibri Light" panose="020F0302020204030204" pitchFamily="34" charset="0"/>
                <a:cs typeface="Calibri Light" panose="020F0302020204030204" pitchFamily="34" charset="0"/>
              </a:rPr>
              <a:t>Scrum teams responsible for quality and test automation</a:t>
            </a:r>
          </a:p>
          <a:p>
            <a:pPr marL="285750" indent="-285750">
              <a:buFont typeface="Arial" panose="020B0604020202020204" pitchFamily="34" charset="0"/>
              <a:buChar char="•"/>
            </a:pPr>
            <a:r>
              <a:rPr lang="en-US">
                <a:latin typeface="Calibri Light" panose="020F0302020204030204" pitchFamily="34" charset="0"/>
                <a:cs typeface="Calibri Light" panose="020F0302020204030204" pitchFamily="34" charset="0"/>
              </a:rPr>
              <a:t>Scrum teams include embedded Product Owner &amp; UI </a:t>
            </a:r>
            <a:r>
              <a:rPr lang="en-US" err="1">
                <a:latin typeface="Calibri Light" panose="020F0302020204030204" pitchFamily="34" charset="0"/>
                <a:cs typeface="Calibri Light" panose="020F0302020204030204" pitchFamily="34" charset="0"/>
              </a:rPr>
              <a:t>Devs</a:t>
            </a:r>
            <a:endParaRPr lang="en-US">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endParaRPr lang="en-US">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61E39451-0284-4FB4-B2D8-AAF7727A1D65}"/>
              </a:ext>
            </a:extLst>
          </p:cNvPr>
          <p:cNvSpPr txBox="1"/>
          <p:nvPr/>
        </p:nvSpPr>
        <p:spPr>
          <a:xfrm>
            <a:off x="6783799" y="4795539"/>
            <a:ext cx="5196729" cy="914400"/>
          </a:xfrm>
          <a:prstGeom prst="rect">
            <a:avLst/>
          </a:prstGeom>
        </p:spPr>
        <p:txBody>
          <a:bodyPr vert="horz" wrap="square" lIns="91440" tIns="45720" rIns="91440" bIns="45720" rtlCol="0" anchor="t" anchorCtr="0">
            <a:noAutofit/>
          </a:bodyPr>
          <a:lstStyle/>
          <a:p>
            <a:pPr marL="285750" indent="-285750">
              <a:buFont typeface="Arial" panose="020B0604020202020204" pitchFamily="34" charset="0"/>
              <a:buChar char="•"/>
            </a:pPr>
            <a:r>
              <a:rPr lang="en-US">
                <a:latin typeface="Calibri Light" panose="020F0302020204030204" pitchFamily="34" charset="0"/>
                <a:cs typeface="Calibri Light" panose="020F0302020204030204" pitchFamily="34" charset="0"/>
              </a:rPr>
              <a:t>Senior leader embedded in each engineering group</a:t>
            </a:r>
          </a:p>
          <a:p>
            <a:pPr marL="285750" indent="-285750">
              <a:buFont typeface="Arial" panose="020B0604020202020204" pitchFamily="34" charset="0"/>
              <a:buChar char="•"/>
            </a:pPr>
            <a:r>
              <a:rPr lang="en-US">
                <a:latin typeface="Calibri Light" panose="020F0302020204030204" pitchFamily="34" charset="0"/>
                <a:cs typeface="Calibri Light" panose="020F0302020204030204" pitchFamily="34" charset="0"/>
              </a:rPr>
              <a:t>Responsible for test strategy + E2E testing</a:t>
            </a:r>
          </a:p>
          <a:p>
            <a:pPr marL="285750" indent="-285750">
              <a:buFont typeface="Arial" panose="020B0604020202020204" pitchFamily="34" charset="0"/>
              <a:buChar char="•"/>
            </a:pPr>
            <a:r>
              <a:rPr lang="en-US">
                <a:latin typeface="Calibri Light" panose="020F0302020204030204" pitchFamily="34" charset="0"/>
                <a:cs typeface="Calibri Light" panose="020F0302020204030204" pitchFamily="34" charset="0"/>
              </a:rPr>
              <a:t>Standard QA frameworks and tools</a:t>
            </a:r>
          </a:p>
        </p:txBody>
      </p:sp>
      <p:sp>
        <p:nvSpPr>
          <p:cNvPr id="10" name="TextBox 9">
            <a:extLst>
              <a:ext uri="{FF2B5EF4-FFF2-40B4-BE49-F238E27FC236}">
                <a16:creationId xmlns:a16="http://schemas.microsoft.com/office/drawing/2014/main" id="{E121497D-61F6-4EC1-9685-EA67A9AA2B62}"/>
              </a:ext>
            </a:extLst>
          </p:cNvPr>
          <p:cNvSpPr txBox="1"/>
          <p:nvPr/>
        </p:nvSpPr>
        <p:spPr>
          <a:xfrm>
            <a:off x="9675148" y="3256791"/>
            <a:ext cx="2236004" cy="914400"/>
          </a:xfrm>
          <a:prstGeom prst="rect">
            <a:avLst/>
          </a:prstGeom>
        </p:spPr>
        <p:txBody>
          <a:bodyPr vert="horz" wrap="square" lIns="91440" tIns="45720" rIns="91440" bIns="45720" rtlCol="0" anchor="t" anchorCtr="0">
            <a:noAutofit/>
          </a:bodyPr>
          <a:lstStyle/>
          <a:p>
            <a:pPr marL="285750" indent="-285750">
              <a:buFont typeface="Wingdings" panose="05000000000000000000" pitchFamily="2" charset="2"/>
              <a:buChar char="Ø"/>
            </a:pPr>
            <a:r>
              <a:rPr lang="en-US" sz="1600">
                <a:latin typeface="Calibri Light" panose="020F0302020204030204" pitchFamily="34" charset="0"/>
                <a:cs typeface="Calibri Light" panose="020F0302020204030204" pitchFamily="34" charset="0"/>
              </a:rPr>
              <a:t>UX QA Director</a:t>
            </a:r>
          </a:p>
          <a:p>
            <a:pPr marL="285750" indent="-285750">
              <a:buFont typeface="Wingdings" panose="05000000000000000000" pitchFamily="2" charset="2"/>
              <a:buChar char="Ø"/>
            </a:pPr>
            <a:r>
              <a:rPr lang="en-US" sz="1600">
                <a:latin typeface="Calibri Light" panose="020F0302020204030204" pitchFamily="34" charset="0"/>
                <a:cs typeface="Calibri Light" panose="020F0302020204030204" pitchFamily="34" charset="0"/>
              </a:rPr>
              <a:t>Product Mgmt</a:t>
            </a:r>
          </a:p>
          <a:p>
            <a:pPr marL="285750" indent="-285750">
              <a:buFont typeface="Wingdings" panose="05000000000000000000" pitchFamily="2" charset="2"/>
              <a:buChar char="Ø"/>
            </a:pPr>
            <a:r>
              <a:rPr lang="en-US" sz="1600">
                <a:latin typeface="Calibri Light" panose="020F0302020204030204" pitchFamily="34" charset="0"/>
                <a:cs typeface="Calibri Light" panose="020F0302020204030204" pitchFamily="34" charset="0"/>
              </a:rPr>
              <a:t>PMO</a:t>
            </a:r>
          </a:p>
        </p:txBody>
      </p:sp>
      <p:grpSp>
        <p:nvGrpSpPr>
          <p:cNvPr id="26" name="Group 25">
            <a:extLst>
              <a:ext uri="{FF2B5EF4-FFF2-40B4-BE49-F238E27FC236}">
                <a16:creationId xmlns:a16="http://schemas.microsoft.com/office/drawing/2014/main" id="{883FCE60-C18F-4C2F-B2A1-9F431F170BBC}"/>
              </a:ext>
            </a:extLst>
          </p:cNvPr>
          <p:cNvGrpSpPr/>
          <p:nvPr/>
        </p:nvGrpSpPr>
        <p:grpSpPr>
          <a:xfrm>
            <a:off x="5421402" y="1877509"/>
            <a:ext cx="3130975" cy="884288"/>
            <a:chOff x="5262578" y="1466543"/>
            <a:chExt cx="3130975" cy="884288"/>
          </a:xfrm>
        </p:grpSpPr>
        <p:grpSp>
          <p:nvGrpSpPr>
            <p:cNvPr id="11" name="Group 10">
              <a:extLst>
                <a:ext uri="{FF2B5EF4-FFF2-40B4-BE49-F238E27FC236}">
                  <a16:creationId xmlns:a16="http://schemas.microsoft.com/office/drawing/2014/main" id="{69C7000F-048B-46B4-BDD0-7CD4DE1FE769}"/>
                </a:ext>
              </a:extLst>
            </p:cNvPr>
            <p:cNvGrpSpPr/>
            <p:nvPr/>
          </p:nvGrpSpPr>
          <p:grpSpPr>
            <a:xfrm>
              <a:off x="6624976" y="1466543"/>
              <a:ext cx="1768577" cy="884288"/>
              <a:chOff x="3214208" y="162423"/>
              <a:chExt cx="1768577" cy="884288"/>
            </a:xfrm>
          </p:grpSpPr>
          <p:sp>
            <p:nvSpPr>
              <p:cNvPr id="12" name="Rectangle 11">
                <a:extLst>
                  <a:ext uri="{FF2B5EF4-FFF2-40B4-BE49-F238E27FC236}">
                    <a16:creationId xmlns:a16="http://schemas.microsoft.com/office/drawing/2014/main" id="{34E2A635-03CA-44D5-9B87-13005B159173}"/>
                  </a:ext>
                </a:extLst>
              </p:cNvPr>
              <p:cNvSpPr/>
              <p:nvPr/>
            </p:nvSpPr>
            <p:spPr>
              <a:xfrm>
                <a:off x="3214208" y="162423"/>
                <a:ext cx="1768577" cy="88428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53FA1AF5-EB6E-438B-88D2-CBE594AEFAAC}"/>
                  </a:ext>
                </a:extLst>
              </p:cNvPr>
              <p:cNvSpPr txBox="1"/>
              <p:nvPr/>
            </p:nvSpPr>
            <p:spPr>
              <a:xfrm>
                <a:off x="3214208" y="162423"/>
                <a:ext cx="1768577" cy="884288"/>
              </a:xfrm>
              <a:prstGeom prst="rect">
                <a:avLst/>
              </a:prstGeom>
              <a:solidFill>
                <a:schemeClr val="bg1">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Light" panose="020F0302020204030204" pitchFamily="34" charset="0"/>
                    <a:cs typeface="Calibri Light" panose="020F0302020204030204" pitchFamily="34" charset="0"/>
                  </a:rPr>
                  <a:t>Head of</a:t>
                </a:r>
                <a:br>
                  <a:rPr lang="en-US" sz="1800" kern="1200">
                    <a:latin typeface="Calibri Light" panose="020F0302020204030204" pitchFamily="34" charset="0"/>
                    <a:cs typeface="Calibri Light" panose="020F0302020204030204" pitchFamily="34" charset="0"/>
                  </a:rPr>
                </a:br>
                <a:r>
                  <a:rPr lang="en-US" sz="1800" kern="1200">
                    <a:latin typeface="Calibri Light" panose="020F0302020204030204" pitchFamily="34" charset="0"/>
                    <a:cs typeface="Calibri Light" panose="020F0302020204030204" pitchFamily="34" charset="0"/>
                  </a:rPr>
                  <a:t>Quality</a:t>
                </a:r>
              </a:p>
            </p:txBody>
          </p:sp>
        </p:grpSp>
        <p:cxnSp>
          <p:nvCxnSpPr>
            <p:cNvPr id="14" name="Straight Arrow Connector 13">
              <a:extLst>
                <a:ext uri="{FF2B5EF4-FFF2-40B4-BE49-F238E27FC236}">
                  <a16:creationId xmlns:a16="http://schemas.microsoft.com/office/drawing/2014/main" id="{82BA9AD6-B97F-4939-95E2-374939144CE5}"/>
                </a:ext>
              </a:extLst>
            </p:cNvPr>
            <p:cNvCxnSpPr>
              <a:cxnSpLocks/>
            </p:cNvCxnSpPr>
            <p:nvPr/>
          </p:nvCxnSpPr>
          <p:spPr>
            <a:xfrm>
              <a:off x="5262578" y="1908687"/>
              <a:ext cx="1240655"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4ACAFD04-D87F-412E-A6BE-D1A5F81C96DF}"/>
              </a:ext>
            </a:extLst>
          </p:cNvPr>
          <p:cNvCxnSpPr/>
          <p:nvPr/>
        </p:nvCxnSpPr>
        <p:spPr>
          <a:xfrm>
            <a:off x="8760691" y="2319653"/>
            <a:ext cx="83082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47E410-3F9A-4DC0-A420-51F12561F216}"/>
              </a:ext>
            </a:extLst>
          </p:cNvPr>
          <p:cNvSpPr txBox="1"/>
          <p:nvPr/>
        </p:nvSpPr>
        <p:spPr>
          <a:xfrm>
            <a:off x="9721450" y="1946561"/>
            <a:ext cx="2236004" cy="914400"/>
          </a:xfrm>
          <a:prstGeom prst="rect">
            <a:avLst/>
          </a:prstGeom>
        </p:spPr>
        <p:txBody>
          <a:bodyPr vert="horz" wrap="square" lIns="91440" tIns="45720" rIns="91440" bIns="45720" rtlCol="0" anchor="t" anchorCtr="0">
            <a:noAutofit/>
          </a:bodyPr>
          <a:lstStyle/>
          <a:p>
            <a:pPr marL="285750" indent="-285750">
              <a:buFont typeface="Wingdings" panose="05000000000000000000" pitchFamily="2" charset="2"/>
              <a:buChar char="Ø"/>
            </a:pPr>
            <a:r>
              <a:rPr lang="en-US" sz="1600">
                <a:latin typeface="Calibri Light" panose="020F0302020204030204" pitchFamily="34" charset="0"/>
                <a:cs typeface="Calibri Light" panose="020F0302020204030204" pitchFamily="34" charset="0"/>
              </a:rPr>
              <a:t>Quality CoE </a:t>
            </a:r>
          </a:p>
          <a:p>
            <a:pPr marL="285750" indent="-285750">
              <a:buFont typeface="Wingdings" panose="05000000000000000000" pitchFamily="2" charset="2"/>
              <a:buChar char="Ø"/>
            </a:pPr>
            <a:r>
              <a:rPr lang="en-US" sz="1600">
                <a:latin typeface="Calibri Light" panose="020F0302020204030204" pitchFamily="34" charset="0"/>
                <a:cs typeface="Calibri Light" panose="020F0302020204030204" pitchFamily="34" charset="0"/>
              </a:rPr>
              <a:t>GS VPs of Delivery</a:t>
            </a:r>
          </a:p>
          <a:p>
            <a:pPr marL="285750" indent="-285750">
              <a:buFont typeface="Wingdings" panose="05000000000000000000" pitchFamily="2" charset="2"/>
              <a:buChar char="Ø"/>
            </a:pPr>
            <a:r>
              <a:rPr lang="en-US" sz="1600">
                <a:latin typeface="Calibri Light" panose="020F0302020204030204" pitchFamily="34" charset="0"/>
                <a:cs typeface="Calibri Light" panose="020F0302020204030204" pitchFamily="34" charset="0"/>
              </a:rPr>
              <a:t>DBX CoE</a:t>
            </a:r>
          </a:p>
        </p:txBody>
      </p:sp>
      <p:cxnSp>
        <p:nvCxnSpPr>
          <p:cNvPr id="20" name="Straight Arrow Connector 19">
            <a:extLst>
              <a:ext uri="{FF2B5EF4-FFF2-40B4-BE49-F238E27FC236}">
                <a16:creationId xmlns:a16="http://schemas.microsoft.com/office/drawing/2014/main" id="{03353898-01A3-49B2-9824-2AD2287602C9}"/>
              </a:ext>
            </a:extLst>
          </p:cNvPr>
          <p:cNvCxnSpPr/>
          <p:nvPr/>
        </p:nvCxnSpPr>
        <p:spPr>
          <a:xfrm>
            <a:off x="8755079" y="3604692"/>
            <a:ext cx="83082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Left Brace 26">
            <a:extLst>
              <a:ext uri="{FF2B5EF4-FFF2-40B4-BE49-F238E27FC236}">
                <a16:creationId xmlns:a16="http://schemas.microsoft.com/office/drawing/2014/main" id="{D9040AEB-12A7-4794-9FD8-08520DA0568D}"/>
              </a:ext>
            </a:extLst>
          </p:cNvPr>
          <p:cNvSpPr/>
          <p:nvPr/>
        </p:nvSpPr>
        <p:spPr>
          <a:xfrm rot="16200000">
            <a:off x="7526022" y="3589929"/>
            <a:ext cx="317795" cy="176857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cxnSp>
        <p:nvCxnSpPr>
          <p:cNvPr id="35" name="Connector: Elbow 34">
            <a:extLst>
              <a:ext uri="{FF2B5EF4-FFF2-40B4-BE49-F238E27FC236}">
                <a16:creationId xmlns:a16="http://schemas.microsoft.com/office/drawing/2014/main" id="{B6238E41-CCE2-461A-9050-7776024B309F}"/>
              </a:ext>
            </a:extLst>
          </p:cNvPr>
          <p:cNvCxnSpPr>
            <a:cxnSpLocks/>
          </p:cNvCxnSpPr>
          <p:nvPr/>
        </p:nvCxnSpPr>
        <p:spPr>
          <a:xfrm>
            <a:off x="5506702" y="2936038"/>
            <a:ext cx="1724227" cy="211712"/>
          </a:xfrm>
          <a:prstGeom prst="bentConnector3">
            <a:avLst>
              <a:gd name="adj1" fmla="val 10042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F2CA2DA-7338-44B4-B62E-F6F7A6318EAE}"/>
              </a:ext>
            </a:extLst>
          </p:cNvPr>
          <p:cNvCxnSpPr>
            <a:cxnSpLocks/>
          </p:cNvCxnSpPr>
          <p:nvPr/>
        </p:nvCxnSpPr>
        <p:spPr>
          <a:xfrm>
            <a:off x="8342693" y="2632515"/>
            <a:ext cx="0" cy="607045"/>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925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A917BA-5C9E-4925-A9E2-AEFBF809C275}"/>
              </a:ext>
            </a:extLst>
          </p:cNvPr>
          <p:cNvSpPr>
            <a:spLocks noGrp="1"/>
          </p:cNvSpPr>
          <p:nvPr>
            <p:ph type="title"/>
          </p:nvPr>
        </p:nvSpPr>
        <p:spPr/>
        <p:txBody>
          <a:bodyPr/>
          <a:lstStyle/>
          <a:p>
            <a:r>
              <a:rPr lang="en-US"/>
              <a:t>FY20 “Top 6” Priorities</a:t>
            </a:r>
          </a:p>
        </p:txBody>
      </p:sp>
      <p:sp>
        <p:nvSpPr>
          <p:cNvPr id="5" name="Slide Number Placeholder 4">
            <a:extLst>
              <a:ext uri="{FF2B5EF4-FFF2-40B4-BE49-F238E27FC236}">
                <a16:creationId xmlns:a16="http://schemas.microsoft.com/office/drawing/2014/main" id="{9456A4EE-89B0-4F9F-BBBC-80ED2CC00528}"/>
              </a:ext>
            </a:extLst>
          </p:cNvPr>
          <p:cNvSpPr>
            <a:spLocks noGrp="1"/>
          </p:cNvSpPr>
          <p:nvPr>
            <p:ph type="sldNum" sz="quarter" idx="4"/>
          </p:nvPr>
        </p:nvSpPr>
        <p:spPr/>
        <p:txBody>
          <a:bodyPr/>
          <a:lstStyle/>
          <a:p>
            <a:fld id="{FBB97951-CD40-4FB0-ABC8-FCC353E2C20F}" type="slidenum">
              <a:rPr lang="en-GB" smtClean="0"/>
              <a:pPr/>
              <a:t>36</a:t>
            </a:fld>
            <a:endParaRPr lang="en-GB"/>
          </a:p>
        </p:txBody>
      </p:sp>
      <p:graphicFrame>
        <p:nvGraphicFramePr>
          <p:cNvPr id="7" name="Table 6">
            <a:extLst>
              <a:ext uri="{FF2B5EF4-FFF2-40B4-BE49-F238E27FC236}">
                <a16:creationId xmlns:a16="http://schemas.microsoft.com/office/drawing/2014/main" id="{FB286358-0D5B-4272-BB31-D50A37B74D54}"/>
              </a:ext>
            </a:extLst>
          </p:cNvPr>
          <p:cNvGraphicFramePr>
            <a:graphicFrameLocks noGrp="1"/>
          </p:cNvGraphicFramePr>
          <p:nvPr>
            <p:extLst>
              <p:ext uri="{D42A27DB-BD31-4B8C-83A1-F6EECF244321}">
                <p14:modId xmlns:p14="http://schemas.microsoft.com/office/powerpoint/2010/main" val="1463583532"/>
              </p:ext>
            </p:extLst>
          </p:nvPr>
        </p:nvGraphicFramePr>
        <p:xfrm>
          <a:off x="391886" y="1016528"/>
          <a:ext cx="11504023" cy="5549736"/>
        </p:xfrm>
        <a:graphic>
          <a:graphicData uri="http://schemas.openxmlformats.org/drawingml/2006/table">
            <a:tbl>
              <a:tblPr firstRow="1" firstCol="1" bandRow="1" bandCol="1"/>
              <a:tblGrid>
                <a:gridCol w="2485188">
                  <a:extLst>
                    <a:ext uri="{9D8B030D-6E8A-4147-A177-3AD203B41FA5}">
                      <a16:colId xmlns:a16="http://schemas.microsoft.com/office/drawing/2014/main" val="3121190764"/>
                    </a:ext>
                  </a:extLst>
                </a:gridCol>
                <a:gridCol w="5134360">
                  <a:extLst>
                    <a:ext uri="{9D8B030D-6E8A-4147-A177-3AD203B41FA5}">
                      <a16:colId xmlns:a16="http://schemas.microsoft.com/office/drawing/2014/main" val="1799320344"/>
                    </a:ext>
                  </a:extLst>
                </a:gridCol>
                <a:gridCol w="3884475">
                  <a:extLst>
                    <a:ext uri="{9D8B030D-6E8A-4147-A177-3AD203B41FA5}">
                      <a16:colId xmlns:a16="http://schemas.microsoft.com/office/drawing/2014/main" val="2371877653"/>
                    </a:ext>
                  </a:extLst>
                </a:gridCol>
              </a:tblGrid>
              <a:tr h="344975">
                <a:tc>
                  <a:txBody>
                    <a:bodyPr/>
                    <a:lstStyle/>
                    <a:p>
                      <a:pPr marL="0" marR="0">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Priority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lumMod val="75000"/>
                      </a:schemeClr>
                    </a:solidFill>
                  </a:tcPr>
                </a:tc>
                <a:tc>
                  <a:txBody>
                    <a:bodyPr/>
                    <a:lstStyle/>
                    <a:p>
                      <a:pPr marL="0" marR="0">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Definition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lumMod val="75000"/>
                      </a:schemeClr>
                    </a:solidFill>
                  </a:tcPr>
                </a:tc>
                <a:tc>
                  <a:txBody>
                    <a:bodyPr/>
                    <a:lstStyle/>
                    <a:p>
                      <a:pPr marL="0" marR="0">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Metric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4693079"/>
                  </a:ext>
                </a:extLst>
              </a:tr>
              <a:tr h="709663">
                <a:tc>
                  <a:txBody>
                    <a:bodyPr/>
                    <a:lstStyle/>
                    <a:p>
                      <a:pPr marL="0" marR="0" lvl="0" indent="0">
                        <a:lnSpc>
                          <a:spcPct val="105000"/>
                        </a:lnSpc>
                        <a:spcBef>
                          <a:spcPts val="0"/>
                        </a:spcBef>
                        <a:spcAft>
                          <a:spcPts val="800"/>
                        </a:spcAft>
                        <a:buFont typeface="+mj-lt"/>
                        <a:buNone/>
                      </a:pPr>
                      <a:r>
                        <a:rPr lang="en-US" sz="1400" b="1">
                          <a:effectLst/>
                          <a:latin typeface="Calibri" panose="020F0502020204030204" pitchFamily="34" charset="0"/>
                          <a:ea typeface="Calibri" panose="020F0502020204030204" pitchFamily="34" charset="0"/>
                          <a:cs typeface="Times New Roman" panose="02020603050405020304" pitchFamily="18" charset="0"/>
                        </a:rPr>
                        <a:t>Product/Market Fit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685800" marR="0" indent="0">
                        <a:spcBef>
                          <a:spcPts val="0"/>
                        </a:spcBef>
                        <a:spcAft>
                          <a:spcPts val="0"/>
                        </a:spcAft>
                        <a:buFont typeface="+mj-lt"/>
                        <a:buNone/>
                      </a:pPr>
                      <a:r>
                        <a:rPr lang="en-US" sz="1400" b="1">
                          <a:effectLst/>
                          <a:latin typeface="Calibri" panose="020F0502020204030204"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Product vision satisfies a strong market demand and is tightly aligned with company revenue objectives and GTM priorities.  Tight alignment across DBX, CI &amp; CCO organizations.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200" b="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Digital Banking growth (ACV) ≥ 80% YoY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Low-Code growth (ACV) ≥ 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NRR ≥ 105%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864749643"/>
                  </a:ext>
                </a:extLst>
              </a:tr>
              <a:tr h="946217">
                <a:tc>
                  <a:txBody>
                    <a:bodyPr/>
                    <a:lstStyle/>
                    <a:p>
                      <a:pPr marL="0" marR="0" lvl="0" indent="0">
                        <a:lnSpc>
                          <a:spcPct val="105000"/>
                        </a:lnSpc>
                        <a:spcBef>
                          <a:spcPts val="0"/>
                        </a:spcBef>
                        <a:spcAft>
                          <a:spcPts val="800"/>
                        </a:spcAft>
                        <a:buFont typeface="+mj-lt"/>
                        <a:buNone/>
                      </a:pPr>
                      <a:r>
                        <a:rPr lang="en-US" sz="1400" b="1">
                          <a:effectLst/>
                          <a:latin typeface="Calibri" panose="020F0502020204030204" pitchFamily="34" charset="0"/>
                          <a:ea typeface="Calibri" panose="020F0502020204030204" pitchFamily="34" charset="0"/>
                          <a:cs typeface="Times New Roman" panose="02020603050405020304" pitchFamily="18" charset="0"/>
                        </a:rPr>
                        <a:t>Engineering Excellence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World-class engineering practices in software development around Agile to enable new levels of productivity, adaptability and predictability.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Implement scrum team model (Q1) and Scaled Agile Framework best practices (H1)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Meet/exceed Engineering productivity metric(s)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Meet/exceed Opex AOP targets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100938"/>
                  </a:ext>
                </a:extLst>
              </a:tr>
              <a:tr h="923980">
                <a:tc>
                  <a:txBody>
                    <a:bodyPr/>
                    <a:lstStyle/>
                    <a:p>
                      <a:pPr marL="0" marR="0" lvl="0" indent="0">
                        <a:lnSpc>
                          <a:spcPct val="105000"/>
                        </a:lnSpc>
                        <a:spcBef>
                          <a:spcPts val="0"/>
                        </a:spcBef>
                        <a:spcAft>
                          <a:spcPts val="800"/>
                        </a:spcAft>
                        <a:buFont typeface="+mj-lt"/>
                        <a:buNone/>
                      </a:pPr>
                      <a:r>
                        <a:rPr lang="en-US" sz="1400" b="1">
                          <a:effectLst/>
                          <a:latin typeface="Calibri" panose="020F0502020204030204" pitchFamily="34" charset="0"/>
                          <a:ea typeface="Calibri" panose="020F0502020204030204" pitchFamily="34" charset="0"/>
                          <a:cs typeface="Times New Roman" panose="02020603050405020304" pitchFamily="18" charset="0"/>
                        </a:rPr>
                        <a:t>Product Quality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World-class engineering practices in software development and ensuring the highest bar for whole product quality and user experience.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200" b="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Escaped Defects </a:t>
                      </a:r>
                      <a:r>
                        <a:rPr lang="en-US" sz="1200" b="1">
                          <a:solidFill>
                            <a:srgbClr val="0070C0"/>
                          </a:solidFill>
                          <a:effectLst/>
                          <a:latin typeface="Avenir Book"/>
                          <a:ea typeface="Calibri" panose="020F0502020204030204" pitchFamily="34" charset="0"/>
                          <a:cs typeface="Times New Roman" panose="02020603050405020304" pitchFamily="18" charset="0"/>
                        </a:rPr>
                        <a:t>≤</a:t>
                      </a:r>
                      <a:r>
                        <a:rPr lang="en-US" sz="1200" b="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Implementation of internal common Test process/framework based on Quantum tools (Q1)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574692843"/>
                  </a:ext>
                </a:extLst>
              </a:tr>
              <a:tr h="709663">
                <a:tc>
                  <a:txBody>
                    <a:bodyPr/>
                    <a:lstStyle/>
                    <a:p>
                      <a:pPr marL="0" marR="0" lvl="0" indent="0">
                        <a:lnSpc>
                          <a:spcPct val="105000"/>
                        </a:lnSpc>
                        <a:spcBef>
                          <a:spcPts val="0"/>
                        </a:spcBef>
                        <a:spcAft>
                          <a:spcPts val="800"/>
                        </a:spcAft>
                        <a:buFont typeface="+mj-lt"/>
                        <a:buNone/>
                      </a:pPr>
                      <a:r>
                        <a:rPr lang="en-US" sz="1400" b="1">
                          <a:effectLst/>
                          <a:latin typeface="Calibri" panose="020F0502020204030204" pitchFamily="34" charset="0"/>
                          <a:ea typeface="Calibri" panose="020F0502020204030204" pitchFamily="34" charset="0"/>
                          <a:cs typeface="Times New Roman" panose="02020603050405020304" pitchFamily="18" charset="0"/>
                        </a:rPr>
                        <a:t>Ease of Use &amp; Speed to Go-Live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Product and services are simple and easy to use, and enable customers to rapidly go-live with their first app.</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defTabSz="914400" rtl="0" eaLnBrk="1" latinLnBrk="0" hangingPunct="1">
                        <a:spcBef>
                          <a:spcPts val="0"/>
                        </a:spcBef>
                        <a:spcAft>
                          <a:spcPts val="0"/>
                        </a:spcAft>
                      </a:pPr>
                      <a:r>
                        <a:rPr lang="en-US" sz="1200" b="1" kern="12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20/20 Time-to-Value &gt; 75%</a:t>
                      </a:r>
                    </a:p>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NPS score (@ 6-9 months)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Free trial funnel –live apps &gt; xx%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684472276"/>
                  </a:ext>
                </a:extLst>
              </a:tr>
              <a:tr h="709663">
                <a:tc>
                  <a:txBody>
                    <a:bodyPr/>
                    <a:lstStyle/>
                    <a:p>
                      <a:pPr marL="0" marR="0" lvl="0" indent="0">
                        <a:lnSpc>
                          <a:spcPct val="105000"/>
                        </a:lnSpc>
                        <a:spcBef>
                          <a:spcPts val="0"/>
                        </a:spcBef>
                        <a:spcAft>
                          <a:spcPts val="800"/>
                        </a:spcAft>
                        <a:buFont typeface="+mj-lt"/>
                        <a:buNone/>
                      </a:pPr>
                      <a:r>
                        <a:rPr lang="en-US" sz="1400" b="1">
                          <a:effectLst/>
                          <a:latin typeface="Calibri" panose="020F0502020204030204" pitchFamily="34" charset="0"/>
                          <a:ea typeface="Calibri" panose="020F0502020204030204" pitchFamily="34" charset="0"/>
                          <a:cs typeface="Times New Roman" panose="02020603050405020304" pitchFamily="18" charset="0"/>
                        </a:rPr>
                        <a:t>“One Kony” customer experience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Streamlined and timely experience for obtaining assistance across community, standard and premium support offerings.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Base Camp SLA &gt;= xx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Resolution SLA &gt;=95% (exclude Sev 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CSAT Score &gt;=80%</a:t>
                      </a:r>
                      <a:r>
                        <a:rPr lang="en-US" sz="12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055875667"/>
                  </a:ext>
                </a:extLst>
              </a:tr>
              <a:tr h="1205575">
                <a:tc>
                  <a:txBody>
                    <a:bodyPr/>
                    <a:lstStyle/>
                    <a:p>
                      <a:pPr marL="0" marR="0" lvl="0" indent="0">
                        <a:lnSpc>
                          <a:spcPct val="105000"/>
                        </a:lnSpc>
                        <a:spcBef>
                          <a:spcPts val="0"/>
                        </a:spcBef>
                        <a:spcAft>
                          <a:spcPts val="800"/>
                        </a:spcAft>
                        <a:buFont typeface="+mj-lt"/>
                        <a:buNone/>
                      </a:pPr>
                      <a:r>
                        <a:rPr lang="en-US" sz="1400" b="1">
                          <a:effectLst/>
                          <a:latin typeface="Calibri" panose="020F0502020204030204" pitchFamily="34" charset="0"/>
                          <a:ea typeface="Calibri" panose="020F0502020204030204" pitchFamily="34" charset="0"/>
                          <a:cs typeface="Times New Roman" panose="02020603050405020304" pitchFamily="18" charset="0"/>
                        </a:rPr>
                        <a:t>Leadership and Talent Management </a:t>
                      </a:r>
                      <a:r>
                        <a:rPr lang="en-US" sz="1400" b="1" i="1">
                          <a:effectLst/>
                          <a:latin typeface="Calibri" panose="020F0502020204030204" pitchFamily="34" charset="0"/>
                          <a:ea typeface="Calibri" panose="020F0502020204030204" pitchFamily="34" charset="0"/>
                          <a:cs typeface="Times New Roman" panose="02020603050405020304" pitchFamily="18" charset="0"/>
                        </a:rPr>
                        <a:t>(for people managers)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Font typeface="+mj-lt"/>
                        <a:buNone/>
                      </a:pPr>
                      <a:r>
                        <a:rPr lang="en-US" sz="1400" b="1">
                          <a:effectLst/>
                          <a:latin typeface="Calibri" panose="020F0502020204030204"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Highly engaged mobilizers and healthy organization culture.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Recruit, retain and develop diverse talent; and identify, develop and empower “growth mindset” leaders for the future of Kony.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Demonstrate and embrace Kony Values thru day-to-day leadership.</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Retention ≥ 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Leadership Diversity ≥ 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Growth from Within &gt; 50-67%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b="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Top Talent retention 95%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840020233"/>
                  </a:ext>
                </a:extLst>
              </a:tr>
            </a:tbl>
          </a:graphicData>
        </a:graphic>
      </p:graphicFrame>
    </p:spTree>
    <p:extLst>
      <p:ext uri="{BB962C8B-B14F-4D97-AF65-F5344CB8AC3E}">
        <p14:creationId xmlns:p14="http://schemas.microsoft.com/office/powerpoint/2010/main" val="67930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2E61DC9-019A-6940-B8A0-36E365CCBA1E}"/>
              </a:ext>
            </a:extLst>
          </p:cNvPr>
          <p:cNvSpPr/>
          <p:nvPr/>
        </p:nvSpPr>
        <p:spPr>
          <a:xfrm>
            <a:off x="0" y="0"/>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A79FE6-2604-A94A-A71A-767854773204}"/>
              </a:ext>
            </a:extLst>
          </p:cNvPr>
          <p:cNvSpPr>
            <a:spLocks noGrp="1"/>
          </p:cNvSpPr>
          <p:nvPr>
            <p:ph type="title"/>
          </p:nvPr>
        </p:nvSpPr>
        <p:spPr>
          <a:xfrm>
            <a:off x="766482" y="0"/>
            <a:ext cx="11425518" cy="838200"/>
          </a:xfrm>
        </p:spPr>
        <p:txBody>
          <a:bodyPr anchor="ctr"/>
          <a:lstStyle/>
          <a:p>
            <a:r>
              <a:rPr lang="en-US" altLang="en-US" sz="3600">
                <a:solidFill>
                  <a:schemeClr val="tx1"/>
                </a:solidFill>
                <a:latin typeface="Calibri Light" panose="020F0302020204030204" pitchFamily="34" charset="0"/>
                <a:cs typeface="Calibri Light" panose="020F0302020204030204" pitchFamily="34" charset="0"/>
              </a:rPr>
              <a:t>Agile Transformation: Phased Action Plan </a:t>
            </a:r>
            <a:r>
              <a:rPr lang="en-US" altLang="en-US" sz="3600">
                <a:latin typeface="Calibri Light" panose="020F0302020204030204" pitchFamily="34" charset="0"/>
                <a:cs typeface="Calibri Light" panose="020F0302020204030204" pitchFamily="34" charset="0"/>
              </a:rPr>
              <a:t>(</a:t>
            </a:r>
            <a:r>
              <a:rPr lang="en-US" altLang="en-US" sz="3600">
                <a:solidFill>
                  <a:srgbClr val="C00000"/>
                </a:solidFill>
                <a:latin typeface="Calibri Light" panose="020F0302020204030204" pitchFamily="34" charset="0"/>
                <a:cs typeface="Calibri Light" panose="020F0302020204030204" pitchFamily="34" charset="0"/>
              </a:rPr>
              <a:t>Hidden</a:t>
            </a:r>
            <a:r>
              <a:rPr lang="en-US" altLang="en-US" sz="3600">
                <a:latin typeface="Calibri Light" panose="020F0302020204030204" pitchFamily="34" charset="0"/>
                <a:cs typeface="Calibri Light" panose="020F0302020204030204" pitchFamily="34" charset="0"/>
              </a:rPr>
              <a:t>)</a:t>
            </a:r>
            <a:endParaRPr lang="en-US" altLang="en-US" sz="3600">
              <a:solidFill>
                <a:schemeClr val="tx1"/>
              </a:solidFill>
              <a:latin typeface="Calibri Light" panose="020F0302020204030204" pitchFamily="34" charset="0"/>
              <a:cs typeface="Calibri Light" panose="020F0302020204030204" pitchFamily="34" charset="0"/>
            </a:endParaRPr>
          </a:p>
        </p:txBody>
      </p:sp>
      <p:sp>
        <p:nvSpPr>
          <p:cNvPr id="17" name="TextBox 16">
            <a:extLst>
              <a:ext uri="{FF2B5EF4-FFF2-40B4-BE49-F238E27FC236}">
                <a16:creationId xmlns:a16="http://schemas.microsoft.com/office/drawing/2014/main" id="{77098EEA-5019-4E32-A63D-52B7C776AE3C}"/>
              </a:ext>
            </a:extLst>
          </p:cNvPr>
          <p:cNvSpPr txBox="1"/>
          <p:nvPr/>
        </p:nvSpPr>
        <p:spPr>
          <a:xfrm>
            <a:off x="647700" y="2116185"/>
            <a:ext cx="3619500" cy="4284616"/>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0" algn="l" defTabSz="800100">
              <a:lnSpc>
                <a:spcPct val="90000"/>
              </a:lnSpc>
              <a:spcBef>
                <a:spcPct val="0"/>
              </a:spcBef>
              <a:spcAft>
                <a:spcPct val="15000"/>
              </a:spcAft>
              <a:buNone/>
            </a:pPr>
            <a:r>
              <a:rPr lang="en-US" sz="1800" b="0" i="0" kern="1200">
                <a:latin typeface="Calibri Light" panose="020F0302020204030204" pitchFamily="34" charset="0"/>
                <a:cs typeface="Calibri Light" panose="020F0302020204030204" pitchFamily="34" charset="0"/>
              </a:rPr>
              <a:t>  ASSESSMENT/PLAN</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latin typeface="Calibri Light" panose="020F0302020204030204" pitchFamily="34" charset="0"/>
                <a:cs typeface="Calibri Light" panose="020F0302020204030204" pitchFamily="34" charset="0"/>
              </a:rPr>
              <a:t> Share &amp; Recognize Feedback</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latin typeface="Calibri Light" panose="020F0302020204030204" pitchFamily="34" charset="0"/>
                <a:cs typeface="Calibri Light" panose="020F0302020204030204" pitchFamily="34" charset="0"/>
              </a:rPr>
              <a:t> Identify &amp; Prioritize Workstreams </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latin typeface="Calibri Light" panose="020F0302020204030204" pitchFamily="34" charset="0"/>
                <a:cs typeface="Calibri Light" panose="020F0302020204030204" pitchFamily="34" charset="0"/>
              </a:rPr>
              <a:t>Quality Metrics (“Escape Defects”)</a:t>
            </a:r>
          </a:p>
          <a:p>
            <a:pPr marL="114300" lvl="1" indent="0" algn="l" defTabSz="533400">
              <a:lnSpc>
                <a:spcPct val="90000"/>
              </a:lnSpc>
              <a:spcBef>
                <a:spcPct val="0"/>
              </a:spcBef>
              <a:spcAft>
                <a:spcPct val="15000"/>
              </a:spcAft>
              <a:buNone/>
            </a:pPr>
            <a:endParaRPr lang="en-US" sz="1200" b="0" i="0" kern="1200">
              <a:latin typeface="Calibri Light" panose="020F0302020204030204" pitchFamily="34" charset="0"/>
              <a:cs typeface="Calibri Light" panose="020F0302020204030204" pitchFamily="34" charset="0"/>
            </a:endParaRPr>
          </a:p>
          <a:p>
            <a:pPr marL="114300" lvl="1" indent="0" algn="l" defTabSz="533400">
              <a:lnSpc>
                <a:spcPct val="90000"/>
              </a:lnSpc>
              <a:spcBef>
                <a:spcPct val="0"/>
              </a:spcBef>
              <a:spcAft>
                <a:spcPct val="15000"/>
              </a:spcAft>
              <a:buNone/>
            </a:pPr>
            <a:endParaRPr lang="en-US" sz="1200" b="0" i="0" kern="1200">
              <a:latin typeface="Calibri Light" panose="020F0302020204030204" pitchFamily="34" charset="0"/>
              <a:cs typeface="Calibri Light" panose="020F0302020204030204" pitchFamily="34" charset="0"/>
            </a:endParaRPr>
          </a:p>
          <a:p>
            <a:pPr marL="171450" lvl="1" indent="0" algn="l" defTabSz="800100">
              <a:lnSpc>
                <a:spcPct val="90000"/>
              </a:lnSpc>
              <a:spcBef>
                <a:spcPct val="0"/>
              </a:spcBef>
              <a:spcAft>
                <a:spcPct val="15000"/>
              </a:spcAft>
              <a:buNone/>
            </a:pPr>
            <a:r>
              <a:rPr lang="en-US" sz="1800" b="0" i="0" kern="1200">
                <a:latin typeface="Calibri Light" panose="020F0302020204030204" pitchFamily="34" charset="0"/>
                <a:cs typeface="Calibri Light" panose="020F0302020204030204" pitchFamily="34" charset="0"/>
              </a:rPr>
              <a:t>  INFRASTUCTURE</a:t>
            </a:r>
            <a:endParaRPr lang="en-US" sz="2000" b="0" i="0" kern="1200">
              <a:latin typeface="Calibri Light" panose="020F0302020204030204" pitchFamily="34" charset="0"/>
              <a:cs typeface="Calibri Light" panose="020F0302020204030204" pitchFamily="34" charset="0"/>
            </a:endParaRPr>
          </a:p>
          <a:p>
            <a:pPr marL="114300" lvl="1" indent="0" algn="l" defTabSz="622300">
              <a:lnSpc>
                <a:spcPct val="90000"/>
              </a:lnSpc>
              <a:spcBef>
                <a:spcPct val="0"/>
              </a:spcBef>
              <a:spcAft>
                <a:spcPct val="15000"/>
              </a:spcAft>
              <a:buFont typeface="Wingdings"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WiFi update planned</a:t>
            </a:r>
          </a:p>
          <a:p>
            <a:pPr marL="114300" lvl="1" indent="0" algn="l" defTabSz="622300">
              <a:lnSpc>
                <a:spcPct val="90000"/>
              </a:lnSpc>
              <a:spcBef>
                <a:spcPct val="0"/>
              </a:spcBef>
              <a:spcAft>
                <a:spcPct val="15000"/>
              </a:spcAft>
              <a:buFont typeface="Wingdings"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Laptop &amp; Monitor refresh planned</a:t>
            </a:r>
          </a:p>
          <a:p>
            <a:pPr marL="114300" lvl="1" indent="0" algn="l" defTabSz="622300">
              <a:lnSpc>
                <a:spcPct val="90000"/>
              </a:lnSpc>
              <a:spcBef>
                <a:spcPct val="0"/>
              </a:spcBef>
              <a:spcAft>
                <a:spcPct val="15000"/>
              </a:spcAft>
              <a:buNone/>
            </a:pPr>
            <a:endParaRPr lang="en-US" sz="1400" b="0" i="0" kern="1200">
              <a:latin typeface="Calibri Light" panose="020F0302020204030204" pitchFamily="34" charset="0"/>
              <a:cs typeface="Calibri Light" panose="020F0302020204030204" pitchFamily="34" charset="0"/>
            </a:endParaRPr>
          </a:p>
          <a:p>
            <a:pPr marL="114300" lvl="1" indent="0" algn="l" defTabSz="622300">
              <a:lnSpc>
                <a:spcPct val="90000"/>
              </a:lnSpc>
              <a:spcBef>
                <a:spcPct val="0"/>
              </a:spcBef>
              <a:spcAft>
                <a:spcPct val="15000"/>
              </a:spcAft>
              <a:buNone/>
            </a:pPr>
            <a:endParaRPr lang="en-US" sz="1400" b="0" i="0" kern="1200">
              <a:latin typeface="Calibri Light" panose="020F0302020204030204" pitchFamily="34" charset="0"/>
              <a:cs typeface="Calibri Light" panose="020F0302020204030204" pitchFamily="34" charset="0"/>
            </a:endParaRPr>
          </a:p>
          <a:p>
            <a:pPr marL="171450" lvl="1" indent="0" algn="l" defTabSz="800100">
              <a:lnSpc>
                <a:spcPct val="90000"/>
              </a:lnSpc>
              <a:spcBef>
                <a:spcPct val="0"/>
              </a:spcBef>
              <a:spcAft>
                <a:spcPct val="15000"/>
              </a:spcAft>
              <a:buNone/>
            </a:pPr>
            <a:r>
              <a:rPr lang="en-US" sz="18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ROLES &amp; RESPONSIBILITIES</a:t>
            </a:r>
          </a:p>
          <a:p>
            <a:pPr marL="114300" lvl="1" indent="0" algn="l" defTabSz="622300">
              <a:lnSpc>
                <a:spcPct val="90000"/>
              </a:lnSpc>
              <a:spcBef>
                <a:spcPct val="0"/>
              </a:spcBef>
              <a:spcAft>
                <a:spcPct val="15000"/>
              </a:spcAft>
              <a:buFont typeface="Wingdings"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Chief Technical Architect</a:t>
            </a:r>
          </a:p>
          <a:p>
            <a:pPr marL="114300" lvl="1" indent="0" algn="l" defTabSz="622300">
              <a:lnSpc>
                <a:spcPct val="90000"/>
              </a:lnSpc>
              <a:spcBef>
                <a:spcPct val="0"/>
              </a:spcBef>
              <a:spcAft>
                <a:spcPct val="15000"/>
              </a:spcAft>
              <a:buFont typeface="Wingdings"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Head of Quality</a:t>
            </a:r>
          </a:p>
          <a:p>
            <a:pPr marL="114300" lvl="1" indent="0" algn="l" defTabSz="622300">
              <a:lnSpc>
                <a:spcPct val="90000"/>
              </a:lnSpc>
              <a:spcBef>
                <a:spcPct val="0"/>
              </a:spcBef>
              <a:spcAft>
                <a:spcPct val="15000"/>
              </a:spcAft>
              <a:buFont typeface="Arial" panose="020B0604020202020204" pitchFamily="34" charset="0"/>
              <a:buNone/>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a:t>
            </a:r>
          </a:p>
          <a:p>
            <a:pPr marL="457200" lvl="2" indent="0" algn="l" defTabSz="889000">
              <a:lnSpc>
                <a:spcPct val="90000"/>
              </a:lnSpc>
              <a:spcBef>
                <a:spcPct val="0"/>
              </a:spcBef>
              <a:spcAft>
                <a:spcPct val="15000"/>
              </a:spcAft>
              <a:buNone/>
            </a:pPr>
            <a:endParaRPr lang="en-US" sz="2000" b="0" i="0" kern="1200">
              <a:latin typeface="Calibri Light" panose="020F0302020204030204" pitchFamily="34" charset="0"/>
              <a:cs typeface="Calibri Light" panose="020F0302020204030204" pitchFamily="34" charset="0"/>
            </a:endParaRPr>
          </a:p>
          <a:p>
            <a:pPr marL="457200" lvl="2" indent="0" algn="l" defTabSz="889000">
              <a:lnSpc>
                <a:spcPct val="90000"/>
              </a:lnSpc>
              <a:spcBef>
                <a:spcPct val="0"/>
              </a:spcBef>
              <a:spcAft>
                <a:spcPct val="15000"/>
              </a:spcAft>
              <a:buNone/>
            </a:pPr>
            <a:endParaRPr lang="en-US" sz="2000" b="0" i="0" kern="1200">
              <a:latin typeface="Calibri Light" panose="020F0302020204030204" pitchFamily="34" charset="0"/>
              <a:cs typeface="Calibri Light" panose="020F0302020204030204" pitchFamily="34" charset="0"/>
            </a:endParaRPr>
          </a:p>
          <a:p>
            <a:pPr marL="457200" lvl="2" indent="0" algn="l" defTabSz="889000">
              <a:lnSpc>
                <a:spcPct val="90000"/>
              </a:lnSpc>
              <a:spcBef>
                <a:spcPct val="0"/>
              </a:spcBef>
              <a:spcAft>
                <a:spcPct val="15000"/>
              </a:spcAft>
              <a:buNone/>
            </a:pPr>
            <a:endParaRPr lang="en-US" sz="2000" b="0" i="0" kern="1200">
              <a:latin typeface="Calibri Light" panose="020F0302020204030204" pitchFamily="34" charset="0"/>
              <a:cs typeface="Calibri Light" panose="020F0302020204030204" pitchFamily="34" charset="0"/>
            </a:endParaRPr>
          </a:p>
          <a:p>
            <a:pPr marL="457200" lvl="2" indent="0" algn="l" defTabSz="889000">
              <a:lnSpc>
                <a:spcPct val="90000"/>
              </a:lnSpc>
              <a:spcBef>
                <a:spcPct val="0"/>
              </a:spcBef>
              <a:spcAft>
                <a:spcPct val="15000"/>
              </a:spcAft>
              <a:buNone/>
            </a:pPr>
            <a:endParaRPr lang="en-US" sz="2000" b="0" i="0" kern="1200">
              <a:latin typeface="Calibri Light" panose="020F0302020204030204" pitchFamily="34" charset="0"/>
              <a:cs typeface="Calibri Light" panose="020F0302020204030204" pitchFamily="34" charset="0"/>
            </a:endParaRPr>
          </a:p>
          <a:p>
            <a:pPr marL="457200" lvl="2" indent="0" algn="l" defTabSz="889000">
              <a:lnSpc>
                <a:spcPct val="90000"/>
              </a:lnSpc>
              <a:spcBef>
                <a:spcPct val="0"/>
              </a:spcBef>
              <a:spcAft>
                <a:spcPct val="15000"/>
              </a:spcAft>
              <a:buNone/>
            </a:pPr>
            <a:endParaRPr lang="en-US" sz="2000" b="0" i="0" kern="1200">
              <a:latin typeface="Calibri Light" panose="020F0302020204030204" pitchFamily="34" charset="0"/>
              <a:cs typeface="Calibri Light" panose="020F0302020204030204" pitchFamily="34" charset="0"/>
            </a:endParaRPr>
          </a:p>
          <a:p>
            <a:pPr marL="457200" lvl="2" indent="0" algn="l" defTabSz="889000">
              <a:lnSpc>
                <a:spcPct val="90000"/>
              </a:lnSpc>
              <a:spcBef>
                <a:spcPct val="0"/>
              </a:spcBef>
              <a:spcAft>
                <a:spcPct val="15000"/>
              </a:spcAft>
              <a:buNone/>
            </a:pPr>
            <a:endParaRPr lang="en-US" sz="2000" b="0" i="0" kern="1200">
              <a:latin typeface="Calibri Light" panose="020F0302020204030204" pitchFamily="34" charset="0"/>
              <a:cs typeface="Calibri Light" panose="020F0302020204030204" pitchFamily="34" charset="0"/>
            </a:endParaRPr>
          </a:p>
        </p:txBody>
      </p:sp>
      <p:sp>
        <p:nvSpPr>
          <p:cNvPr id="15" name="TextBox 14">
            <a:extLst>
              <a:ext uri="{FF2B5EF4-FFF2-40B4-BE49-F238E27FC236}">
                <a16:creationId xmlns:a16="http://schemas.microsoft.com/office/drawing/2014/main" id="{D9BB51B8-3A39-44DC-8EFB-E3D233B938C0}"/>
              </a:ext>
            </a:extLst>
          </p:cNvPr>
          <p:cNvSpPr txBox="1"/>
          <p:nvPr/>
        </p:nvSpPr>
        <p:spPr>
          <a:xfrm>
            <a:off x="4457699" y="2102224"/>
            <a:ext cx="3619501" cy="4284616"/>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0" algn="l" defTabSz="800100">
              <a:lnSpc>
                <a:spcPct val="90000"/>
              </a:lnSpc>
              <a:spcBef>
                <a:spcPct val="0"/>
              </a:spcBef>
              <a:spcAft>
                <a:spcPct val="15000"/>
              </a:spcAft>
              <a:buNone/>
            </a:pPr>
            <a:r>
              <a:rPr lang="en-US" sz="1800" b="0" i="0" kern="1200">
                <a:latin typeface="Calibri Light" panose="020F0302020204030204" pitchFamily="34" charset="0"/>
                <a:cs typeface="Calibri Light" panose="020F0302020204030204" pitchFamily="34" charset="0"/>
              </a:rPr>
              <a:t>STRATEGIC</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Culture: Agile methodology, Role definition</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Alignment: Map Dev to Biz plans</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Transparency: Dashboard driven dev</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Execution: Scaled Agile Framework (SAFe)</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Quality: Monthly releases &amp; Investment </a:t>
            </a:r>
          </a:p>
          <a:p>
            <a:pPr marL="114300" lvl="1" algn="l" defTabSz="622300">
              <a:lnSpc>
                <a:spcPct val="90000"/>
              </a:lnSpc>
              <a:spcBef>
                <a:spcPct val="0"/>
              </a:spcBef>
              <a:spcAft>
                <a:spcPct val="15000"/>
              </a:spcAft>
            </a:pPr>
            <a:r>
              <a:rPr lang="en-US" sz="1400" b="1" i="0" kern="1200">
                <a:latin typeface="Calibri Light" panose="020F0302020204030204" pitchFamily="34" charset="0"/>
                <a:cs typeface="Calibri Light" panose="020F0302020204030204" pitchFamily="34" charset="0"/>
              </a:rPr>
              <a:t>Maturity Scorecard (Crosslake checkin)</a:t>
            </a:r>
            <a:endParaRPr lang="en-US" sz="1400" b="1"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endParaRPr>
          </a:p>
          <a:p>
            <a:pPr marL="114300" lvl="1" indent="0" algn="l" defTabSz="622300">
              <a:lnSpc>
                <a:spcPct val="90000"/>
              </a:lnSpc>
              <a:spcBef>
                <a:spcPct val="0"/>
              </a:spcBef>
              <a:spcAft>
                <a:spcPct val="15000"/>
              </a:spcAft>
              <a:buNone/>
            </a:pPr>
            <a:endParaRPr lang="en-US" sz="1400" b="0" i="0" kern="1200">
              <a:latin typeface="Calibri Light" panose="020F0302020204030204" pitchFamily="34" charset="0"/>
              <a:cs typeface="Calibri Light" panose="020F0302020204030204" pitchFamily="34" charset="0"/>
            </a:endParaRPr>
          </a:p>
          <a:p>
            <a:pPr marL="171450" lvl="1" indent="0" algn="l" defTabSz="800100">
              <a:lnSpc>
                <a:spcPct val="90000"/>
              </a:lnSpc>
              <a:spcBef>
                <a:spcPct val="0"/>
              </a:spcBef>
              <a:spcAft>
                <a:spcPct val="15000"/>
              </a:spcAft>
              <a:buNone/>
            </a:pPr>
            <a:r>
              <a:rPr lang="en-US" sz="1800" b="0" i="0" kern="1200">
                <a:latin typeface="Calibri Light" panose="020F0302020204030204" pitchFamily="34" charset="0"/>
                <a:cs typeface="Calibri Light" panose="020F0302020204030204" pitchFamily="34" charset="0"/>
              </a:rPr>
              <a:t>TACTICAL</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Agile training (from LT to Engineer)</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Config &amp; Adoption of Agile tooling </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Estimation and Capacity planning</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Burndown and Velocity tracking</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Structured QA methodology &amp; tooling</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Schedule &amp; Status transparency</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Security &amp; UI/UX Index</a:t>
            </a:r>
          </a:p>
        </p:txBody>
      </p:sp>
      <p:graphicFrame>
        <p:nvGraphicFramePr>
          <p:cNvPr id="8" name="Diagram 7">
            <a:extLst>
              <a:ext uri="{FF2B5EF4-FFF2-40B4-BE49-F238E27FC236}">
                <a16:creationId xmlns:a16="http://schemas.microsoft.com/office/drawing/2014/main" id="{8424D988-EA91-4237-A1A8-18074C753C7F}"/>
              </a:ext>
            </a:extLst>
          </p:cNvPr>
          <p:cNvGraphicFramePr/>
          <p:nvPr>
            <p:extLst>
              <p:ext uri="{D42A27DB-BD31-4B8C-83A1-F6EECF244321}">
                <p14:modId xmlns:p14="http://schemas.microsoft.com/office/powerpoint/2010/main" val="4090099677"/>
              </p:ext>
            </p:extLst>
          </p:nvPr>
        </p:nvGraphicFramePr>
        <p:xfrm>
          <a:off x="650513" y="305720"/>
          <a:ext cx="11261235" cy="181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5D772C91-D202-4D92-A596-A52BCE2E2B29}"/>
              </a:ext>
            </a:extLst>
          </p:cNvPr>
          <p:cNvSpPr txBox="1"/>
          <p:nvPr/>
        </p:nvSpPr>
        <p:spPr>
          <a:xfrm>
            <a:off x="8267700" y="2102224"/>
            <a:ext cx="3619500" cy="4284616"/>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6012" rIns="0" bIns="144018" numCol="1" spcCol="1270" anchor="t" anchorCtr="0">
            <a:noAutofit/>
          </a:bodyPr>
          <a:lstStyle/>
          <a:p>
            <a:pPr marL="171450" lvl="1" indent="0" algn="l" defTabSz="800100">
              <a:lnSpc>
                <a:spcPct val="90000"/>
              </a:lnSpc>
              <a:spcBef>
                <a:spcPct val="0"/>
              </a:spcBef>
              <a:spcAft>
                <a:spcPct val="15000"/>
              </a:spcAft>
              <a:buNone/>
            </a:pPr>
            <a:r>
              <a:rPr lang="en-US" sz="1800" b="0" i="0" kern="1200">
                <a:latin typeface="Calibri Light" panose="020F0302020204030204" pitchFamily="34" charset="0"/>
                <a:cs typeface="Calibri Light" panose="020F0302020204030204" pitchFamily="34" charset="0"/>
              </a:rPr>
              <a:t>TOOLS &amp; AUTOMATION</a:t>
            </a:r>
          </a:p>
          <a:p>
            <a:pPr marL="344488" lvl="1" indent="-230188" algn="l" defTabSz="622300">
              <a:lnSpc>
                <a:spcPct val="90000"/>
              </a:lnSpc>
              <a:spcBef>
                <a:spcPct val="0"/>
              </a:spcBef>
              <a:spcAft>
                <a:spcPct val="15000"/>
              </a:spcAft>
              <a:buFont typeface="Wingdings" panose="05000000000000000000" pitchFamily="2" charset="2"/>
              <a:buChar char="ü"/>
            </a:pPr>
            <a:r>
              <a:rPr lang="en-US" sz="1400" kern="1200">
                <a:solidFill>
                  <a:schemeClr val="bg1">
                    <a:lumMod val="25000"/>
                  </a:schemeClr>
                </a:solidFill>
                <a:latin typeface="Calibri Light"/>
                <a:cs typeface="Calibri Light"/>
              </a:rPr>
              <a:t>  </a:t>
            </a: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Portfolio management</a:t>
            </a:r>
          </a:p>
          <a:p>
            <a:pPr marL="344488" lvl="1" indent="-230188"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Dependency management</a:t>
            </a:r>
          </a:p>
          <a:p>
            <a:pPr marL="344488" lvl="1" indent="-230188"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Additional test automation</a:t>
            </a:r>
          </a:p>
          <a:p>
            <a:pPr marL="344488" lvl="1" indent="-230188"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Continuous Integration/Deployment (CI/CD)</a:t>
            </a:r>
          </a:p>
          <a:p>
            <a:pPr marL="344488" lvl="1" indent="-230188" algn="l" defTabSz="622300">
              <a:lnSpc>
                <a:spcPct val="90000"/>
              </a:lnSpc>
              <a:spcBef>
                <a:spcPct val="0"/>
              </a:spcBef>
              <a:spcAft>
                <a:spcPct val="15000"/>
              </a:spcAft>
              <a:buFont typeface="Wingdings" panose="05000000000000000000" pitchFamily="2" charset="2"/>
              <a:buChar char="ü"/>
            </a:pPr>
            <a:r>
              <a:rPr lang="en-US" sz="14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  Live Site monitoring &amp; reviews</a:t>
            </a:r>
          </a:p>
          <a:p>
            <a:pPr marL="114300" lvl="1" indent="0" algn="l" defTabSz="622300">
              <a:lnSpc>
                <a:spcPct val="90000"/>
              </a:lnSpc>
              <a:spcBef>
                <a:spcPct val="0"/>
              </a:spcBef>
              <a:spcAft>
                <a:spcPct val="15000"/>
              </a:spcAft>
              <a:buNone/>
            </a:pPr>
            <a:r>
              <a:rPr lang="en-US" sz="1400" b="0" i="0" kern="1200">
                <a:latin typeface="Calibri Light" panose="020F0302020204030204" pitchFamily="34" charset="0"/>
                <a:cs typeface="Calibri Light" panose="020F0302020204030204" pitchFamily="34" charset="0"/>
              </a:rPr>
              <a:t> </a:t>
            </a:r>
          </a:p>
          <a:p>
            <a:pPr marL="114300" lvl="1" indent="0" algn="l" defTabSz="622300">
              <a:lnSpc>
                <a:spcPct val="90000"/>
              </a:lnSpc>
              <a:spcBef>
                <a:spcPct val="0"/>
              </a:spcBef>
              <a:spcAft>
                <a:spcPct val="15000"/>
              </a:spcAft>
              <a:buNone/>
            </a:pPr>
            <a:endParaRPr lang="en-US" sz="1400" b="0" i="0" kern="1200">
              <a:latin typeface="Calibri Light" panose="020F0302020204030204" pitchFamily="34" charset="0"/>
              <a:cs typeface="Calibri Light" panose="020F0302020204030204" pitchFamily="34" charset="0"/>
            </a:endParaRPr>
          </a:p>
          <a:p>
            <a:pPr marL="171450" lvl="1" indent="0" algn="l" defTabSz="800100">
              <a:lnSpc>
                <a:spcPct val="90000"/>
              </a:lnSpc>
              <a:spcBef>
                <a:spcPct val="0"/>
              </a:spcBef>
              <a:spcAft>
                <a:spcPct val="15000"/>
              </a:spcAft>
              <a:buNone/>
            </a:pPr>
            <a:r>
              <a:rPr lang="en-US" sz="1800" b="0" i="0" kern="1200">
                <a:solidFill>
                  <a:prstClr val="black">
                    <a:hueOff val="0"/>
                    <a:satOff val="0"/>
                    <a:lumOff val="0"/>
                    <a:alphaOff val="0"/>
                  </a:prstClr>
                </a:solidFill>
                <a:latin typeface="Calibri Light" panose="020F0302020204030204" pitchFamily="34" charset="0"/>
                <a:ea typeface="+mn-ea"/>
                <a:cs typeface="Calibri Light" panose="020F0302020204030204" pitchFamily="34" charset="0"/>
              </a:rPr>
              <a:t>ARCHITECTURE</a:t>
            </a: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latin typeface="Calibri Light" panose="020F0302020204030204" pitchFamily="34" charset="0"/>
                <a:cs typeface="Calibri Light" panose="020F0302020204030204" pitchFamily="34" charset="0"/>
              </a:rPr>
              <a:t> Coding Standards &amp; Guidance</a:t>
            </a:r>
            <a:endParaRPr lang="en-US" sz="1800" b="0" i="0" kern="1200">
              <a:latin typeface="Calibri Light" panose="020F0302020204030204" pitchFamily="34" charset="0"/>
              <a:cs typeface="Calibri Light" panose="020F0302020204030204" pitchFamily="34" charset="0"/>
            </a:endParaRP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latin typeface="Calibri Light" panose="020F0302020204030204" pitchFamily="34" charset="0"/>
                <a:cs typeface="Calibri Light" panose="020F0302020204030204" pitchFamily="34" charset="0"/>
              </a:rPr>
              <a:t> Target Architecture Roadmap</a:t>
            </a:r>
            <a:endParaRPr lang="en-US" sz="1800" b="0" i="0" kern="1200">
              <a:latin typeface="Calibri Light" panose="020F0302020204030204" pitchFamily="34" charset="0"/>
              <a:cs typeface="Calibri Light" panose="020F0302020204030204" pitchFamily="34" charset="0"/>
            </a:endParaRPr>
          </a:p>
          <a:p>
            <a:pPr marL="400050" lvl="1" indent="-285750" algn="l" defTabSz="622300">
              <a:lnSpc>
                <a:spcPct val="90000"/>
              </a:lnSpc>
              <a:spcBef>
                <a:spcPct val="0"/>
              </a:spcBef>
              <a:spcAft>
                <a:spcPct val="15000"/>
              </a:spcAft>
              <a:buFont typeface="Wingdings" panose="05000000000000000000" pitchFamily="2" charset="2"/>
              <a:buChar char="ü"/>
            </a:pPr>
            <a:r>
              <a:rPr lang="en-US" sz="1400" b="0" i="0" kern="1200">
                <a:latin typeface="Calibri Light" panose="020F0302020204030204" pitchFamily="34" charset="0"/>
                <a:cs typeface="Calibri Light" panose="020F0302020204030204" pitchFamily="34" charset="0"/>
              </a:rPr>
              <a:t> Reviews &amp; Oversight</a:t>
            </a:r>
            <a:endParaRPr lang="en-US" sz="1800" b="0" i="0" kern="1200">
              <a:latin typeface="Calibri Light" panose="020F0302020204030204" pitchFamily="34" charset="0"/>
              <a:cs typeface="Calibri Light" panose="020F0302020204030204" pitchFamily="34" charset="0"/>
            </a:endParaRPr>
          </a:p>
          <a:p>
            <a:pPr marL="114300" lvl="1" indent="0" algn="l" defTabSz="622300">
              <a:lnSpc>
                <a:spcPct val="90000"/>
              </a:lnSpc>
              <a:spcBef>
                <a:spcPct val="0"/>
              </a:spcBef>
              <a:spcAft>
                <a:spcPct val="15000"/>
              </a:spcAft>
              <a:buNone/>
            </a:pPr>
            <a:endParaRPr lang="en-US" sz="1400" b="0" i="0" kern="1200">
              <a:latin typeface="Calibri Light" panose="020F0302020204030204" pitchFamily="34" charset="0"/>
              <a:cs typeface="Calibri Light" panose="020F0302020204030204" pitchFamily="34" charset="0"/>
            </a:endParaRPr>
          </a:p>
          <a:p>
            <a:pPr marL="114300" lvl="1" indent="0" algn="l" defTabSz="622300">
              <a:lnSpc>
                <a:spcPct val="90000"/>
              </a:lnSpc>
              <a:spcBef>
                <a:spcPct val="0"/>
              </a:spcBef>
              <a:spcAft>
                <a:spcPct val="15000"/>
              </a:spcAft>
              <a:buNone/>
            </a:pPr>
            <a:endParaRPr lang="en-US" sz="1400" b="0" i="0" kern="12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52608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57200" y="1028700"/>
            <a:ext cx="3657600" cy="5142262"/>
          </a:xfrm>
          <a:prstGeom prst="rect">
            <a:avLst/>
          </a:prstGeom>
        </p:spPr>
        <p:txBody>
          <a:bodyPr vert="horz" wrap="square" lIns="0" tIns="6497" rIns="0" bIns="0" rtlCol="0">
            <a:spAutoFit/>
          </a:bodyPr>
          <a:lstStyle/>
          <a:p>
            <a:pPr marL="6497" marR="2599">
              <a:lnSpc>
                <a:spcPct val="143100"/>
              </a:lnSpc>
              <a:spcBef>
                <a:spcPts val="51"/>
              </a:spcBef>
            </a:pPr>
            <a:r>
              <a:rPr lang="en-US" sz="1100" spc="10">
                <a:solidFill>
                  <a:srgbClr val="404248"/>
                </a:solidFill>
                <a:latin typeface="PT Serif" panose="020A0603040505020204" pitchFamily="18" charset="77"/>
                <a:cs typeface="Calibri Light" panose="020F0302020204030204" pitchFamily="34" charset="0"/>
              </a:rPr>
              <a:t>Successful implementation of</a:t>
            </a:r>
            <a:r>
              <a:rPr sz="1100" spc="10">
                <a:solidFill>
                  <a:srgbClr val="404248"/>
                </a:solidFill>
                <a:latin typeface="PT Serif" panose="020A0603040505020204" pitchFamily="18" charset="77"/>
                <a:cs typeface="Calibri Light" panose="020F0302020204030204" pitchFamily="34" charset="0"/>
              </a:rPr>
              <a:t> </a:t>
            </a:r>
            <a:r>
              <a:rPr lang="en-US" sz="1100">
                <a:solidFill>
                  <a:srgbClr val="404248"/>
                </a:solidFill>
                <a:latin typeface="PT Serif" panose="020A0603040505020204" pitchFamily="18" charset="77"/>
                <a:cs typeface="Calibri Light" panose="020F0302020204030204" pitchFamily="34" charset="0"/>
              </a:rPr>
              <a:t>A</a:t>
            </a:r>
            <a:r>
              <a:rPr sz="1100" spc="10">
                <a:solidFill>
                  <a:srgbClr val="404248"/>
                </a:solidFill>
                <a:latin typeface="PT Serif" panose="020A0603040505020204" pitchFamily="18" charset="77"/>
                <a:cs typeface="Calibri Light" panose="020F0302020204030204" pitchFamily="34" charset="0"/>
              </a:rPr>
              <a:t>gile </a:t>
            </a:r>
            <a:r>
              <a:rPr sz="1100" spc="5">
                <a:solidFill>
                  <a:srgbClr val="404248"/>
                </a:solidFill>
                <a:latin typeface="PT Serif" panose="020A0603040505020204" pitchFamily="18" charset="77"/>
                <a:cs typeface="Calibri Light" panose="020F0302020204030204" pitchFamily="34" charset="0"/>
              </a:rPr>
              <a:t>in </a:t>
            </a:r>
            <a:r>
              <a:rPr sz="1100" spc="13">
                <a:solidFill>
                  <a:srgbClr val="404248"/>
                </a:solidFill>
                <a:latin typeface="PT Serif" panose="020A0603040505020204" pitchFamily="18" charset="77"/>
                <a:cs typeface="Calibri Light" panose="020F0302020204030204" pitchFamily="34" charset="0"/>
              </a:rPr>
              <a:t>a</a:t>
            </a:r>
            <a:r>
              <a:rPr lang="en-US" sz="1100" spc="13">
                <a:solidFill>
                  <a:srgbClr val="404248"/>
                </a:solidFill>
                <a:latin typeface="PT Serif" panose="020A0603040505020204" pitchFamily="18" charset="77"/>
                <a:cs typeface="Calibri Light" panose="020F0302020204030204" pitchFamily="34" charset="0"/>
              </a:rPr>
              <a:t> large, complex, enterprise</a:t>
            </a:r>
            <a:r>
              <a:rPr sz="1100" spc="13">
                <a:solidFill>
                  <a:srgbClr val="404248"/>
                </a:solidFill>
                <a:latin typeface="PT Serif" panose="020A0603040505020204" pitchFamily="18" charset="77"/>
                <a:cs typeface="Calibri Light" panose="020F0302020204030204" pitchFamily="34" charset="0"/>
              </a:rPr>
              <a:t> </a:t>
            </a:r>
            <a:r>
              <a:rPr sz="1100" spc="10">
                <a:solidFill>
                  <a:srgbClr val="404248"/>
                </a:solidFill>
                <a:latin typeface="PT Serif" panose="020A0603040505020204" pitchFamily="18" charset="77"/>
                <a:cs typeface="Calibri Light" panose="020F0302020204030204" pitchFamily="34" charset="0"/>
              </a:rPr>
              <a:t>organization </a:t>
            </a:r>
            <a:r>
              <a:rPr sz="1100" spc="5">
                <a:solidFill>
                  <a:srgbClr val="404248"/>
                </a:solidFill>
                <a:latin typeface="PT Serif" panose="020A0603040505020204" pitchFamily="18" charset="77"/>
                <a:cs typeface="Calibri Light" panose="020F0302020204030204" pitchFamily="34" charset="0"/>
              </a:rPr>
              <a:t>is </a:t>
            </a:r>
            <a:r>
              <a:rPr sz="1100" spc="10">
                <a:solidFill>
                  <a:srgbClr val="404248"/>
                </a:solidFill>
                <a:latin typeface="PT Serif" panose="020A0603040505020204" pitchFamily="18" charset="77"/>
                <a:cs typeface="Calibri Light" panose="020F0302020204030204" pitchFamily="34" charset="0"/>
              </a:rPr>
              <a:t>never </a:t>
            </a:r>
            <a:r>
              <a:rPr sz="1100">
                <a:solidFill>
                  <a:srgbClr val="404248"/>
                </a:solidFill>
                <a:latin typeface="PT Serif" panose="020A0603040505020204" pitchFamily="18" charset="77"/>
                <a:cs typeface="Calibri Light" panose="020F0302020204030204" pitchFamily="34" charset="0"/>
              </a:rPr>
              <a:t>a</a:t>
            </a:r>
            <a:r>
              <a:rPr sz="1100" spc="84">
                <a:solidFill>
                  <a:srgbClr val="404248"/>
                </a:solidFill>
                <a:latin typeface="PT Serif" panose="020A0603040505020204" pitchFamily="18" charset="77"/>
                <a:cs typeface="Calibri Light" panose="020F0302020204030204" pitchFamily="34" charset="0"/>
              </a:rPr>
              <a:t> </a:t>
            </a:r>
            <a:r>
              <a:rPr sz="1100" spc="13">
                <a:solidFill>
                  <a:srgbClr val="404248"/>
                </a:solidFill>
                <a:latin typeface="PT Serif" panose="020A0603040505020204" pitchFamily="18" charset="77"/>
                <a:cs typeface="Calibri Light" panose="020F0302020204030204" pitchFamily="34" charset="0"/>
              </a:rPr>
              <a:t>one-size-fits-all</a:t>
            </a:r>
            <a:r>
              <a:rPr lang="en-US" sz="1100">
                <a:latin typeface="PT Serif" panose="020A0603040505020204" pitchFamily="18" charset="77"/>
                <a:cs typeface="Calibri Light" panose="020F0302020204030204" pitchFamily="34" charset="0"/>
              </a:rPr>
              <a:t> </a:t>
            </a:r>
            <a:r>
              <a:rPr lang="en-US" sz="1100" spc="10">
                <a:solidFill>
                  <a:srgbClr val="404248"/>
                </a:solidFill>
                <a:latin typeface="PT Serif" panose="020A0603040505020204" pitchFamily="18" charset="77"/>
                <a:cs typeface="Calibri Light" panose="020F0302020204030204" pitchFamily="34" charset="0"/>
              </a:rPr>
              <a:t>solution</a:t>
            </a:r>
            <a:r>
              <a:rPr sz="1100" spc="10">
                <a:solidFill>
                  <a:srgbClr val="404248"/>
                </a:solidFill>
                <a:latin typeface="PT Serif" panose="020A0603040505020204" pitchFamily="18" charset="77"/>
                <a:cs typeface="Calibri Light" panose="020F0302020204030204" pitchFamily="34" charset="0"/>
              </a:rPr>
              <a:t>. Every company </a:t>
            </a:r>
            <a:r>
              <a:rPr sz="1100" spc="5">
                <a:solidFill>
                  <a:srgbClr val="404248"/>
                </a:solidFill>
                <a:latin typeface="PT Serif" panose="020A0603040505020204" pitchFamily="18" charset="77"/>
                <a:cs typeface="Calibri Light" panose="020F0302020204030204" pitchFamily="34" charset="0"/>
              </a:rPr>
              <a:t>is </a:t>
            </a:r>
            <a:r>
              <a:rPr sz="1100" spc="10">
                <a:solidFill>
                  <a:srgbClr val="404248"/>
                </a:solidFill>
                <a:latin typeface="PT Serif" panose="020A0603040505020204" pitchFamily="18" charset="77"/>
                <a:cs typeface="Calibri Light" panose="020F0302020204030204" pitchFamily="34" charset="0"/>
              </a:rPr>
              <a:t>different,</a:t>
            </a:r>
            <a:r>
              <a:rPr sz="1100" spc="107">
                <a:solidFill>
                  <a:srgbClr val="404248"/>
                </a:solidFill>
                <a:latin typeface="PT Serif" panose="020A0603040505020204" pitchFamily="18" charset="77"/>
                <a:cs typeface="Calibri Light" panose="020F0302020204030204" pitchFamily="34" charset="0"/>
              </a:rPr>
              <a:t> </a:t>
            </a:r>
            <a:r>
              <a:rPr sz="1100" spc="13">
                <a:solidFill>
                  <a:srgbClr val="404248"/>
                </a:solidFill>
                <a:latin typeface="PT Serif" panose="020A0603040505020204" pitchFamily="18" charset="77"/>
                <a:cs typeface="Calibri Light" panose="020F0302020204030204" pitchFamily="34" charset="0"/>
              </a:rPr>
              <a:t>with</a:t>
            </a:r>
            <a:r>
              <a:rPr lang="en-US" sz="1100">
                <a:latin typeface="PT Serif" panose="020A0603040505020204" pitchFamily="18" charset="77"/>
                <a:cs typeface="Calibri Light" panose="020F0302020204030204" pitchFamily="34" charset="0"/>
              </a:rPr>
              <a:t> </a:t>
            </a:r>
            <a:r>
              <a:rPr sz="1100" spc="10">
                <a:solidFill>
                  <a:srgbClr val="404248"/>
                </a:solidFill>
                <a:latin typeface="PT Serif" panose="020A0603040505020204" pitchFamily="18" charset="77"/>
                <a:cs typeface="Calibri Light" panose="020F0302020204030204" pitchFamily="34" charset="0"/>
              </a:rPr>
              <a:t>uniquely challenging </a:t>
            </a:r>
            <a:r>
              <a:rPr lang="en-US" sz="1100" spc="10">
                <a:solidFill>
                  <a:srgbClr val="404248"/>
                </a:solidFill>
                <a:latin typeface="PT Serif" panose="020A0603040505020204" pitchFamily="18" charset="77"/>
                <a:cs typeface="Calibri Light" panose="020F0302020204030204" pitchFamily="34" charset="0"/>
              </a:rPr>
              <a:t>team dynamics, cultural</a:t>
            </a:r>
            <a:r>
              <a:rPr sz="1100" spc="10">
                <a:solidFill>
                  <a:srgbClr val="404248"/>
                </a:solidFill>
                <a:latin typeface="PT Serif" panose="020A0603040505020204" pitchFamily="18" charset="77"/>
                <a:cs typeface="Calibri Light" panose="020F0302020204030204" pitchFamily="34" charset="0"/>
              </a:rPr>
              <a:t> factors, </a:t>
            </a:r>
            <a:r>
              <a:rPr sz="1100" spc="13">
                <a:solidFill>
                  <a:srgbClr val="404248"/>
                </a:solidFill>
                <a:latin typeface="PT Serif" panose="020A0603040505020204" pitchFamily="18" charset="77"/>
                <a:cs typeface="Calibri Light" panose="020F0302020204030204" pitchFamily="34" charset="0"/>
              </a:rPr>
              <a:t>values,  </a:t>
            </a:r>
            <a:r>
              <a:rPr sz="1100" spc="8">
                <a:solidFill>
                  <a:srgbClr val="404248"/>
                </a:solidFill>
                <a:latin typeface="PT Serif" panose="020A0603040505020204" pitchFamily="18" charset="77"/>
                <a:cs typeface="Calibri Light" panose="020F0302020204030204" pitchFamily="34" charset="0"/>
              </a:rPr>
              <a:t>and </a:t>
            </a:r>
            <a:r>
              <a:rPr lang="en-US" sz="1100" spc="8">
                <a:solidFill>
                  <a:srgbClr val="404248"/>
                </a:solidFill>
                <a:latin typeface="PT Serif" panose="020A0603040505020204" pitchFamily="18" charset="77"/>
                <a:cs typeface="Calibri Light" panose="020F0302020204030204" pitchFamily="34" charset="0"/>
              </a:rPr>
              <a:t>legacy </a:t>
            </a:r>
            <a:r>
              <a:rPr sz="1100" spc="10">
                <a:solidFill>
                  <a:srgbClr val="404248"/>
                </a:solidFill>
                <a:latin typeface="PT Serif" panose="020A0603040505020204" pitchFamily="18" charset="77"/>
                <a:cs typeface="Calibri Light" panose="020F0302020204030204" pitchFamily="34" charset="0"/>
              </a:rPr>
              <a:t>processes. Many </a:t>
            </a:r>
            <a:r>
              <a:rPr sz="1100" spc="5">
                <a:solidFill>
                  <a:srgbClr val="404248"/>
                </a:solidFill>
                <a:latin typeface="PT Serif" panose="020A0603040505020204" pitchFamily="18" charset="77"/>
                <a:cs typeface="Calibri Light" panose="020F0302020204030204" pitchFamily="34" charset="0"/>
              </a:rPr>
              <a:t>of </a:t>
            </a:r>
            <a:r>
              <a:rPr sz="1100" spc="8">
                <a:solidFill>
                  <a:srgbClr val="404248"/>
                </a:solidFill>
                <a:latin typeface="PT Serif" panose="020A0603040505020204" pitchFamily="18" charset="77"/>
                <a:cs typeface="Calibri Light" panose="020F0302020204030204" pitchFamily="34" charset="0"/>
              </a:rPr>
              <a:t>the </a:t>
            </a:r>
            <a:r>
              <a:rPr sz="1100" spc="10">
                <a:solidFill>
                  <a:srgbClr val="404248"/>
                </a:solidFill>
                <a:latin typeface="PT Serif" panose="020A0603040505020204" pitchFamily="18" charset="77"/>
                <a:cs typeface="Calibri Light" panose="020F0302020204030204" pitchFamily="34" charset="0"/>
              </a:rPr>
              <a:t>problems</a:t>
            </a:r>
            <a:r>
              <a:rPr sz="1100" spc="130">
                <a:solidFill>
                  <a:srgbClr val="404248"/>
                </a:solidFill>
                <a:latin typeface="PT Serif" panose="020A0603040505020204" pitchFamily="18" charset="77"/>
                <a:cs typeface="Calibri Light" panose="020F0302020204030204" pitchFamily="34" charset="0"/>
              </a:rPr>
              <a:t> </a:t>
            </a:r>
            <a:r>
              <a:rPr sz="1100" spc="13">
                <a:solidFill>
                  <a:srgbClr val="404248"/>
                </a:solidFill>
                <a:latin typeface="PT Serif" panose="020A0603040505020204" pitchFamily="18" charset="77"/>
                <a:cs typeface="Calibri Light" panose="020F0302020204030204" pitchFamily="34" charset="0"/>
              </a:rPr>
              <a:t>that</a:t>
            </a:r>
            <a:r>
              <a:rPr lang="en-US" sz="1100">
                <a:latin typeface="PT Serif" panose="020A0603040505020204" pitchFamily="18" charset="77"/>
                <a:cs typeface="Calibri Light" panose="020F0302020204030204" pitchFamily="34" charset="0"/>
              </a:rPr>
              <a:t> </a:t>
            </a:r>
            <a:r>
              <a:rPr sz="1100" spc="10">
                <a:solidFill>
                  <a:srgbClr val="404248"/>
                </a:solidFill>
                <a:latin typeface="PT Serif" panose="020A0603040505020204" pitchFamily="18" charset="77"/>
                <a:cs typeface="Calibri Light" panose="020F0302020204030204" pitchFamily="34" charset="0"/>
              </a:rPr>
              <a:t>companies face seem similar </a:t>
            </a:r>
            <a:r>
              <a:rPr sz="1100" spc="5">
                <a:solidFill>
                  <a:srgbClr val="404248"/>
                </a:solidFill>
                <a:latin typeface="PT Serif" panose="020A0603040505020204" pitchFamily="18" charset="77"/>
                <a:cs typeface="Calibri Light" panose="020F0302020204030204" pitchFamily="34" charset="0"/>
              </a:rPr>
              <a:t>on </a:t>
            </a:r>
            <a:r>
              <a:rPr sz="1100" spc="8">
                <a:solidFill>
                  <a:srgbClr val="404248"/>
                </a:solidFill>
                <a:latin typeface="PT Serif" panose="020A0603040505020204" pitchFamily="18" charset="77"/>
                <a:cs typeface="Calibri Light" panose="020F0302020204030204" pitchFamily="34" charset="0"/>
              </a:rPr>
              <a:t>the</a:t>
            </a:r>
            <a:r>
              <a:rPr sz="1100" spc="120">
                <a:solidFill>
                  <a:srgbClr val="404248"/>
                </a:solidFill>
                <a:latin typeface="PT Serif" panose="020A0603040505020204" pitchFamily="18" charset="77"/>
                <a:cs typeface="Calibri Light" panose="020F0302020204030204" pitchFamily="34" charset="0"/>
              </a:rPr>
              <a:t> </a:t>
            </a:r>
            <a:r>
              <a:rPr sz="1100" spc="13">
                <a:solidFill>
                  <a:srgbClr val="404248"/>
                </a:solidFill>
                <a:latin typeface="PT Serif" panose="020A0603040505020204" pitchFamily="18" charset="77"/>
                <a:cs typeface="Calibri Light" panose="020F0302020204030204" pitchFamily="34" charset="0"/>
              </a:rPr>
              <a:t>surface,</a:t>
            </a:r>
            <a:r>
              <a:rPr lang="en-US" sz="1100">
                <a:latin typeface="PT Serif" panose="020A0603040505020204" pitchFamily="18" charset="77"/>
                <a:cs typeface="Calibri Light" panose="020F0302020204030204" pitchFamily="34" charset="0"/>
              </a:rPr>
              <a:t> </a:t>
            </a:r>
            <a:r>
              <a:rPr sz="1100" spc="8">
                <a:solidFill>
                  <a:srgbClr val="404248"/>
                </a:solidFill>
                <a:latin typeface="PT Serif" panose="020A0603040505020204" pitchFamily="18" charset="77"/>
                <a:cs typeface="Calibri Light" panose="020F0302020204030204" pitchFamily="34" charset="0"/>
              </a:rPr>
              <a:t>but </a:t>
            </a:r>
            <a:r>
              <a:rPr lang="en-US" sz="1100" spc="10">
                <a:solidFill>
                  <a:srgbClr val="404248"/>
                </a:solidFill>
                <a:latin typeface="PT Serif" panose="020A0603040505020204" pitchFamily="18" charset="77"/>
                <a:cs typeface="Calibri Light" panose="020F0302020204030204" pitchFamily="34" charset="0"/>
              </a:rPr>
              <a:t>assessment of Agile maturity and capabilities often reveals unique challenges and opportunities</a:t>
            </a:r>
            <a:r>
              <a:rPr sz="1100" spc="13">
                <a:solidFill>
                  <a:srgbClr val="404248"/>
                </a:solidFill>
                <a:latin typeface="PT Serif" panose="020A0603040505020204" pitchFamily="18" charset="77"/>
                <a:cs typeface="Calibri Light" panose="020F0302020204030204" pitchFamily="34" charset="0"/>
              </a:rPr>
              <a:t>.</a:t>
            </a:r>
            <a:r>
              <a:rPr lang="en-US" sz="1100">
                <a:latin typeface="PT Serif" panose="020A0603040505020204" pitchFamily="18" charset="77"/>
                <a:cs typeface="Calibri Light" panose="020F0302020204030204" pitchFamily="34" charset="0"/>
              </a:rPr>
              <a:t> </a:t>
            </a:r>
            <a:r>
              <a:rPr sz="1100" spc="10">
                <a:solidFill>
                  <a:srgbClr val="404248"/>
                </a:solidFill>
                <a:latin typeface="PT Serif" panose="020A0603040505020204" pitchFamily="18" charset="77"/>
                <a:cs typeface="Calibri Light" panose="020F0302020204030204" pitchFamily="34" charset="0"/>
              </a:rPr>
              <a:t>Implementing </a:t>
            </a:r>
            <a:r>
              <a:rPr sz="1100">
                <a:solidFill>
                  <a:srgbClr val="404248"/>
                </a:solidFill>
                <a:latin typeface="PT Serif" panose="020A0603040505020204" pitchFamily="18" charset="77"/>
                <a:cs typeface="Calibri Light" panose="020F0302020204030204" pitchFamily="34" charset="0"/>
              </a:rPr>
              <a:t>a </a:t>
            </a:r>
            <a:r>
              <a:rPr sz="1100" spc="10">
                <a:solidFill>
                  <a:srgbClr val="404248"/>
                </a:solidFill>
                <a:latin typeface="PT Serif" panose="020A0603040505020204" pitchFamily="18" charset="77"/>
                <a:cs typeface="Calibri Light" panose="020F0302020204030204" pitchFamily="34" charset="0"/>
              </a:rPr>
              <a:t>methodology, which </a:t>
            </a:r>
            <a:r>
              <a:rPr sz="1100" spc="13">
                <a:solidFill>
                  <a:srgbClr val="404248"/>
                </a:solidFill>
                <a:latin typeface="PT Serif" panose="020A0603040505020204" pitchFamily="18" charset="77"/>
                <a:cs typeface="Calibri Light" panose="020F0302020204030204" pitchFamily="34" charset="0"/>
              </a:rPr>
              <a:t>touches  </a:t>
            </a:r>
            <a:r>
              <a:rPr sz="1100" spc="10">
                <a:solidFill>
                  <a:srgbClr val="404248"/>
                </a:solidFill>
                <a:latin typeface="PT Serif" panose="020A0603040505020204" pitchFamily="18" charset="77"/>
                <a:cs typeface="Calibri Light" panose="020F0302020204030204" pitchFamily="34" charset="0"/>
              </a:rPr>
              <a:t>people </a:t>
            </a:r>
            <a:r>
              <a:rPr sz="1100" spc="8">
                <a:solidFill>
                  <a:srgbClr val="404248"/>
                </a:solidFill>
                <a:latin typeface="PT Serif" panose="020A0603040505020204" pitchFamily="18" charset="77"/>
                <a:cs typeface="Calibri Light" panose="020F0302020204030204" pitchFamily="34" charset="0"/>
              </a:rPr>
              <a:t>and </a:t>
            </a:r>
            <a:r>
              <a:rPr sz="1100" spc="10">
                <a:solidFill>
                  <a:srgbClr val="404248"/>
                </a:solidFill>
                <a:latin typeface="PT Serif" panose="020A0603040505020204" pitchFamily="18" charset="77"/>
                <a:cs typeface="Calibri Light" panose="020F0302020204030204" pitchFamily="34" charset="0"/>
              </a:rPr>
              <a:t>technology, requires finesse</a:t>
            </a:r>
            <a:r>
              <a:rPr lang="en-US" sz="1100" spc="10">
                <a:solidFill>
                  <a:srgbClr val="404248"/>
                </a:solidFill>
                <a:latin typeface="PT Serif" panose="020A0603040505020204" pitchFamily="18" charset="77"/>
                <a:cs typeface="Calibri Light" panose="020F0302020204030204" pitchFamily="34" charset="0"/>
              </a:rPr>
              <a:t>,</a:t>
            </a:r>
            <a:r>
              <a:rPr sz="1100" spc="10">
                <a:solidFill>
                  <a:srgbClr val="404248"/>
                </a:solidFill>
                <a:latin typeface="PT Serif" panose="020A0603040505020204" pitchFamily="18" charset="77"/>
                <a:cs typeface="Calibri Light" panose="020F0302020204030204" pitchFamily="34" charset="0"/>
              </a:rPr>
              <a:t> careful</a:t>
            </a:r>
            <a:r>
              <a:rPr sz="1100" spc="26">
                <a:solidFill>
                  <a:srgbClr val="404248"/>
                </a:solidFill>
                <a:latin typeface="PT Serif" panose="020A0603040505020204" pitchFamily="18" charset="77"/>
                <a:cs typeface="Calibri Light" panose="020F0302020204030204" pitchFamily="34" charset="0"/>
              </a:rPr>
              <a:t> </a:t>
            </a:r>
            <a:r>
              <a:rPr sz="1100" spc="13">
                <a:solidFill>
                  <a:srgbClr val="404248"/>
                </a:solidFill>
                <a:latin typeface="PT Serif" panose="020A0603040505020204" pitchFamily="18" charset="77"/>
                <a:cs typeface="Calibri Light" panose="020F0302020204030204" pitchFamily="34" charset="0"/>
              </a:rPr>
              <a:t>preparation</a:t>
            </a:r>
            <a:r>
              <a:rPr lang="en-US" sz="1100" spc="13">
                <a:solidFill>
                  <a:srgbClr val="404248"/>
                </a:solidFill>
                <a:latin typeface="PT Serif" panose="020A0603040505020204" pitchFamily="18" charset="77"/>
                <a:cs typeface="Calibri Light" panose="020F0302020204030204" pitchFamily="34" charset="0"/>
              </a:rPr>
              <a:t> and patience</a:t>
            </a:r>
            <a:r>
              <a:rPr sz="1100" spc="13">
                <a:solidFill>
                  <a:srgbClr val="404248"/>
                </a:solidFill>
                <a:latin typeface="PT Serif" panose="020A0603040505020204" pitchFamily="18" charset="77"/>
                <a:cs typeface="Calibri Light" panose="020F0302020204030204" pitchFamily="34" charset="0"/>
              </a:rPr>
              <a:t>.</a:t>
            </a:r>
            <a:endParaRPr lang="en-US" sz="1100" spc="13">
              <a:solidFill>
                <a:srgbClr val="404248"/>
              </a:solidFill>
              <a:latin typeface="PT Serif" panose="020A0603040505020204" pitchFamily="18" charset="77"/>
              <a:cs typeface="Calibri Light" panose="020F0302020204030204" pitchFamily="34" charset="0"/>
            </a:endParaRPr>
          </a:p>
          <a:p>
            <a:pPr marL="6497" marR="85440">
              <a:lnSpc>
                <a:spcPct val="143100"/>
              </a:lnSpc>
            </a:pPr>
            <a:endParaRPr lang="en-US" sz="1100" spc="13">
              <a:solidFill>
                <a:srgbClr val="404248"/>
              </a:solidFill>
              <a:latin typeface="PT Serif" panose="020A0603040505020204" pitchFamily="18" charset="77"/>
              <a:cs typeface="Calibri Light" panose="020F0302020204030204" pitchFamily="34" charset="0"/>
            </a:endParaRPr>
          </a:p>
          <a:p>
            <a:pPr marL="6497" marR="2599">
              <a:lnSpc>
                <a:spcPct val="143100"/>
              </a:lnSpc>
              <a:spcBef>
                <a:spcPts val="51"/>
              </a:spcBef>
            </a:pPr>
            <a:r>
              <a:rPr lang="en-US" sz="1100" spc="10">
                <a:solidFill>
                  <a:srgbClr val="404248"/>
                </a:solidFill>
                <a:latin typeface="PT Serif" panose="020A0603040505020204" pitchFamily="18" charset="77"/>
                <a:cs typeface="Calibri Light" panose="020F0302020204030204" pitchFamily="34" charset="0"/>
              </a:rPr>
              <a:t>This plan will reveal that after researching Agile framework, best practices and case studies, we selected</a:t>
            </a:r>
          </a:p>
          <a:p>
            <a:pPr marL="6497" marR="2599">
              <a:lnSpc>
                <a:spcPct val="143100"/>
              </a:lnSpc>
              <a:spcBef>
                <a:spcPts val="51"/>
              </a:spcBef>
            </a:pPr>
            <a:r>
              <a:rPr lang="en-US" sz="1100" spc="10">
                <a:solidFill>
                  <a:srgbClr val="404248"/>
                </a:solidFill>
                <a:latin typeface="PT Serif" panose="020A0603040505020204" pitchFamily="18" charset="77"/>
                <a:cs typeface="Calibri Light" panose="020F0302020204030204" pitchFamily="34" charset="0"/>
              </a:rPr>
              <a:t> </a:t>
            </a:r>
          </a:p>
          <a:p>
            <a:pPr marL="6497" marR="2599" algn="ctr">
              <a:lnSpc>
                <a:spcPct val="143100"/>
              </a:lnSpc>
              <a:spcBef>
                <a:spcPts val="51"/>
              </a:spcBef>
            </a:pPr>
            <a:r>
              <a:rPr lang="en-US" sz="1100" b="1" i="1" spc="10">
                <a:solidFill>
                  <a:srgbClr val="0161A1"/>
                </a:solidFill>
                <a:latin typeface="PT Serif" panose="020A0603040505020204" pitchFamily="18" charset="77"/>
                <a:cs typeface="Calibri Light" panose="020F0302020204030204" pitchFamily="34" charset="0"/>
              </a:rPr>
              <a:t>“Scaled Agile Framework for Lean Enterprises (SAFe)”</a:t>
            </a:r>
          </a:p>
          <a:p>
            <a:pPr marL="6497" marR="2599">
              <a:lnSpc>
                <a:spcPct val="143100"/>
              </a:lnSpc>
              <a:spcBef>
                <a:spcPts val="51"/>
              </a:spcBef>
            </a:pPr>
            <a:endParaRPr lang="en-US" sz="1100" spc="10">
              <a:solidFill>
                <a:srgbClr val="0270C0"/>
              </a:solidFill>
              <a:latin typeface="PT Serif" panose="020A0603040505020204" pitchFamily="18" charset="77"/>
              <a:cs typeface="Calibri Light" panose="020F0302020204030204" pitchFamily="34" charset="0"/>
            </a:endParaRPr>
          </a:p>
          <a:p>
            <a:pPr marL="6497" marR="2599">
              <a:lnSpc>
                <a:spcPct val="143100"/>
              </a:lnSpc>
              <a:spcBef>
                <a:spcPts val="51"/>
              </a:spcBef>
            </a:pPr>
            <a:r>
              <a:rPr lang="en-US" sz="1100" spc="10">
                <a:solidFill>
                  <a:srgbClr val="404248"/>
                </a:solidFill>
                <a:latin typeface="PT Serif" panose="020A0603040505020204" pitchFamily="18" charset="77"/>
                <a:cs typeface="Calibri Light" panose="020F0302020204030204" pitchFamily="34" charset="0"/>
              </a:rPr>
              <a:t>as the foundational framework for our Scaled Agile practices and implementation plan. SAFe </a:t>
            </a:r>
            <a:r>
              <a:rPr lang="en-US" sz="1100" spc="5">
                <a:solidFill>
                  <a:srgbClr val="404248"/>
                </a:solidFill>
                <a:latin typeface="PT Serif" panose="020A0603040505020204" pitchFamily="18" charset="77"/>
                <a:cs typeface="Calibri Light" panose="020F0302020204030204" pitchFamily="34" charset="0"/>
              </a:rPr>
              <a:t>is not a silver bullet solution</a:t>
            </a:r>
            <a:r>
              <a:rPr lang="en-US" sz="1100" spc="10">
                <a:solidFill>
                  <a:srgbClr val="404248"/>
                </a:solidFill>
                <a:latin typeface="PT Serif" panose="020A0603040505020204" pitchFamily="18" charset="77"/>
                <a:cs typeface="Calibri Light" panose="020F0302020204030204" pitchFamily="34" charset="0"/>
              </a:rPr>
              <a:t>. </a:t>
            </a:r>
            <a:r>
              <a:rPr lang="en-US" sz="1100" spc="5">
                <a:solidFill>
                  <a:srgbClr val="404248"/>
                </a:solidFill>
                <a:latin typeface="PT Serif" panose="020A0603040505020204" pitchFamily="18" charset="77"/>
                <a:cs typeface="Calibri Light" panose="020F0302020204030204" pitchFamily="34" charset="0"/>
              </a:rPr>
              <a:t>But it does </a:t>
            </a:r>
            <a:r>
              <a:rPr lang="en-US" sz="1100" spc="10">
                <a:solidFill>
                  <a:srgbClr val="404248"/>
                </a:solidFill>
                <a:latin typeface="PT Serif" panose="020A0603040505020204" pitchFamily="18" charset="77"/>
                <a:cs typeface="Calibri Light" panose="020F0302020204030204" pitchFamily="34" charset="0"/>
              </a:rPr>
              <a:t>provide industry tested best practices and guidance for Agile Transformation at Scale. </a:t>
            </a:r>
          </a:p>
          <a:p>
            <a:pPr marL="6497" marR="2599">
              <a:lnSpc>
                <a:spcPct val="143100"/>
              </a:lnSpc>
              <a:spcBef>
                <a:spcPts val="51"/>
              </a:spcBef>
            </a:pPr>
            <a:endParaRPr lang="en-US" sz="1100" spc="10">
              <a:solidFill>
                <a:srgbClr val="404248"/>
              </a:solidFill>
              <a:latin typeface="PT Serif" panose="020A0603040505020204" pitchFamily="18" charset="77"/>
              <a:cs typeface="Calibri Light" panose="020F0302020204030204" pitchFamily="34" charset="0"/>
            </a:endParaRPr>
          </a:p>
        </p:txBody>
      </p:sp>
      <p:sp>
        <p:nvSpPr>
          <p:cNvPr id="6" name="object 6"/>
          <p:cNvSpPr txBox="1"/>
          <p:nvPr/>
        </p:nvSpPr>
        <p:spPr>
          <a:xfrm>
            <a:off x="4419600" y="1028700"/>
            <a:ext cx="3691588" cy="5592705"/>
          </a:xfrm>
          <a:prstGeom prst="rect">
            <a:avLst/>
          </a:prstGeom>
        </p:spPr>
        <p:txBody>
          <a:bodyPr vert="horz" wrap="square" lIns="0" tIns="6497" rIns="0" bIns="0" rtlCol="0">
            <a:spAutoFit/>
          </a:bodyPr>
          <a:lstStyle/>
          <a:p>
            <a:pPr marR="61399">
              <a:lnSpc>
                <a:spcPct val="143100"/>
              </a:lnSpc>
              <a:spcBef>
                <a:spcPts val="1200"/>
              </a:spcBef>
              <a:buClr>
                <a:srgbClr val="FFFF00"/>
              </a:buClr>
              <a:buSzPct val="136111"/>
              <a:tabLst>
                <a:tab pos="113703" algn="l"/>
              </a:tabLst>
            </a:pPr>
            <a:r>
              <a:rPr lang="en-US" sz="1100" spc="10">
                <a:solidFill>
                  <a:srgbClr val="404248"/>
                </a:solidFill>
                <a:latin typeface="PT Serif" panose="020A0603040505020204" pitchFamily="18" charset="77"/>
                <a:cs typeface="Calibri Light" panose="020F0302020204030204" pitchFamily="34" charset="0"/>
              </a:rPr>
              <a:t>We investigated new Agile frameworks because vanilla Agile and Scrum fails under the weight of enterprise-sized teams and complexity of product portfolios.</a:t>
            </a:r>
          </a:p>
          <a:p>
            <a:pPr marR="61399">
              <a:lnSpc>
                <a:spcPct val="143100"/>
              </a:lnSpc>
              <a:spcBef>
                <a:spcPts val="1200"/>
              </a:spcBef>
              <a:buClr>
                <a:srgbClr val="FFFF00"/>
              </a:buClr>
              <a:buSzPct val="136111"/>
              <a:tabLst>
                <a:tab pos="113703" algn="l"/>
              </a:tabLst>
            </a:pPr>
            <a:r>
              <a:rPr lang="en-US" sz="1100" spc="10">
                <a:solidFill>
                  <a:srgbClr val="404248"/>
                </a:solidFill>
                <a:latin typeface="PT Serif" panose="020A0603040505020204" pitchFamily="18" charset="77"/>
                <a:cs typeface="Calibri Light" panose="020F0302020204030204" pitchFamily="34" charset="0"/>
              </a:rPr>
              <a:t>SAFe is well recognized as an leading Agile framework, but the decision was made after review of implementation case studies from comparable organizations (Bloomberg, ANZ Bank) and our affinity toward the </a:t>
            </a:r>
            <a:r>
              <a:rPr lang="en-US" sz="1100" b="1" spc="10">
                <a:solidFill>
                  <a:srgbClr val="0270C0"/>
                </a:solidFill>
                <a:latin typeface="PT Serif" panose="020A0603040505020204" pitchFamily="18" charset="77"/>
                <a:cs typeface="Calibri Light" panose="020F0302020204030204" pitchFamily="34" charset="0"/>
              </a:rPr>
              <a:t>SAFe Core Values</a:t>
            </a:r>
            <a:r>
              <a:rPr lang="en-US" sz="1100" spc="10">
                <a:solidFill>
                  <a:srgbClr val="404248"/>
                </a:solidFill>
                <a:latin typeface="PT Serif" panose="020A0603040505020204" pitchFamily="18" charset="77"/>
                <a:cs typeface="Calibri Light" panose="020F0302020204030204" pitchFamily="34" charset="0"/>
              </a:rPr>
              <a:t>:</a:t>
            </a:r>
          </a:p>
          <a:p>
            <a:pPr marL="113703" marR="61399" indent="-113703">
              <a:lnSpc>
                <a:spcPct val="143100"/>
              </a:lnSpc>
              <a:spcBef>
                <a:spcPts val="1200"/>
              </a:spcBef>
              <a:buClr>
                <a:srgbClr val="92D050"/>
              </a:buClr>
              <a:buSzPct val="136111"/>
              <a:buFontTx/>
              <a:buChar char="•"/>
              <a:tabLst>
                <a:tab pos="113703" algn="l"/>
              </a:tabLst>
            </a:pPr>
            <a:r>
              <a:rPr lang="en-US" sz="1100" b="1" spc="10">
                <a:solidFill>
                  <a:srgbClr val="404248"/>
                </a:solidFill>
                <a:latin typeface="PT Serif" panose="020A0603040505020204" pitchFamily="18" charset="77"/>
                <a:cs typeface="Calibri Light" panose="020F0302020204030204" pitchFamily="34" charset="0"/>
              </a:rPr>
              <a:t>Alignment</a:t>
            </a:r>
            <a:r>
              <a:rPr lang="en-US" sz="1100" spc="10">
                <a:solidFill>
                  <a:srgbClr val="404248"/>
                </a:solidFill>
                <a:latin typeface="PT Serif" panose="020A0603040505020204" pitchFamily="18" charset="77"/>
                <a:cs typeface="Calibri Light" panose="020F0302020204030204" pitchFamily="34" charset="0"/>
              </a:rPr>
              <a:t>: Engineering investment and execution informed by and in sync with portfolio strategy</a:t>
            </a:r>
          </a:p>
          <a:p>
            <a:pPr marL="113703" marR="61399" indent="-113703">
              <a:lnSpc>
                <a:spcPct val="143100"/>
              </a:lnSpc>
              <a:spcBef>
                <a:spcPts val="1200"/>
              </a:spcBef>
              <a:buClr>
                <a:srgbClr val="92D050"/>
              </a:buClr>
              <a:buSzPct val="136111"/>
              <a:buFontTx/>
              <a:buChar char="•"/>
              <a:tabLst>
                <a:tab pos="113703" algn="l"/>
              </a:tabLst>
            </a:pPr>
            <a:r>
              <a:rPr lang="en-US" sz="1100" b="1">
                <a:latin typeface="PT Serif" panose="020A0603040505020204" pitchFamily="18" charset="77"/>
              </a:rPr>
              <a:t>Built-in quality: </a:t>
            </a:r>
            <a:r>
              <a:rPr lang="en-US" sz="1100">
                <a:latin typeface="PT Serif" panose="020A0603040505020204" pitchFamily="18" charset="77"/>
              </a:rPr>
              <a:t>Incremental delivery validates quality early and often, while </a:t>
            </a:r>
            <a:r>
              <a:rPr lang="en-US" sz="1100" spc="10">
                <a:solidFill>
                  <a:srgbClr val="404248"/>
                </a:solidFill>
                <a:latin typeface="PT Serif" panose="020A0603040505020204" pitchFamily="18" charset="77"/>
                <a:cs typeface="Calibri Light" panose="020F0302020204030204" pitchFamily="34" charset="0"/>
              </a:rPr>
              <a:t>capacity planning maintains technical debt and enables predictable delivery</a:t>
            </a:r>
          </a:p>
          <a:p>
            <a:pPr marL="113703" marR="61399" indent="-113703">
              <a:lnSpc>
                <a:spcPct val="143100"/>
              </a:lnSpc>
              <a:spcBef>
                <a:spcPts val="1200"/>
              </a:spcBef>
              <a:buClr>
                <a:srgbClr val="92D050"/>
              </a:buClr>
              <a:buSzPct val="136111"/>
              <a:buFontTx/>
              <a:buChar char="•"/>
              <a:tabLst>
                <a:tab pos="113703" algn="l"/>
              </a:tabLst>
            </a:pPr>
            <a:r>
              <a:rPr lang="en-US" sz="1100" b="1">
                <a:latin typeface="PT Serif" panose="020A0603040505020204" pitchFamily="18" charset="77"/>
              </a:rPr>
              <a:t>Transparency</a:t>
            </a:r>
            <a:r>
              <a:rPr lang="en-US" sz="1100">
                <a:latin typeface="PT Serif" panose="020A0603040505020204" pitchFamily="18" charset="77"/>
              </a:rPr>
              <a:t>: Visualize all relevant work. Inspect and adjust plans, proactively mitigate risk and measure feasibility, capacity, and capabilities of the organization</a:t>
            </a:r>
          </a:p>
          <a:p>
            <a:pPr marL="113703" marR="61399" indent="-113703">
              <a:lnSpc>
                <a:spcPct val="143100"/>
              </a:lnSpc>
              <a:spcBef>
                <a:spcPts val="1200"/>
              </a:spcBef>
              <a:buClr>
                <a:srgbClr val="92D050"/>
              </a:buClr>
              <a:buSzPct val="136111"/>
              <a:buChar char="•"/>
              <a:tabLst>
                <a:tab pos="113703" algn="l"/>
              </a:tabLst>
            </a:pPr>
            <a:r>
              <a:rPr lang="en-US" sz="1100" b="1">
                <a:latin typeface="PT Serif" panose="020A0603040505020204" pitchFamily="18" charset="77"/>
              </a:rPr>
              <a:t>Program execution: </a:t>
            </a:r>
            <a:r>
              <a:rPr lang="en-US" sz="1100">
                <a:latin typeface="PT Serif" panose="020A0603040505020204" pitchFamily="18" charset="77"/>
              </a:rPr>
              <a:t>Focus on working systems and business outcomes. Leaders participate in planning, execution and reflection, adjust scope to assure demand matches capacity and aggressively remove impediments.</a:t>
            </a:r>
            <a:endParaRPr sz="1100">
              <a:latin typeface="PT Serif" panose="020A0603040505020204" pitchFamily="18" charset="77"/>
              <a:cs typeface="Calibri Light" panose="020F0302020204030204" pitchFamily="34" charset="0"/>
            </a:endParaRPr>
          </a:p>
        </p:txBody>
      </p:sp>
      <p:sp>
        <p:nvSpPr>
          <p:cNvPr id="8" name="object 8"/>
          <p:cNvSpPr txBox="1"/>
          <p:nvPr/>
        </p:nvSpPr>
        <p:spPr>
          <a:xfrm>
            <a:off x="8343900" y="1028700"/>
            <a:ext cx="3543300" cy="1676569"/>
          </a:xfrm>
          <a:prstGeom prst="rect">
            <a:avLst/>
          </a:prstGeom>
        </p:spPr>
        <p:txBody>
          <a:bodyPr vert="horz" wrap="square" lIns="0" tIns="6497" rIns="0" bIns="0" rtlCol="0">
            <a:spAutoFit/>
          </a:bodyPr>
          <a:lstStyle/>
          <a:p>
            <a:pPr marL="6497">
              <a:lnSpc>
                <a:spcPct val="143100"/>
              </a:lnSpc>
              <a:spcBef>
                <a:spcPts val="1200"/>
              </a:spcBef>
            </a:pPr>
            <a:r>
              <a:rPr lang="en-US" sz="1100" spc="10">
                <a:solidFill>
                  <a:srgbClr val="404248"/>
                </a:solidFill>
                <a:latin typeface="PT Serif" panose="020A0603040505020204" pitchFamily="18" charset="77"/>
                <a:cs typeface="Calibri Light" panose="020F0302020204030204" pitchFamily="34" charset="0"/>
              </a:rPr>
              <a:t>The plan itself is a “Fast Track” customization of the standard SAFe Implementation framework, which is often executed over many months, even years. We focused on our most urgent pain points and tailored to enable us to quickly and safely realize and validate results and establish a foundation for continuous improvement of our Engineering practices.  </a:t>
            </a:r>
          </a:p>
        </p:txBody>
      </p:sp>
      <p:sp>
        <p:nvSpPr>
          <p:cNvPr id="11" name="object 11"/>
          <p:cNvSpPr txBox="1"/>
          <p:nvPr/>
        </p:nvSpPr>
        <p:spPr>
          <a:xfrm>
            <a:off x="457201" y="309580"/>
            <a:ext cx="6274992"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Agile Transformation Journey</a:t>
            </a:r>
            <a:endParaRPr sz="2400" i="1" spc="-26">
              <a:solidFill>
                <a:srgbClr val="0070C0"/>
              </a:solidFill>
              <a:latin typeface="PT Serif" panose="020A0603040505020204" pitchFamily="18" charset="77"/>
              <a:cs typeface="Calibri Light" panose="020F0302020204030204" pitchFamily="34" charset="0"/>
            </a:endParaRPr>
          </a:p>
        </p:txBody>
      </p:sp>
      <p:cxnSp>
        <p:nvCxnSpPr>
          <p:cNvPr id="14" name="Straight Connector 13">
            <a:extLst>
              <a:ext uri="{FF2B5EF4-FFF2-40B4-BE49-F238E27FC236}">
                <a16:creationId xmlns:a16="http://schemas.microsoft.com/office/drawing/2014/main" id="{C56F75D6-9456-544E-9A95-2279959EE062}"/>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6BF662-E7AB-9949-B051-6706EE747993}"/>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4568F2-05D7-D74B-BF60-AE70A2A9B9F6}"/>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E7F4CEB-0C16-AB4C-9EFC-B6C6B9E4ED84}"/>
              </a:ext>
            </a:extLst>
          </p:cNvPr>
          <p:cNvSpPr txBox="1"/>
          <p:nvPr/>
        </p:nvSpPr>
        <p:spPr>
          <a:xfrm>
            <a:off x="477078" y="-238539"/>
            <a:ext cx="0" cy="0"/>
          </a:xfrm>
          <a:prstGeom prst="rect">
            <a:avLst/>
          </a:prstGeom>
        </p:spPr>
        <p:txBody>
          <a:bodyPr vert="horz" wrap="none" lIns="91440" tIns="45720" rIns="91440" bIns="45720" rtlCol="0" anchor="t" anchorCtr="0">
            <a:normAutofit fontScale="25000" lnSpcReduction="20000"/>
          </a:bodyPr>
          <a:lstStyle/>
          <a:p>
            <a:endParaRPr lang="en-US"/>
          </a:p>
        </p:txBody>
      </p:sp>
    </p:spTree>
    <p:extLst>
      <p:ext uri="{BB962C8B-B14F-4D97-AF65-F5344CB8AC3E}">
        <p14:creationId xmlns:p14="http://schemas.microsoft.com/office/powerpoint/2010/main" val="1925736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D4F89F-6299-A546-A8BE-62B9DD5D651C}"/>
              </a:ext>
            </a:extLst>
          </p:cNvPr>
          <p:cNvSpPr/>
          <p:nvPr/>
        </p:nvSpPr>
        <p:spPr>
          <a:xfrm>
            <a:off x="0" y="1"/>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orizontal Scroll 7">
            <a:extLst>
              <a:ext uri="{FF2B5EF4-FFF2-40B4-BE49-F238E27FC236}">
                <a16:creationId xmlns:a16="http://schemas.microsoft.com/office/drawing/2014/main" id="{7F8DE681-894B-9B4E-869C-04DDE2A15AB6}"/>
              </a:ext>
            </a:extLst>
          </p:cNvPr>
          <p:cNvSpPr/>
          <p:nvPr/>
        </p:nvSpPr>
        <p:spPr>
          <a:xfrm>
            <a:off x="438017" y="1107298"/>
            <a:ext cx="11134367" cy="419100"/>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marL="130596" marR="496720" indent="-124423" algn="ctr"/>
            <a:r>
              <a:rPr lang="en-US" spc="5">
                <a:solidFill>
                  <a:schemeClr val="bg1"/>
                </a:solidFill>
                <a:latin typeface="PT Serif"/>
                <a:cs typeface="Calibri Light" panose="020F0302020204030204" pitchFamily="34" charset="0"/>
              </a:rPr>
              <a:t>Plans informed by SAFe process definition, implementation guidance and training materials</a:t>
            </a:r>
            <a:endParaRPr lang="en-US" spc="10">
              <a:solidFill>
                <a:schemeClr val="bg1"/>
              </a:solidFill>
              <a:latin typeface="PT Serif"/>
              <a:cs typeface="Calibri Light" panose="020F0302020204030204" pitchFamily="34" charset="0"/>
            </a:endParaRPr>
          </a:p>
        </p:txBody>
      </p:sp>
      <p:sp>
        <p:nvSpPr>
          <p:cNvPr id="11" name="Content Placeholder 2">
            <a:extLst>
              <a:ext uri="{FF2B5EF4-FFF2-40B4-BE49-F238E27FC236}">
                <a16:creationId xmlns:a16="http://schemas.microsoft.com/office/drawing/2014/main" id="{01EEBD35-430E-114B-86B7-C9B45CD9EA1A}"/>
              </a:ext>
            </a:extLst>
          </p:cNvPr>
          <p:cNvSpPr txBox="1">
            <a:spLocks/>
          </p:cNvSpPr>
          <p:nvPr/>
        </p:nvSpPr>
        <p:spPr>
          <a:xfrm>
            <a:off x="556684" y="1141404"/>
            <a:ext cx="5626402" cy="4954596"/>
          </a:xfrm>
        </p:spPr>
        <p:txBody>
          <a:bodyPr numCol="2">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a:solidFill>
                <a:schemeClr val="bg1">
                  <a:lumMod val="25000"/>
                </a:schemeClr>
              </a:solidFill>
              <a:latin typeface="Calibri Light" panose="020F0302020204030204" pitchFamily="34" charset="0"/>
              <a:cs typeface="Calibri Light" panose="020F0302020204030204" pitchFamily="34" charset="0"/>
            </a:endParaRPr>
          </a:p>
        </p:txBody>
      </p:sp>
      <p:sp>
        <p:nvSpPr>
          <p:cNvPr id="17" name="object 6">
            <a:extLst>
              <a:ext uri="{FF2B5EF4-FFF2-40B4-BE49-F238E27FC236}">
                <a16:creationId xmlns:a16="http://schemas.microsoft.com/office/drawing/2014/main" id="{ACE97382-EAEE-C143-8071-7235821B8315}"/>
              </a:ext>
            </a:extLst>
          </p:cNvPr>
          <p:cNvSpPr txBox="1"/>
          <p:nvPr/>
        </p:nvSpPr>
        <p:spPr>
          <a:xfrm>
            <a:off x="457200" y="309580"/>
            <a:ext cx="7618934"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Scaled Agile Framework for Lean Enterprise (SAFe)</a:t>
            </a:r>
            <a:endParaRPr sz="2400" i="1" spc="-26">
              <a:solidFill>
                <a:srgbClr val="0070C0"/>
              </a:solidFill>
              <a:latin typeface="PT Serif" panose="020A0603040505020204" pitchFamily="18" charset="77"/>
              <a:cs typeface="Calibri Light" panose="020F0302020204030204" pitchFamily="34" charset="0"/>
            </a:endParaRPr>
          </a:p>
        </p:txBody>
      </p:sp>
      <p:pic>
        <p:nvPicPr>
          <p:cNvPr id="9" name="Picture 8">
            <a:extLst>
              <a:ext uri="{FF2B5EF4-FFF2-40B4-BE49-F238E27FC236}">
                <a16:creationId xmlns:a16="http://schemas.microsoft.com/office/drawing/2014/main" id="{65AE7726-EA83-0044-A80E-1646CAAF598C}"/>
              </a:ext>
            </a:extLst>
          </p:cNvPr>
          <p:cNvPicPr>
            <a:picLocks noChangeAspect="1"/>
          </p:cNvPicPr>
          <p:nvPr/>
        </p:nvPicPr>
        <p:blipFill>
          <a:blip r:embed="rId2"/>
          <a:stretch>
            <a:fillRect/>
          </a:stretch>
        </p:blipFill>
        <p:spPr>
          <a:xfrm>
            <a:off x="1259750" y="1958975"/>
            <a:ext cx="9537205" cy="4899025"/>
          </a:xfrm>
          <a:prstGeom prst="rect">
            <a:avLst/>
          </a:prstGeom>
        </p:spPr>
      </p:pic>
    </p:spTree>
    <p:extLst>
      <p:ext uri="{BB962C8B-B14F-4D97-AF65-F5344CB8AC3E}">
        <p14:creationId xmlns:p14="http://schemas.microsoft.com/office/powerpoint/2010/main" val="1382002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BC9F157-50D0-1741-8155-CC3EE76593D1}"/>
              </a:ext>
            </a:extLst>
          </p:cNvPr>
          <p:cNvGrpSpPr/>
          <p:nvPr/>
        </p:nvGrpSpPr>
        <p:grpSpPr>
          <a:xfrm>
            <a:off x="286268" y="906444"/>
            <a:ext cx="10817560" cy="3648150"/>
            <a:chOff x="286268" y="906444"/>
            <a:chExt cx="10817560" cy="3648150"/>
          </a:xfrm>
        </p:grpSpPr>
        <p:sp>
          <p:nvSpPr>
            <p:cNvPr id="56" name="object 56"/>
            <p:cNvSpPr/>
            <p:nvPr/>
          </p:nvSpPr>
          <p:spPr>
            <a:xfrm>
              <a:off x="286268" y="906444"/>
              <a:ext cx="10817560" cy="3648150"/>
            </a:xfrm>
            <a:prstGeom prst="rect">
              <a:avLst/>
            </a:prstGeom>
            <a:blipFill>
              <a:blip r:embed="rId3" cstate="print"/>
              <a:stretch>
                <a:fillRect/>
              </a:stretch>
            </a:blipFill>
          </p:spPr>
          <p:txBody>
            <a:bodyPr wrap="square" lIns="0" tIns="0" rIns="0" bIns="0" rtlCol="0"/>
            <a:lstStyle/>
            <a:p>
              <a:endParaRPr sz="921"/>
            </a:p>
          </p:txBody>
        </p:sp>
        <p:sp>
          <p:nvSpPr>
            <p:cNvPr id="21" name="Rectangle 20">
              <a:extLst>
                <a:ext uri="{FF2B5EF4-FFF2-40B4-BE49-F238E27FC236}">
                  <a16:creationId xmlns:a16="http://schemas.microsoft.com/office/drawing/2014/main" id="{AF0CF75A-A10F-9B48-9BF3-56624FFE6E16}"/>
                </a:ext>
              </a:extLst>
            </p:cNvPr>
            <p:cNvSpPr/>
            <p:nvPr/>
          </p:nvSpPr>
          <p:spPr>
            <a:xfrm>
              <a:off x="3368488" y="1472453"/>
              <a:ext cx="625288" cy="524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bject 6"/>
          <p:cNvSpPr txBox="1"/>
          <p:nvPr/>
        </p:nvSpPr>
        <p:spPr>
          <a:xfrm>
            <a:off x="457200" y="309580"/>
            <a:ext cx="6671115"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a:t>
            </a:r>
            <a:r>
              <a:rPr sz="2400" i="1" spc="-26">
                <a:solidFill>
                  <a:srgbClr val="0070C0"/>
                </a:solidFill>
                <a:latin typeface="PT Serif" panose="020A0603040505020204" pitchFamily="18" charset="77"/>
                <a:cs typeface="Calibri Light" panose="020F0302020204030204" pitchFamily="34" charset="0"/>
              </a:rPr>
              <a:t>Fast Track</a:t>
            </a:r>
            <a:r>
              <a:rPr lang="en-US" sz="2400" i="1" spc="-26">
                <a:solidFill>
                  <a:srgbClr val="0070C0"/>
                </a:solidFill>
                <a:latin typeface="PT Serif" panose="020A0603040505020204" pitchFamily="18" charset="77"/>
                <a:cs typeface="Calibri Light" panose="020F0302020204030204" pitchFamily="34" charset="0"/>
              </a:rPr>
              <a:t>” Agile Implementation </a:t>
            </a:r>
            <a:r>
              <a:rPr sz="2400" i="1" spc="-26">
                <a:solidFill>
                  <a:srgbClr val="0070C0"/>
                </a:solidFill>
                <a:latin typeface="PT Serif" panose="020A0603040505020204" pitchFamily="18" charset="77"/>
                <a:cs typeface="Calibri Light" panose="020F0302020204030204" pitchFamily="34" charset="0"/>
              </a:rPr>
              <a:t>Roadmap</a:t>
            </a:r>
          </a:p>
        </p:txBody>
      </p:sp>
      <p:sp>
        <p:nvSpPr>
          <p:cNvPr id="7" name="object 7"/>
          <p:cNvSpPr txBox="1"/>
          <p:nvPr/>
        </p:nvSpPr>
        <p:spPr>
          <a:xfrm>
            <a:off x="876300" y="5233905"/>
            <a:ext cx="2503714" cy="1633360"/>
          </a:xfrm>
          <a:prstGeom prst="rect">
            <a:avLst/>
          </a:prstGeom>
        </p:spPr>
        <p:txBody>
          <a:bodyPr vert="horz" wrap="square" lIns="0" tIns="6822" rIns="0" bIns="0" rtlCol="0">
            <a:spAutoFit/>
          </a:bodyPr>
          <a:lstStyle/>
          <a:p>
            <a:pPr marL="153337" marR="52628" indent="-147164">
              <a:lnSpc>
                <a:spcPct val="104500"/>
              </a:lnSpc>
              <a:spcBef>
                <a:spcPts val="3"/>
              </a:spcBef>
            </a:pPr>
            <a:r>
              <a:rPr sz="1050" b="1" spc="5">
                <a:latin typeface="PT Serif"/>
              </a:rPr>
              <a:t>Empower </a:t>
            </a:r>
            <a:r>
              <a:rPr lang="en-US" sz="1050" b="1" spc="5">
                <a:latin typeface="PT Serif"/>
              </a:rPr>
              <a:t>Teams</a:t>
            </a:r>
            <a:endParaRPr lang="en-US" sz="500" spc="23">
              <a:solidFill>
                <a:srgbClr val="649792"/>
              </a:solidFill>
              <a:latin typeface="PT Sans"/>
              <a:cs typeface="PT Sans"/>
            </a:endParaRPr>
          </a:p>
          <a:p>
            <a:pPr marL="7938">
              <a:spcBef>
                <a:spcPts val="742"/>
              </a:spcBef>
            </a:pPr>
            <a:r>
              <a:rPr lang="en-US" sz="900" spc="23">
                <a:solidFill>
                  <a:srgbClr val="0092E4"/>
                </a:solidFill>
                <a:latin typeface="PT Sans"/>
              </a:rPr>
              <a:t>ORGANIZE AND ENABLE TEAMS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Defined </a:t>
            </a:r>
            <a:r>
              <a:rPr lang="en-US" sz="1000" spc="20">
                <a:solidFill>
                  <a:srgbClr val="404248"/>
                </a:solidFill>
                <a:latin typeface="PT Serif"/>
                <a:cs typeface="PT Serif"/>
              </a:rPr>
              <a:t>Processes</a:t>
            </a:r>
            <a:r>
              <a:rPr lang="en-US" sz="1000" spc="18">
                <a:solidFill>
                  <a:srgbClr val="404248"/>
                </a:solidFill>
                <a:latin typeface="PT Serif"/>
                <a:cs typeface="PT Serif"/>
              </a:rPr>
              <a:t> &amp; Configure  Tools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Continue training</a:t>
            </a:r>
          </a:p>
          <a:p>
            <a:pPr marL="6497" marR="2599">
              <a:lnSpc>
                <a:spcPct val="132100"/>
              </a:lnSpc>
              <a:spcBef>
                <a:spcPts val="46"/>
              </a:spcBef>
            </a:pPr>
            <a:r>
              <a:rPr lang="en-US" sz="1000" b="1" i="1" spc="20">
                <a:solidFill>
                  <a:srgbClr val="404248"/>
                </a:solidFill>
                <a:latin typeface="PT Serif"/>
                <a:cs typeface="PT Serif"/>
              </a:rPr>
              <a:t>      - SAFe for Product Owners</a:t>
            </a:r>
          </a:p>
          <a:p>
            <a:pPr marL="6497" marR="2599">
              <a:lnSpc>
                <a:spcPct val="132100"/>
              </a:lnSpc>
              <a:spcBef>
                <a:spcPts val="46"/>
              </a:spcBef>
            </a:pPr>
            <a:r>
              <a:rPr lang="en-US" sz="1000" b="1" i="1">
                <a:latin typeface="PT Serif"/>
                <a:cs typeface="PT Serif"/>
              </a:rPr>
              <a:t>      - SAFe for Scrum Masters</a:t>
            </a:r>
          </a:p>
          <a:p>
            <a:pPr marL="6497" marR="2599">
              <a:lnSpc>
                <a:spcPct val="132100"/>
              </a:lnSpc>
              <a:spcBef>
                <a:spcPts val="46"/>
              </a:spcBef>
            </a:pPr>
            <a:r>
              <a:rPr lang="en-US" sz="1000" b="1" i="1">
                <a:latin typeface="PT Serif"/>
                <a:cs typeface="PT Serif"/>
              </a:rPr>
              <a:t>      - SAFe for Teams</a:t>
            </a:r>
          </a:p>
          <a:p>
            <a:pPr marL="7938">
              <a:spcBef>
                <a:spcPts val="742"/>
              </a:spcBef>
            </a:pPr>
            <a:endParaRPr lang="en-US" sz="800" spc="23">
              <a:solidFill>
                <a:srgbClr val="0092E4"/>
              </a:solidFill>
              <a:latin typeface="PT Sans"/>
            </a:endParaRPr>
          </a:p>
        </p:txBody>
      </p:sp>
      <p:sp>
        <p:nvSpPr>
          <p:cNvPr id="12" name="object 12"/>
          <p:cNvSpPr txBox="1"/>
          <p:nvPr/>
        </p:nvSpPr>
        <p:spPr>
          <a:xfrm>
            <a:off x="3467100" y="5221817"/>
            <a:ext cx="2053167" cy="1424649"/>
          </a:xfrm>
          <a:prstGeom prst="rect">
            <a:avLst/>
          </a:prstGeom>
        </p:spPr>
        <p:txBody>
          <a:bodyPr vert="horz" wrap="square" lIns="0" tIns="6822" rIns="0" bIns="0" rtlCol="0">
            <a:spAutoFit/>
          </a:bodyPr>
          <a:lstStyle/>
          <a:p>
            <a:pPr marL="6497">
              <a:spcBef>
                <a:spcPts val="54"/>
              </a:spcBef>
            </a:pPr>
            <a:r>
              <a:rPr lang="en-US" sz="1050" b="1" spc="5">
                <a:latin typeface="PT Serif"/>
                <a:cs typeface="PT Serif"/>
              </a:rPr>
              <a:t>Launch</a:t>
            </a:r>
            <a:endParaRPr lang="en-US" sz="500" spc="20">
              <a:solidFill>
                <a:srgbClr val="FF0000"/>
              </a:solidFill>
              <a:latin typeface="PT Sans"/>
              <a:cs typeface="PT Sans"/>
            </a:endParaRPr>
          </a:p>
          <a:p>
            <a:pPr marL="7938" marR="2599">
              <a:lnSpc>
                <a:spcPct val="103099"/>
              </a:lnSpc>
              <a:spcBef>
                <a:spcPts val="724"/>
              </a:spcBef>
            </a:pPr>
            <a:r>
              <a:rPr lang="en-US" sz="900" spc="23">
                <a:solidFill>
                  <a:srgbClr val="0092E4"/>
                </a:solidFill>
                <a:latin typeface="PT Sans"/>
              </a:rPr>
              <a:t>COACH, INSPECT &amp; ADAPT</a:t>
            </a:r>
            <a:endParaRPr lang="en-US" sz="1000" spc="23">
              <a:solidFill>
                <a:srgbClr val="0092E4"/>
              </a:solidFill>
              <a:latin typeface="PT Sans"/>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Facilitate and coach teams </a:t>
            </a:r>
          </a:p>
          <a:p>
            <a:pPr marL="6497" marR="2599">
              <a:lnSpc>
                <a:spcPct val="132100"/>
              </a:lnSpc>
              <a:spcBef>
                <a:spcPts val="46"/>
              </a:spcBef>
            </a:pPr>
            <a:r>
              <a:rPr lang="en-US" sz="1000" spc="18">
                <a:solidFill>
                  <a:srgbClr val="404248"/>
                </a:solidFill>
                <a:latin typeface="PT Serif"/>
                <a:cs typeface="PT Serif"/>
              </a:rPr>
              <a:t>     on org-wide rollout</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Inspect and Adapt each sprint and release </a:t>
            </a:r>
            <a:endParaRPr lang="en-US" sz="1000">
              <a:latin typeface="PT Serif"/>
              <a:cs typeface="PT Serif"/>
            </a:endParaRPr>
          </a:p>
          <a:p>
            <a:pPr marL="7938" marR="2599">
              <a:lnSpc>
                <a:spcPct val="103099"/>
              </a:lnSpc>
              <a:spcBef>
                <a:spcPts val="724"/>
              </a:spcBef>
            </a:pPr>
            <a:endParaRPr sz="800" spc="23">
              <a:solidFill>
                <a:srgbClr val="0092E4"/>
              </a:solidFill>
              <a:latin typeface="PT Sans"/>
            </a:endParaRPr>
          </a:p>
        </p:txBody>
      </p:sp>
      <p:sp>
        <p:nvSpPr>
          <p:cNvPr id="30" name="object 30"/>
          <p:cNvSpPr/>
          <p:nvPr/>
        </p:nvSpPr>
        <p:spPr>
          <a:xfrm>
            <a:off x="3519917" y="4698806"/>
            <a:ext cx="513240" cy="416229"/>
          </a:xfrm>
          <a:prstGeom prst="rect">
            <a:avLst/>
          </a:prstGeom>
          <a:blipFill>
            <a:blip r:embed="rId4" cstate="print">
              <a:grayscl/>
            </a:blip>
            <a:stretch>
              <a:fillRect/>
            </a:stretch>
          </a:blipFill>
        </p:spPr>
        <p:txBody>
          <a:bodyPr wrap="square" lIns="0" tIns="0" rIns="0" bIns="0" rtlCol="0"/>
          <a:lstStyle/>
          <a:p>
            <a:endParaRPr sz="921"/>
          </a:p>
        </p:txBody>
      </p:sp>
      <p:sp>
        <p:nvSpPr>
          <p:cNvPr id="32" name="object 32"/>
          <p:cNvSpPr/>
          <p:nvPr/>
        </p:nvSpPr>
        <p:spPr>
          <a:xfrm>
            <a:off x="876300" y="4667544"/>
            <a:ext cx="63827" cy="39288"/>
          </a:xfrm>
          <a:custGeom>
            <a:avLst/>
            <a:gdLst/>
            <a:ahLst/>
            <a:cxnLst/>
            <a:rect l="l" t="t" r="r" b="b"/>
            <a:pathLst>
              <a:path w="88900" h="63500">
                <a:moveTo>
                  <a:pt x="6452" y="0"/>
                </a:moveTo>
                <a:lnTo>
                  <a:pt x="0" y="10019"/>
                </a:lnTo>
                <a:lnTo>
                  <a:pt x="82144" y="62982"/>
                </a:lnTo>
                <a:lnTo>
                  <a:pt x="88610" y="52963"/>
                </a:lnTo>
                <a:lnTo>
                  <a:pt x="6452" y="0"/>
                </a:lnTo>
                <a:close/>
              </a:path>
            </a:pathLst>
          </a:custGeom>
          <a:solidFill>
            <a:schemeClr val="tx1">
              <a:lumMod val="50000"/>
              <a:lumOff val="50000"/>
            </a:schemeClr>
          </a:solidFill>
        </p:spPr>
        <p:txBody>
          <a:bodyPr wrap="square" lIns="0" tIns="0" rIns="0" bIns="0" rtlCol="0"/>
          <a:lstStyle/>
          <a:p>
            <a:endParaRPr sz="921"/>
          </a:p>
        </p:txBody>
      </p:sp>
      <p:sp>
        <p:nvSpPr>
          <p:cNvPr id="33" name="object 33"/>
          <p:cNvSpPr/>
          <p:nvPr/>
        </p:nvSpPr>
        <p:spPr>
          <a:xfrm>
            <a:off x="1252336" y="4653198"/>
            <a:ext cx="65194" cy="53038"/>
          </a:xfrm>
          <a:custGeom>
            <a:avLst/>
            <a:gdLst/>
            <a:ahLst/>
            <a:cxnLst/>
            <a:rect l="l" t="t" r="r" b="b"/>
            <a:pathLst>
              <a:path w="90804" h="85725">
                <a:moveTo>
                  <a:pt x="82157" y="0"/>
                </a:moveTo>
                <a:lnTo>
                  <a:pt x="0" y="76811"/>
                </a:lnTo>
                <a:lnTo>
                  <a:pt x="8141" y="85521"/>
                </a:lnTo>
                <a:lnTo>
                  <a:pt x="90299" y="8710"/>
                </a:lnTo>
                <a:lnTo>
                  <a:pt x="82157" y="0"/>
                </a:lnTo>
                <a:close/>
              </a:path>
            </a:pathLst>
          </a:custGeom>
          <a:solidFill>
            <a:schemeClr val="tx1">
              <a:lumMod val="50000"/>
              <a:lumOff val="50000"/>
            </a:schemeClr>
          </a:solidFill>
        </p:spPr>
        <p:txBody>
          <a:bodyPr wrap="square" lIns="0" tIns="0" rIns="0" bIns="0" rtlCol="0"/>
          <a:lstStyle/>
          <a:p>
            <a:endParaRPr sz="921"/>
          </a:p>
        </p:txBody>
      </p:sp>
      <p:sp>
        <p:nvSpPr>
          <p:cNvPr id="34" name="object 34"/>
          <p:cNvSpPr/>
          <p:nvPr/>
        </p:nvSpPr>
        <p:spPr>
          <a:xfrm>
            <a:off x="1096406" y="4556733"/>
            <a:ext cx="0" cy="73075"/>
          </a:xfrm>
          <a:custGeom>
            <a:avLst/>
            <a:gdLst/>
            <a:ahLst/>
            <a:cxnLst/>
            <a:rect l="l" t="t" r="r" b="b"/>
            <a:pathLst>
              <a:path h="118109">
                <a:moveTo>
                  <a:pt x="0" y="0"/>
                </a:moveTo>
                <a:lnTo>
                  <a:pt x="0" y="117850"/>
                </a:lnTo>
              </a:path>
            </a:pathLst>
          </a:custGeom>
          <a:ln w="11923">
            <a:solidFill>
              <a:srgbClr val="92BDAE"/>
            </a:solidFill>
          </a:ln>
        </p:spPr>
        <p:txBody>
          <a:bodyPr wrap="square" lIns="0" tIns="0" rIns="0" bIns="0" rtlCol="0"/>
          <a:lstStyle/>
          <a:p>
            <a:endParaRPr sz="921"/>
          </a:p>
        </p:txBody>
      </p:sp>
      <p:sp>
        <p:nvSpPr>
          <p:cNvPr id="35" name="object 35"/>
          <p:cNvSpPr/>
          <p:nvPr/>
        </p:nvSpPr>
        <p:spPr>
          <a:xfrm>
            <a:off x="955653" y="4716320"/>
            <a:ext cx="291047" cy="383586"/>
          </a:xfrm>
          <a:prstGeom prst="rect">
            <a:avLst/>
          </a:prstGeom>
          <a:blipFill>
            <a:blip r:embed="rId5" cstate="print">
              <a:grayscl/>
            </a:blip>
            <a:stretch>
              <a:fillRect/>
            </a:stretch>
          </a:blipFill>
        </p:spPr>
        <p:txBody>
          <a:bodyPr wrap="square" lIns="0" tIns="0" rIns="0" bIns="0" rtlCol="0"/>
          <a:lstStyle/>
          <a:p>
            <a:endParaRPr sz="921"/>
          </a:p>
        </p:txBody>
      </p:sp>
      <p:sp>
        <p:nvSpPr>
          <p:cNvPr id="36" name="object 36"/>
          <p:cNvSpPr/>
          <p:nvPr/>
        </p:nvSpPr>
        <p:spPr>
          <a:xfrm>
            <a:off x="1679004" y="2425562"/>
            <a:ext cx="1013940" cy="0"/>
          </a:xfrm>
          <a:custGeom>
            <a:avLst/>
            <a:gdLst/>
            <a:ahLst/>
            <a:cxnLst/>
            <a:rect l="l" t="t" r="r" b="b"/>
            <a:pathLst>
              <a:path w="1412240">
                <a:moveTo>
                  <a:pt x="0" y="0"/>
                </a:moveTo>
                <a:lnTo>
                  <a:pt x="1411790" y="0"/>
                </a:lnTo>
              </a:path>
            </a:pathLst>
          </a:custGeom>
          <a:ln w="85076">
            <a:solidFill>
              <a:srgbClr val="000000"/>
            </a:solidFill>
          </a:ln>
        </p:spPr>
        <p:txBody>
          <a:bodyPr wrap="square" lIns="0" tIns="0" rIns="0" bIns="0" rtlCol="0"/>
          <a:lstStyle/>
          <a:p>
            <a:endParaRPr sz="921"/>
          </a:p>
        </p:txBody>
      </p:sp>
      <p:sp>
        <p:nvSpPr>
          <p:cNvPr id="37" name="object 37"/>
          <p:cNvSpPr/>
          <p:nvPr/>
        </p:nvSpPr>
        <p:spPr>
          <a:xfrm>
            <a:off x="2665887" y="2346821"/>
            <a:ext cx="158235" cy="157482"/>
          </a:xfrm>
          <a:prstGeom prst="rect">
            <a:avLst/>
          </a:prstGeom>
          <a:blipFill>
            <a:blip r:embed="rId6" cstate="print">
              <a:duotone>
                <a:prstClr val="black"/>
                <a:srgbClr val="D9C3A5">
                  <a:tint val="50000"/>
                  <a:satMod val="180000"/>
                </a:srgbClr>
              </a:duotone>
            </a:blip>
            <a:stretch>
              <a:fillRect/>
            </a:stretch>
          </a:blipFill>
        </p:spPr>
        <p:txBody>
          <a:bodyPr wrap="square" lIns="0" tIns="0" rIns="0" bIns="0" rtlCol="0"/>
          <a:lstStyle/>
          <a:p>
            <a:endParaRPr sz="921"/>
          </a:p>
        </p:txBody>
      </p:sp>
      <p:sp>
        <p:nvSpPr>
          <p:cNvPr id="38" name="object 38"/>
          <p:cNvSpPr/>
          <p:nvPr/>
        </p:nvSpPr>
        <p:spPr>
          <a:xfrm>
            <a:off x="4389430" y="2391314"/>
            <a:ext cx="949659" cy="0"/>
          </a:xfrm>
          <a:custGeom>
            <a:avLst/>
            <a:gdLst/>
            <a:ahLst/>
            <a:cxnLst/>
            <a:rect l="l" t="t" r="r" b="b"/>
            <a:pathLst>
              <a:path w="1322704">
                <a:moveTo>
                  <a:pt x="1322413" y="0"/>
                </a:moveTo>
                <a:lnTo>
                  <a:pt x="0" y="0"/>
                </a:lnTo>
              </a:path>
            </a:pathLst>
          </a:custGeom>
          <a:ln w="85076">
            <a:solidFill>
              <a:srgbClr val="000000"/>
            </a:solidFill>
          </a:ln>
        </p:spPr>
        <p:txBody>
          <a:bodyPr wrap="square" lIns="0" tIns="0" rIns="0" bIns="0" rtlCol="0"/>
          <a:lstStyle/>
          <a:p>
            <a:endParaRPr sz="921"/>
          </a:p>
        </p:txBody>
      </p:sp>
      <p:sp>
        <p:nvSpPr>
          <p:cNvPr id="40" name="object 40"/>
          <p:cNvSpPr/>
          <p:nvPr/>
        </p:nvSpPr>
        <p:spPr>
          <a:xfrm>
            <a:off x="7090068" y="2414163"/>
            <a:ext cx="914552" cy="0"/>
          </a:xfrm>
          <a:custGeom>
            <a:avLst/>
            <a:gdLst/>
            <a:ahLst/>
            <a:cxnLst/>
            <a:rect l="l" t="t" r="r" b="b"/>
            <a:pathLst>
              <a:path w="1273809">
                <a:moveTo>
                  <a:pt x="0" y="0"/>
                </a:moveTo>
                <a:lnTo>
                  <a:pt x="1273376" y="0"/>
                </a:lnTo>
              </a:path>
            </a:pathLst>
          </a:custGeom>
          <a:ln w="85076">
            <a:solidFill>
              <a:srgbClr val="000000"/>
            </a:solidFill>
          </a:ln>
        </p:spPr>
        <p:txBody>
          <a:bodyPr wrap="square" lIns="0" tIns="0" rIns="0" bIns="0" rtlCol="0"/>
          <a:lstStyle/>
          <a:p>
            <a:endParaRPr sz="921"/>
          </a:p>
        </p:txBody>
      </p:sp>
      <p:sp>
        <p:nvSpPr>
          <p:cNvPr id="41" name="object 41"/>
          <p:cNvSpPr/>
          <p:nvPr/>
        </p:nvSpPr>
        <p:spPr>
          <a:xfrm>
            <a:off x="381000" y="1845013"/>
            <a:ext cx="11122479" cy="3042068"/>
          </a:xfrm>
          <a:prstGeom prst="rect">
            <a:avLst/>
          </a:prstGeom>
          <a:blipFill>
            <a:blip r:embed="rId7" cstate="print">
              <a:grayscl/>
            </a:blip>
            <a:stretch>
              <a:fillRect/>
            </a:stretch>
          </a:blipFill>
        </p:spPr>
        <p:txBody>
          <a:bodyPr wrap="square" lIns="0" tIns="0" rIns="0" bIns="0" rtlCol="0"/>
          <a:lstStyle/>
          <a:p>
            <a:endParaRPr sz="921"/>
          </a:p>
        </p:txBody>
      </p:sp>
      <p:sp>
        <p:nvSpPr>
          <p:cNvPr id="42" name="object 42"/>
          <p:cNvSpPr/>
          <p:nvPr/>
        </p:nvSpPr>
        <p:spPr>
          <a:xfrm rot="20631876">
            <a:off x="606002" y="4793410"/>
            <a:ext cx="176437" cy="152828"/>
          </a:xfrm>
          <a:custGeom>
            <a:avLst/>
            <a:gdLst/>
            <a:ahLst/>
            <a:cxnLst/>
            <a:rect l="l" t="t" r="r" b="b"/>
            <a:pathLst>
              <a:path w="245745" h="247015">
                <a:moveTo>
                  <a:pt x="63591" y="0"/>
                </a:moveTo>
                <a:lnTo>
                  <a:pt x="0" y="246460"/>
                </a:lnTo>
                <a:lnTo>
                  <a:pt x="245204" y="178288"/>
                </a:lnTo>
                <a:lnTo>
                  <a:pt x="63591" y="0"/>
                </a:lnTo>
                <a:close/>
              </a:path>
            </a:pathLst>
          </a:custGeom>
          <a:solidFill>
            <a:schemeClr val="bg1">
              <a:lumMod val="50000"/>
            </a:schemeClr>
          </a:solidFill>
        </p:spPr>
        <p:txBody>
          <a:bodyPr wrap="square" lIns="0" tIns="0" rIns="0" bIns="0" rtlCol="0"/>
          <a:lstStyle/>
          <a:p>
            <a:endParaRPr sz="921"/>
          </a:p>
        </p:txBody>
      </p:sp>
      <p:sp>
        <p:nvSpPr>
          <p:cNvPr id="57" name="object 57"/>
          <p:cNvSpPr txBox="1"/>
          <p:nvPr/>
        </p:nvSpPr>
        <p:spPr>
          <a:xfrm>
            <a:off x="8648700" y="2756321"/>
            <a:ext cx="2651133" cy="1212840"/>
          </a:xfrm>
          <a:prstGeom prst="rect">
            <a:avLst/>
          </a:prstGeom>
        </p:spPr>
        <p:txBody>
          <a:bodyPr vert="horz" wrap="square" lIns="0" tIns="325" rIns="0" bIns="0" rtlCol="0">
            <a:spAutoFit/>
          </a:bodyPr>
          <a:lstStyle/>
          <a:p>
            <a:pPr marL="153337" marR="52628" indent="-147164">
              <a:lnSpc>
                <a:spcPct val="104500"/>
              </a:lnSpc>
              <a:spcBef>
                <a:spcPts val="3"/>
              </a:spcBef>
            </a:pPr>
            <a:r>
              <a:rPr lang="en-US" sz="1050" b="1" spc="13">
                <a:latin typeface="PT Serif"/>
                <a:cs typeface="PT Serif"/>
              </a:rPr>
              <a:t>Communicate</a:t>
            </a:r>
            <a:r>
              <a:rPr sz="1050" b="1" spc="13">
                <a:latin typeface="PT Serif"/>
                <a:cs typeface="PT Serif"/>
              </a:rPr>
              <a:t> and</a:t>
            </a:r>
            <a:r>
              <a:rPr lang="en-US" sz="1050" b="1" spc="13">
                <a:latin typeface="PT Serif"/>
                <a:cs typeface="PT Serif"/>
              </a:rPr>
              <a:t> Begin Training</a:t>
            </a:r>
            <a:endParaRPr lang="en-US" sz="600" spc="23">
              <a:solidFill>
                <a:srgbClr val="E38B24"/>
              </a:solidFill>
              <a:latin typeface="PT Sans"/>
              <a:cs typeface="PT Sans"/>
            </a:endParaRPr>
          </a:p>
          <a:p>
            <a:pPr marL="7938" marR="2599">
              <a:lnSpc>
                <a:spcPct val="103099"/>
              </a:lnSpc>
              <a:spcBef>
                <a:spcPts val="724"/>
              </a:spcBef>
            </a:pPr>
            <a:r>
              <a:rPr lang="en-US" sz="1000" spc="23">
                <a:solidFill>
                  <a:srgbClr val="0092E4"/>
                </a:solidFill>
                <a:latin typeface="PT Sans"/>
              </a:rPr>
              <a:t>START BY ENABLING LEADERSHIP</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C</a:t>
            </a:r>
            <a:r>
              <a:rPr lang="en-US" sz="1000" spc="20">
                <a:solidFill>
                  <a:srgbClr val="404248"/>
                </a:solidFill>
                <a:latin typeface="PT Serif"/>
                <a:cs typeface="PT Serif"/>
              </a:rPr>
              <a:t>ommunicate</a:t>
            </a:r>
            <a:r>
              <a:rPr lang="en-US" sz="1000" spc="18">
                <a:solidFill>
                  <a:srgbClr val="404248"/>
                </a:solidFill>
                <a:latin typeface="PT Serif"/>
                <a:cs typeface="PT Serif"/>
              </a:rPr>
              <a:t> vision and</a:t>
            </a:r>
            <a:r>
              <a:rPr lang="en-US" sz="1000" spc="23">
                <a:solidFill>
                  <a:srgbClr val="404248"/>
                </a:solidFill>
                <a:latin typeface="PT Serif"/>
                <a:cs typeface="PT Serif"/>
              </a:rPr>
              <a:t> </a:t>
            </a:r>
            <a:r>
              <a:rPr lang="en-US" sz="1000" spc="18">
                <a:solidFill>
                  <a:srgbClr val="404248"/>
                </a:solidFill>
                <a:latin typeface="PT Serif"/>
                <a:cs typeface="PT Serif"/>
              </a:rPr>
              <a:t>plan</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Begin training: </a:t>
            </a:r>
          </a:p>
          <a:p>
            <a:pPr marL="6497" marR="2599">
              <a:lnSpc>
                <a:spcPct val="132100"/>
              </a:lnSpc>
              <a:spcBef>
                <a:spcPts val="46"/>
              </a:spcBef>
            </a:pPr>
            <a:r>
              <a:rPr lang="en-US" sz="1000" b="1" i="1" spc="18">
                <a:solidFill>
                  <a:srgbClr val="404248"/>
                </a:solidFill>
                <a:latin typeface="PT Serif"/>
                <a:cs typeface="PT Serif"/>
              </a:rPr>
              <a:t>      - Implementing SAFe</a:t>
            </a:r>
          </a:p>
          <a:p>
            <a:pPr marL="6497" marR="2599">
              <a:lnSpc>
                <a:spcPct val="132100"/>
              </a:lnSpc>
              <a:spcBef>
                <a:spcPts val="46"/>
              </a:spcBef>
            </a:pPr>
            <a:r>
              <a:rPr lang="en-US" sz="1000" b="1" i="1" spc="18">
                <a:solidFill>
                  <a:srgbClr val="404248"/>
                </a:solidFill>
                <a:latin typeface="PT Serif"/>
                <a:cs typeface="PT Serif"/>
              </a:rPr>
              <a:t>      - Leading SAFe</a:t>
            </a:r>
            <a:endParaRPr lang="en-US" sz="1000" b="1" i="1">
              <a:latin typeface="PT Serif"/>
              <a:cs typeface="PT Serif"/>
            </a:endParaRPr>
          </a:p>
        </p:txBody>
      </p:sp>
      <p:sp>
        <p:nvSpPr>
          <p:cNvPr id="61" name="object 61"/>
          <p:cNvSpPr txBox="1"/>
          <p:nvPr/>
        </p:nvSpPr>
        <p:spPr>
          <a:xfrm>
            <a:off x="876300" y="2756321"/>
            <a:ext cx="2258786" cy="984592"/>
          </a:xfrm>
          <a:prstGeom prst="rect">
            <a:avLst/>
          </a:prstGeom>
        </p:spPr>
        <p:txBody>
          <a:bodyPr vert="horz" wrap="square" lIns="0" tIns="6822" rIns="0" bIns="0" rtlCol="0">
            <a:spAutoFit/>
          </a:bodyPr>
          <a:lstStyle/>
          <a:p>
            <a:pPr marL="6497">
              <a:spcBef>
                <a:spcPts val="54"/>
              </a:spcBef>
            </a:pPr>
            <a:r>
              <a:rPr sz="1050" b="1" spc="8">
                <a:latin typeface="PT Serif"/>
                <a:cs typeface="PT Serif"/>
              </a:rPr>
              <a:t>The </a:t>
            </a:r>
            <a:r>
              <a:rPr sz="1050" b="1" spc="10">
                <a:latin typeface="PT Serif"/>
                <a:cs typeface="PT Serif"/>
              </a:rPr>
              <a:t>Tipping</a:t>
            </a:r>
            <a:r>
              <a:rPr sz="1050" b="1" spc="61">
                <a:latin typeface="PT Serif"/>
                <a:cs typeface="PT Serif"/>
              </a:rPr>
              <a:t> </a:t>
            </a:r>
            <a:r>
              <a:rPr sz="1050" b="1" spc="13">
                <a:latin typeface="PT Serif"/>
                <a:cs typeface="PT Serif"/>
              </a:rPr>
              <a:t>Point</a:t>
            </a:r>
            <a:endParaRPr lang="en-US" sz="1050" b="1" spc="13">
              <a:latin typeface="PT Serif"/>
              <a:cs typeface="PT Serif"/>
            </a:endParaRPr>
          </a:p>
          <a:p>
            <a:pPr marL="7938">
              <a:spcBef>
                <a:spcPts val="600"/>
              </a:spcBef>
            </a:pPr>
            <a:r>
              <a:rPr lang="en-US" sz="900" spc="23">
                <a:solidFill>
                  <a:srgbClr val="0092E4"/>
                </a:solidFill>
                <a:latin typeface="PT Sans"/>
              </a:rPr>
              <a:t>ESTABLISH A SENSE OF URGENCY</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Assess organization capabilities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Identify needs</a:t>
            </a:r>
            <a:r>
              <a:rPr lang="en-US" sz="1000" spc="15">
                <a:solidFill>
                  <a:srgbClr val="404248"/>
                </a:solidFill>
                <a:latin typeface="PT Serif"/>
                <a:cs typeface="PT Serif"/>
              </a:rPr>
              <a:t>, risks and urgency</a:t>
            </a:r>
          </a:p>
          <a:p>
            <a:pPr marL="6497" marR="2599">
              <a:lnSpc>
                <a:spcPct val="132100"/>
              </a:lnSpc>
              <a:spcBef>
                <a:spcPts val="46"/>
              </a:spcBef>
            </a:pPr>
            <a:endParaRPr lang="en-US" sz="1050" spc="18">
              <a:solidFill>
                <a:srgbClr val="404248"/>
              </a:solidFill>
              <a:latin typeface="PT Serif"/>
              <a:cs typeface="PT Serif"/>
            </a:endParaRPr>
          </a:p>
        </p:txBody>
      </p:sp>
      <p:sp>
        <p:nvSpPr>
          <p:cNvPr id="65" name="object 65"/>
          <p:cNvSpPr txBox="1"/>
          <p:nvPr/>
        </p:nvSpPr>
        <p:spPr>
          <a:xfrm>
            <a:off x="3467100" y="2756321"/>
            <a:ext cx="2219319" cy="993870"/>
          </a:xfrm>
          <a:prstGeom prst="rect">
            <a:avLst/>
          </a:prstGeom>
        </p:spPr>
        <p:txBody>
          <a:bodyPr vert="horz" wrap="square" lIns="0" tIns="325" rIns="0" bIns="0" rtlCol="0">
            <a:spAutoFit/>
          </a:bodyPr>
          <a:lstStyle/>
          <a:p>
            <a:pPr marL="143591" marR="458710" indent="-137418">
              <a:lnSpc>
                <a:spcPct val="104500"/>
              </a:lnSpc>
              <a:spcBef>
                <a:spcPts val="3"/>
              </a:spcBef>
            </a:pPr>
            <a:r>
              <a:rPr lang="en-US" sz="1050" b="1" spc="10">
                <a:latin typeface="PT Serif"/>
                <a:cs typeface="PT Serif"/>
              </a:rPr>
              <a:t>Build</a:t>
            </a:r>
            <a:r>
              <a:rPr sz="1050" b="1" spc="10">
                <a:latin typeface="PT Serif"/>
                <a:cs typeface="PT Serif"/>
              </a:rPr>
              <a:t> </a:t>
            </a:r>
            <a:r>
              <a:rPr sz="1050" b="1" spc="13">
                <a:latin typeface="PT Serif"/>
                <a:cs typeface="PT Serif"/>
              </a:rPr>
              <a:t>the</a:t>
            </a:r>
            <a:r>
              <a:rPr lang="en-US" sz="1050" b="1" spc="13">
                <a:latin typeface="PT Serif"/>
                <a:cs typeface="PT Serif"/>
              </a:rPr>
              <a:t> </a:t>
            </a:r>
            <a:r>
              <a:rPr sz="1050" b="1" spc="13">
                <a:latin typeface="PT Serif"/>
                <a:cs typeface="PT Serif"/>
              </a:rPr>
              <a:t>Coali</a:t>
            </a:r>
            <a:r>
              <a:rPr lang="en-US" sz="1050" b="1" spc="13">
                <a:latin typeface="PT Serif"/>
                <a:cs typeface="PT Serif"/>
              </a:rPr>
              <a:t>tion</a:t>
            </a:r>
            <a:endParaRPr sz="1050">
              <a:latin typeface="PT Serif"/>
              <a:cs typeface="PT Serif"/>
            </a:endParaRPr>
          </a:p>
          <a:p>
            <a:pPr marL="7938" marR="2599">
              <a:lnSpc>
                <a:spcPct val="103099"/>
              </a:lnSpc>
              <a:spcBef>
                <a:spcPts val="724"/>
              </a:spcBef>
            </a:pPr>
            <a:r>
              <a:rPr sz="900" spc="23">
                <a:solidFill>
                  <a:srgbClr val="0092E4"/>
                </a:solidFill>
                <a:latin typeface="PT Sans"/>
                <a:cs typeface="PT Sans"/>
              </a:rPr>
              <a:t>CHANGE AGENTS </a:t>
            </a:r>
            <a:r>
              <a:rPr sz="900" spc="18">
                <a:solidFill>
                  <a:srgbClr val="0092E4"/>
                </a:solidFill>
                <a:latin typeface="PT Sans"/>
                <a:cs typeface="PT Sans"/>
              </a:rPr>
              <a:t>TO </a:t>
            </a:r>
            <a:r>
              <a:rPr sz="900" spc="23">
                <a:solidFill>
                  <a:srgbClr val="0092E4"/>
                </a:solidFill>
                <a:latin typeface="PT Sans"/>
                <a:cs typeface="PT Sans"/>
              </a:rPr>
              <a:t>MAKE IT </a:t>
            </a:r>
            <a:r>
              <a:rPr sz="900" spc="26">
                <a:solidFill>
                  <a:srgbClr val="0092E4"/>
                </a:solidFill>
                <a:latin typeface="PT Sans"/>
                <a:cs typeface="PT Sans"/>
              </a:rPr>
              <a:t>HAPPEN</a:t>
            </a:r>
            <a:endParaRPr lang="en-US" sz="900" spc="26">
              <a:solidFill>
                <a:srgbClr val="0092E4"/>
              </a:solidFill>
              <a:latin typeface="PT Sans"/>
              <a:cs typeface="PT Sans"/>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Assemble </a:t>
            </a:r>
            <a:r>
              <a:rPr lang="en-US" sz="1000" spc="10">
                <a:solidFill>
                  <a:srgbClr val="404248"/>
                </a:solidFill>
                <a:latin typeface="PT Serif"/>
                <a:cs typeface="PT Serif"/>
              </a:rPr>
              <a:t>working group</a:t>
            </a:r>
            <a:endParaRPr lang="en-US" sz="1000" spc="20">
              <a:solidFill>
                <a:srgbClr val="404248"/>
              </a:solidFill>
              <a:latin typeface="PT Serif"/>
              <a:cs typeface="PT Serif"/>
            </a:endParaRPr>
          </a:p>
          <a:p>
            <a:pPr marL="177947" marR="2599" indent="-171450">
              <a:lnSpc>
                <a:spcPct val="132100"/>
              </a:lnSpc>
              <a:spcBef>
                <a:spcPts val="46"/>
              </a:spcBef>
              <a:buFont typeface="Arial" panose="020B0604020202020204" pitchFamily="34" charset="0"/>
              <a:buChar char="•"/>
            </a:pPr>
            <a:r>
              <a:rPr lang="en-US" sz="1000" spc="15">
                <a:solidFill>
                  <a:srgbClr val="404248"/>
                </a:solidFill>
                <a:latin typeface="PT Serif"/>
                <a:cs typeface="PT Serif"/>
              </a:rPr>
              <a:t>Establish PMO as </a:t>
            </a:r>
            <a:r>
              <a:rPr lang="en-US" sz="1000" spc="18">
                <a:solidFill>
                  <a:srgbClr val="404248"/>
                </a:solidFill>
                <a:latin typeface="PT Serif"/>
                <a:cs typeface="PT Serif"/>
              </a:rPr>
              <a:t>Lean-Agile Center of  Excellence (LACE)</a:t>
            </a:r>
          </a:p>
        </p:txBody>
      </p:sp>
      <p:sp>
        <p:nvSpPr>
          <p:cNvPr id="68" name="object 68"/>
          <p:cNvSpPr txBox="1"/>
          <p:nvPr/>
        </p:nvSpPr>
        <p:spPr>
          <a:xfrm>
            <a:off x="6057900" y="2756321"/>
            <a:ext cx="2288149" cy="993870"/>
          </a:xfrm>
          <a:prstGeom prst="rect">
            <a:avLst/>
          </a:prstGeom>
        </p:spPr>
        <p:txBody>
          <a:bodyPr vert="horz" wrap="square" lIns="0" tIns="325" rIns="0" bIns="0" rtlCol="0">
            <a:spAutoFit/>
          </a:bodyPr>
          <a:lstStyle/>
          <a:p>
            <a:pPr marL="148464" marR="2599" indent="-142291">
              <a:lnSpc>
                <a:spcPct val="104500"/>
              </a:lnSpc>
              <a:spcBef>
                <a:spcPts val="3"/>
              </a:spcBef>
            </a:pPr>
            <a:r>
              <a:rPr lang="en-US" sz="1050" b="1" spc="10">
                <a:latin typeface="PT Serif"/>
                <a:cs typeface="PT Serif"/>
              </a:rPr>
              <a:t>Define</a:t>
            </a:r>
            <a:r>
              <a:rPr sz="1050" b="1" spc="10">
                <a:latin typeface="PT Serif"/>
                <a:cs typeface="PT Serif"/>
              </a:rPr>
              <a:t> </a:t>
            </a:r>
            <a:r>
              <a:rPr sz="1050" b="1" spc="8">
                <a:latin typeface="PT Serif"/>
                <a:cs typeface="PT Serif"/>
              </a:rPr>
              <a:t>the </a:t>
            </a:r>
            <a:r>
              <a:rPr lang="en-US" sz="1050" b="1" spc="8">
                <a:latin typeface="PT Serif"/>
                <a:cs typeface="PT Serif"/>
              </a:rPr>
              <a:t>Guiding </a:t>
            </a:r>
            <a:r>
              <a:rPr sz="1050" b="1" spc="13">
                <a:latin typeface="PT Serif"/>
                <a:cs typeface="PT Serif"/>
              </a:rPr>
              <a:t>Vision</a:t>
            </a:r>
            <a:r>
              <a:rPr lang="en-US" sz="1050" b="1">
                <a:latin typeface="PT Serif"/>
                <a:cs typeface="PT Serif"/>
              </a:rPr>
              <a:t> </a:t>
            </a:r>
            <a:endParaRPr lang="en-US" sz="600">
              <a:latin typeface="PT Serif"/>
              <a:cs typeface="PT Serif"/>
            </a:endParaRPr>
          </a:p>
          <a:p>
            <a:pPr marL="7938" marR="2599">
              <a:lnSpc>
                <a:spcPct val="103099"/>
              </a:lnSpc>
              <a:spcBef>
                <a:spcPts val="724"/>
              </a:spcBef>
            </a:pPr>
            <a:r>
              <a:rPr lang="en-US" sz="900" spc="23">
                <a:solidFill>
                  <a:srgbClr val="0092E4"/>
                </a:solidFill>
                <a:latin typeface="PT Sans"/>
              </a:rPr>
              <a:t>DESTINATION AND PATH TO GET THERE</a:t>
            </a:r>
            <a:endParaRPr lang="en-US" sz="1000" spc="18">
              <a:solidFill>
                <a:srgbClr val="404248"/>
              </a:solidFill>
              <a:latin typeface="PT Serif"/>
              <a:cs typeface="PT Serif"/>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Select, customize Agile framework</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Define implementation plan and  success metrics</a:t>
            </a:r>
            <a:endParaRPr lang="en-US" sz="1000">
              <a:latin typeface="PT Serif"/>
              <a:cs typeface="PT Serif"/>
            </a:endParaRPr>
          </a:p>
        </p:txBody>
      </p:sp>
      <p:sp>
        <p:nvSpPr>
          <p:cNvPr id="19" name="object 19"/>
          <p:cNvSpPr txBox="1"/>
          <p:nvPr/>
        </p:nvSpPr>
        <p:spPr>
          <a:xfrm>
            <a:off x="6057900" y="5234771"/>
            <a:ext cx="2324100" cy="1623229"/>
          </a:xfrm>
          <a:prstGeom prst="rect">
            <a:avLst/>
          </a:prstGeom>
        </p:spPr>
        <p:txBody>
          <a:bodyPr vert="horz" wrap="square" lIns="0" tIns="6822" rIns="0" bIns="0" rtlCol="0">
            <a:spAutoFit/>
          </a:bodyPr>
          <a:lstStyle/>
          <a:p>
            <a:pPr marL="6497">
              <a:spcBef>
                <a:spcPts val="54"/>
              </a:spcBef>
            </a:pPr>
            <a:r>
              <a:rPr lang="en-US" sz="1050" b="1" spc="10">
                <a:latin typeface="PT Serif"/>
                <a:cs typeface="PT Serif"/>
              </a:rPr>
              <a:t>Manage as </a:t>
            </a:r>
            <a:r>
              <a:rPr lang="en-US" sz="1050" b="1" spc="8">
                <a:latin typeface="PT Serif"/>
                <a:cs typeface="PT Serif"/>
              </a:rPr>
              <a:t>Portfolio</a:t>
            </a:r>
            <a:endParaRPr lang="en-US" sz="500" spc="23">
              <a:solidFill>
                <a:srgbClr val="106D66"/>
              </a:solidFill>
              <a:latin typeface="PT Sans"/>
              <a:cs typeface="PT Sans"/>
            </a:endParaRPr>
          </a:p>
          <a:p>
            <a:pPr marL="7938" marR="2599">
              <a:lnSpc>
                <a:spcPct val="103099"/>
              </a:lnSpc>
              <a:spcBef>
                <a:spcPts val="724"/>
              </a:spcBef>
            </a:pPr>
            <a:r>
              <a:rPr lang="en-US" sz="1000" spc="23">
                <a:solidFill>
                  <a:srgbClr val="0092E4"/>
                </a:solidFill>
                <a:latin typeface="PT Sans"/>
              </a:rPr>
              <a:t>ALIGN BUSINESS AND ENGINEERING</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Adopt Portfolio Management tools and processes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Align engineering investments and business portfolio objectives</a:t>
            </a:r>
            <a:endParaRPr lang="en-US" sz="1000">
              <a:latin typeface="PT Serif"/>
              <a:cs typeface="PT Serif"/>
            </a:endParaRPr>
          </a:p>
          <a:p>
            <a:pPr marL="6497" marR="2599">
              <a:lnSpc>
                <a:spcPct val="132100"/>
              </a:lnSpc>
              <a:spcBef>
                <a:spcPts val="46"/>
              </a:spcBef>
            </a:pPr>
            <a:endParaRPr lang="en-US" sz="900">
              <a:latin typeface="PT Serif"/>
              <a:cs typeface="PT Serif"/>
            </a:endParaRPr>
          </a:p>
          <a:p>
            <a:pPr marL="143591" marR="2599">
              <a:lnSpc>
                <a:spcPct val="103099"/>
              </a:lnSpc>
              <a:spcBef>
                <a:spcPts val="724"/>
              </a:spcBef>
            </a:pPr>
            <a:endParaRPr sz="800" spc="23">
              <a:solidFill>
                <a:srgbClr val="0092E4"/>
              </a:solidFill>
              <a:latin typeface="PT Sans"/>
            </a:endParaRPr>
          </a:p>
        </p:txBody>
      </p:sp>
      <p:sp>
        <p:nvSpPr>
          <p:cNvPr id="5" name="Horizontal Scroll 4">
            <a:extLst>
              <a:ext uri="{FF2B5EF4-FFF2-40B4-BE49-F238E27FC236}">
                <a16:creationId xmlns:a16="http://schemas.microsoft.com/office/drawing/2014/main" id="{4E1B21AF-BCF2-5F45-AAA8-B8052E082773}"/>
              </a:ext>
            </a:extLst>
          </p:cNvPr>
          <p:cNvSpPr/>
          <p:nvPr/>
        </p:nvSpPr>
        <p:spPr>
          <a:xfrm>
            <a:off x="409933" y="1115824"/>
            <a:ext cx="11134367" cy="419100"/>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marL="130596" marR="496720" indent="-124423" algn="ctr"/>
            <a:r>
              <a:rPr lang="en-US" spc="5">
                <a:solidFill>
                  <a:schemeClr val="bg1"/>
                </a:solidFill>
                <a:latin typeface="PT Serif"/>
                <a:cs typeface="Calibri Light" panose="020F0302020204030204" pitchFamily="34" charset="0"/>
              </a:rPr>
              <a:t>Tailored and accelerated for Kony Product Engineering </a:t>
            </a:r>
            <a:endParaRPr lang="en-US" spc="10">
              <a:solidFill>
                <a:schemeClr val="bg1"/>
              </a:solidFill>
              <a:latin typeface="PT Serif"/>
              <a:cs typeface="Calibri Light" panose="020F0302020204030204" pitchFamily="34" charset="0"/>
            </a:endParaRPr>
          </a:p>
        </p:txBody>
      </p:sp>
      <p:sp>
        <p:nvSpPr>
          <p:cNvPr id="59" name="object 19">
            <a:extLst>
              <a:ext uri="{FF2B5EF4-FFF2-40B4-BE49-F238E27FC236}">
                <a16:creationId xmlns:a16="http://schemas.microsoft.com/office/drawing/2014/main" id="{6CC01E15-0113-8F4E-8BB4-234F3913D828}"/>
              </a:ext>
            </a:extLst>
          </p:cNvPr>
          <p:cNvSpPr txBox="1"/>
          <p:nvPr/>
        </p:nvSpPr>
        <p:spPr>
          <a:xfrm>
            <a:off x="8654028" y="5221816"/>
            <a:ext cx="2019300" cy="1424649"/>
          </a:xfrm>
          <a:prstGeom prst="rect">
            <a:avLst/>
          </a:prstGeom>
        </p:spPr>
        <p:txBody>
          <a:bodyPr vert="horz" wrap="square" lIns="0" tIns="6822" rIns="0" bIns="0" rtlCol="0">
            <a:spAutoFit/>
          </a:bodyPr>
          <a:lstStyle/>
          <a:p>
            <a:pPr marL="6497">
              <a:spcBef>
                <a:spcPts val="54"/>
              </a:spcBef>
            </a:pPr>
            <a:r>
              <a:rPr lang="en-US" sz="1050" b="1" spc="10">
                <a:latin typeface="PT Serif"/>
                <a:cs typeface="PT Serif"/>
              </a:rPr>
              <a:t>Sustain and Improve</a:t>
            </a:r>
            <a:endParaRPr lang="en-US" sz="500" spc="23">
              <a:solidFill>
                <a:srgbClr val="106D66"/>
              </a:solidFill>
              <a:latin typeface="PT Sans"/>
              <a:cs typeface="PT Sans"/>
            </a:endParaRPr>
          </a:p>
          <a:p>
            <a:pPr marL="7938" marR="2599">
              <a:lnSpc>
                <a:spcPct val="103099"/>
              </a:lnSpc>
              <a:spcBef>
                <a:spcPts val="724"/>
              </a:spcBef>
            </a:pPr>
            <a:r>
              <a:rPr lang="en-US" sz="900" spc="23">
                <a:solidFill>
                  <a:srgbClr val="0092E4"/>
                </a:solidFill>
                <a:latin typeface="PT Sans"/>
              </a:rPr>
              <a:t>CONTINUOUS IMPROVEMENT</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rPr>
              <a:t>Invest in DevOps and </a:t>
            </a:r>
          </a:p>
          <a:p>
            <a:pPr marL="6497" marR="2599">
              <a:lnSpc>
                <a:spcPct val="132100"/>
              </a:lnSpc>
              <a:spcBef>
                <a:spcPts val="46"/>
              </a:spcBef>
            </a:pPr>
            <a:r>
              <a:rPr lang="en-US" sz="1000" spc="18">
                <a:solidFill>
                  <a:srgbClr val="404248"/>
                </a:solidFill>
                <a:latin typeface="PT Serif"/>
              </a:rPr>
              <a:t>      Continuous Delivery</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rPr>
              <a:t>Refine processes using</a:t>
            </a:r>
          </a:p>
          <a:p>
            <a:pPr marL="174625" marR="2599">
              <a:lnSpc>
                <a:spcPct val="132100"/>
              </a:lnSpc>
              <a:spcBef>
                <a:spcPts val="46"/>
              </a:spcBef>
            </a:pPr>
            <a:r>
              <a:rPr lang="en-US" sz="1000" spc="18">
                <a:solidFill>
                  <a:srgbClr val="404248"/>
                </a:solidFill>
                <a:latin typeface="PT Serif"/>
              </a:rPr>
              <a:t>empirical data and learning</a:t>
            </a:r>
          </a:p>
          <a:p>
            <a:pPr marL="7938" marR="2599">
              <a:lnSpc>
                <a:spcPct val="103099"/>
              </a:lnSpc>
              <a:spcBef>
                <a:spcPts val="724"/>
              </a:spcBef>
            </a:pPr>
            <a:endParaRPr sz="800" spc="23">
              <a:solidFill>
                <a:srgbClr val="0092E4"/>
              </a:solidFill>
              <a:latin typeface="PT Sans"/>
            </a:endParaRPr>
          </a:p>
        </p:txBody>
      </p:sp>
      <p:sp>
        <p:nvSpPr>
          <p:cNvPr id="70" name="object 39">
            <a:extLst>
              <a:ext uri="{FF2B5EF4-FFF2-40B4-BE49-F238E27FC236}">
                <a16:creationId xmlns:a16="http://schemas.microsoft.com/office/drawing/2014/main" id="{735FB46C-5C46-A84E-A8FE-905D13194256}"/>
              </a:ext>
            </a:extLst>
          </p:cNvPr>
          <p:cNvSpPr/>
          <p:nvPr/>
        </p:nvSpPr>
        <p:spPr>
          <a:xfrm>
            <a:off x="7985313" y="2346630"/>
            <a:ext cx="158235" cy="157482"/>
          </a:xfrm>
          <a:prstGeom prst="rect">
            <a:avLst/>
          </a:prstGeom>
          <a:blipFill>
            <a:blip r:embed="rId8"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54" name="Rectangle 53">
            <a:extLst>
              <a:ext uri="{FF2B5EF4-FFF2-40B4-BE49-F238E27FC236}">
                <a16:creationId xmlns:a16="http://schemas.microsoft.com/office/drawing/2014/main" id="{DBD38088-6D5E-2049-92D4-45C12AEE0A96}"/>
              </a:ext>
            </a:extLst>
          </p:cNvPr>
          <p:cNvSpPr/>
          <p:nvPr/>
        </p:nvSpPr>
        <p:spPr>
          <a:xfrm>
            <a:off x="6383578" y="2086016"/>
            <a:ext cx="652182" cy="61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bject 39"/>
          <p:cNvSpPr/>
          <p:nvPr/>
        </p:nvSpPr>
        <p:spPr>
          <a:xfrm>
            <a:off x="5312145" y="2312574"/>
            <a:ext cx="158235" cy="157482"/>
          </a:xfrm>
          <a:prstGeom prst="rect">
            <a:avLst/>
          </a:prstGeom>
          <a:blipFill>
            <a:blip r:embed="rId8"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55" name="object 55"/>
          <p:cNvSpPr/>
          <p:nvPr/>
        </p:nvSpPr>
        <p:spPr>
          <a:xfrm>
            <a:off x="6270687" y="2414586"/>
            <a:ext cx="130494" cy="113049"/>
          </a:xfrm>
          <a:prstGeom prst="rect">
            <a:avLst/>
          </a:prstGeom>
          <a:blipFill>
            <a:blip r:embed="rId9"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71" name="Rectangle 70">
            <a:extLst>
              <a:ext uri="{FF2B5EF4-FFF2-40B4-BE49-F238E27FC236}">
                <a16:creationId xmlns:a16="http://schemas.microsoft.com/office/drawing/2014/main" id="{D66E52C5-297E-6F45-9752-669331D7D2D4}"/>
              </a:ext>
            </a:extLst>
          </p:cNvPr>
          <p:cNvSpPr/>
          <p:nvPr/>
        </p:nvSpPr>
        <p:spPr>
          <a:xfrm>
            <a:off x="3605080" y="2034031"/>
            <a:ext cx="652182" cy="61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60A23C-80D7-4A4D-95A1-35B7C0CCB33E}"/>
              </a:ext>
            </a:extLst>
          </p:cNvPr>
          <p:cNvSpPr/>
          <p:nvPr/>
        </p:nvSpPr>
        <p:spPr>
          <a:xfrm>
            <a:off x="1143000" y="2095017"/>
            <a:ext cx="8286750" cy="54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6FBCA1E-E63F-3B49-80C8-236F77021DCD}"/>
              </a:ext>
            </a:extLst>
          </p:cNvPr>
          <p:cNvGrpSpPr/>
          <p:nvPr/>
        </p:nvGrpSpPr>
        <p:grpSpPr>
          <a:xfrm>
            <a:off x="876300" y="2182706"/>
            <a:ext cx="585355" cy="459317"/>
            <a:chOff x="1057321" y="1416908"/>
            <a:chExt cx="856765" cy="668565"/>
          </a:xfrm>
        </p:grpSpPr>
        <p:sp>
          <p:nvSpPr>
            <p:cNvPr id="64" name="object 16">
              <a:extLst>
                <a:ext uri="{FF2B5EF4-FFF2-40B4-BE49-F238E27FC236}">
                  <a16:creationId xmlns:a16="http://schemas.microsoft.com/office/drawing/2014/main" id="{BED98C0A-BAAB-1149-9078-4F1C0C658EA7}"/>
                </a:ext>
              </a:extLst>
            </p:cNvPr>
            <p:cNvSpPr/>
            <p:nvPr/>
          </p:nvSpPr>
          <p:spPr>
            <a:xfrm>
              <a:off x="1080239" y="1425385"/>
              <a:ext cx="833847" cy="487977"/>
            </a:xfrm>
            <a:prstGeom prst="rect">
              <a:avLst/>
            </a:prstGeom>
            <a:blipFill>
              <a:blip r:embed="rId10" cstate="print">
                <a:grayscl/>
              </a:blip>
              <a:stretch>
                <a:fillRect/>
              </a:stretch>
            </a:blipFill>
          </p:spPr>
          <p:txBody>
            <a:bodyPr wrap="square" lIns="0" tIns="0" rIns="0" bIns="0" rtlCol="0"/>
            <a:lstStyle/>
            <a:p>
              <a:endParaRPr sz="921"/>
            </a:p>
          </p:txBody>
        </p:sp>
        <p:cxnSp>
          <p:nvCxnSpPr>
            <p:cNvPr id="67" name="Straight Connector 66">
              <a:extLst>
                <a:ext uri="{FF2B5EF4-FFF2-40B4-BE49-F238E27FC236}">
                  <a16:creationId xmlns:a16="http://schemas.microsoft.com/office/drawing/2014/main" id="{0D22DDC3-7BA3-204E-903E-A5547498556B}"/>
                </a:ext>
              </a:extLst>
            </p:cNvPr>
            <p:cNvCxnSpPr>
              <a:cxnSpLocks/>
            </p:cNvCxnSpPr>
            <p:nvPr/>
          </p:nvCxnSpPr>
          <p:spPr>
            <a:xfrm>
              <a:off x="1057321" y="1416908"/>
              <a:ext cx="0" cy="66856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8E87C20-6B33-BC4F-891C-0DB82259D61A}"/>
              </a:ext>
            </a:extLst>
          </p:cNvPr>
          <p:cNvPicPr>
            <a:picLocks noChangeAspect="1"/>
          </p:cNvPicPr>
          <p:nvPr/>
        </p:nvPicPr>
        <p:blipFill>
          <a:blip r:embed="rId11">
            <a:grayscl/>
          </a:blip>
          <a:stretch>
            <a:fillRect/>
          </a:stretch>
        </p:blipFill>
        <p:spPr>
          <a:xfrm>
            <a:off x="6057900" y="2143259"/>
            <a:ext cx="533400" cy="533400"/>
          </a:xfrm>
          <a:prstGeom prst="rect">
            <a:avLst/>
          </a:prstGeom>
        </p:spPr>
      </p:pic>
      <p:grpSp>
        <p:nvGrpSpPr>
          <p:cNvPr id="27" name="Group 26">
            <a:extLst>
              <a:ext uri="{FF2B5EF4-FFF2-40B4-BE49-F238E27FC236}">
                <a16:creationId xmlns:a16="http://schemas.microsoft.com/office/drawing/2014/main" id="{879194EF-F373-AF44-979D-7E9D3B1CDCED}"/>
              </a:ext>
            </a:extLst>
          </p:cNvPr>
          <p:cNvGrpSpPr/>
          <p:nvPr/>
        </p:nvGrpSpPr>
        <p:grpSpPr>
          <a:xfrm>
            <a:off x="8648700" y="2218135"/>
            <a:ext cx="582088" cy="388859"/>
            <a:chOff x="8648700" y="1598876"/>
            <a:chExt cx="582088" cy="388859"/>
          </a:xfrm>
        </p:grpSpPr>
        <p:sp>
          <p:nvSpPr>
            <p:cNvPr id="22" name="object 22"/>
            <p:cNvSpPr/>
            <p:nvPr/>
          </p:nvSpPr>
          <p:spPr>
            <a:xfrm>
              <a:off x="8777106" y="1725840"/>
              <a:ext cx="325281" cy="261895"/>
            </a:xfrm>
            <a:prstGeom prst="rect">
              <a:avLst/>
            </a:prstGeom>
            <a:blipFill>
              <a:blip r:embed="rId12"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25" name="object 25"/>
            <p:cNvSpPr/>
            <p:nvPr/>
          </p:nvSpPr>
          <p:spPr>
            <a:xfrm>
              <a:off x="8648700" y="1598876"/>
              <a:ext cx="582088" cy="283780"/>
            </a:xfrm>
            <a:prstGeom prst="rect">
              <a:avLst/>
            </a:prstGeom>
            <a:blipFill>
              <a:blip r:embed="rId13" cstate="print">
                <a:duotone>
                  <a:prstClr val="black"/>
                  <a:schemeClr val="tx2">
                    <a:tint val="45000"/>
                    <a:satMod val="400000"/>
                  </a:schemeClr>
                </a:duotone>
              </a:blip>
              <a:stretch>
                <a:fillRect/>
              </a:stretch>
            </a:blipFill>
          </p:spPr>
          <p:txBody>
            <a:bodyPr wrap="square" lIns="0" tIns="0" rIns="0" bIns="0" rtlCol="0"/>
            <a:lstStyle/>
            <a:p>
              <a:endParaRPr sz="921"/>
            </a:p>
          </p:txBody>
        </p:sp>
        <p:cxnSp>
          <p:nvCxnSpPr>
            <p:cNvPr id="16" name="Straight Connector 15">
              <a:extLst>
                <a:ext uri="{FF2B5EF4-FFF2-40B4-BE49-F238E27FC236}">
                  <a16:creationId xmlns:a16="http://schemas.microsoft.com/office/drawing/2014/main" id="{4ED74FA7-A80C-2C43-9078-18167AE329B6}"/>
                </a:ext>
              </a:extLst>
            </p:cNvPr>
            <p:cNvCxnSpPr>
              <a:cxnSpLocks/>
            </p:cNvCxnSpPr>
            <p:nvPr/>
          </p:nvCxnSpPr>
          <p:spPr>
            <a:xfrm>
              <a:off x="8694964" y="1771655"/>
              <a:ext cx="0" cy="1632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28F9AF12-AD89-E142-8DB9-3A2A918665FB}"/>
              </a:ext>
            </a:extLst>
          </p:cNvPr>
          <p:cNvPicPr>
            <a:picLocks noChangeAspect="1"/>
          </p:cNvPicPr>
          <p:nvPr/>
        </p:nvPicPr>
        <p:blipFill>
          <a:blip r:embed="rId14">
            <a:grayscl/>
          </a:blip>
          <a:stretch>
            <a:fillRect/>
          </a:stretch>
        </p:blipFill>
        <p:spPr>
          <a:xfrm>
            <a:off x="6057900" y="4627553"/>
            <a:ext cx="606136" cy="505556"/>
          </a:xfrm>
          <a:prstGeom prst="rect">
            <a:avLst/>
          </a:prstGeom>
        </p:spPr>
      </p:pic>
      <p:pic>
        <p:nvPicPr>
          <p:cNvPr id="17" name="Picture 16">
            <a:extLst>
              <a:ext uri="{FF2B5EF4-FFF2-40B4-BE49-F238E27FC236}">
                <a16:creationId xmlns:a16="http://schemas.microsoft.com/office/drawing/2014/main" id="{61A5F63D-A4D0-C94E-BF82-6B9B21ECF684}"/>
              </a:ext>
            </a:extLst>
          </p:cNvPr>
          <p:cNvPicPr>
            <a:picLocks noChangeAspect="1"/>
          </p:cNvPicPr>
          <p:nvPr/>
        </p:nvPicPr>
        <p:blipFill>
          <a:blip r:embed="rId15">
            <a:biLevel thresh="75000"/>
          </a:blip>
          <a:stretch>
            <a:fillRect/>
          </a:stretch>
        </p:blipFill>
        <p:spPr>
          <a:xfrm>
            <a:off x="8648700" y="4596244"/>
            <a:ext cx="509155" cy="509155"/>
          </a:xfrm>
          <a:prstGeom prst="rect">
            <a:avLst/>
          </a:prstGeom>
        </p:spPr>
      </p:pic>
      <p:sp>
        <p:nvSpPr>
          <p:cNvPr id="20" name="Rectangle 19">
            <a:extLst>
              <a:ext uri="{FF2B5EF4-FFF2-40B4-BE49-F238E27FC236}">
                <a16:creationId xmlns:a16="http://schemas.microsoft.com/office/drawing/2014/main" id="{2B7463DA-D3CD-F34C-A86B-145DB04A769C}"/>
              </a:ext>
            </a:extLst>
          </p:cNvPr>
          <p:cNvSpPr/>
          <p:nvPr/>
        </p:nvSpPr>
        <p:spPr>
          <a:xfrm>
            <a:off x="339513" y="1754294"/>
            <a:ext cx="9150774" cy="41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B1A8659-687F-ED46-98EC-21A7FDF465F2}"/>
              </a:ext>
            </a:extLst>
          </p:cNvPr>
          <p:cNvPicPr>
            <a:picLocks noChangeAspect="1"/>
          </p:cNvPicPr>
          <p:nvPr/>
        </p:nvPicPr>
        <p:blipFill>
          <a:blip r:embed="rId16">
            <a:grayscl/>
          </a:blip>
          <a:stretch>
            <a:fillRect/>
          </a:stretch>
        </p:blipFill>
        <p:spPr>
          <a:xfrm>
            <a:off x="3467100" y="2160579"/>
            <a:ext cx="481445" cy="481445"/>
          </a:xfrm>
          <a:prstGeom prst="rect">
            <a:avLst/>
          </a:prstGeom>
        </p:spPr>
      </p:pic>
      <p:sp>
        <p:nvSpPr>
          <p:cNvPr id="31" name="Rectangle 30">
            <a:extLst>
              <a:ext uri="{FF2B5EF4-FFF2-40B4-BE49-F238E27FC236}">
                <a16:creationId xmlns:a16="http://schemas.microsoft.com/office/drawing/2014/main" id="{BB88EB97-7A76-6E4F-898A-C147160CDB91}"/>
              </a:ext>
            </a:extLst>
          </p:cNvPr>
          <p:cNvSpPr/>
          <p:nvPr/>
        </p:nvSpPr>
        <p:spPr>
          <a:xfrm>
            <a:off x="8648701" y="1984586"/>
            <a:ext cx="1098126" cy="45719"/>
          </a:xfrm>
          <a:prstGeom prst="rect">
            <a:avLst/>
          </a:prstGeom>
          <a:solidFill>
            <a:srgbClr val="9F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691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57200" y="309580"/>
            <a:ext cx="3362728" cy="376220"/>
          </a:xfrm>
          <a:prstGeom prst="rect">
            <a:avLst/>
          </a:prstGeom>
        </p:spPr>
        <p:txBody>
          <a:bodyPr vert="horz" wrap="square" lIns="0" tIns="6822" rIns="0" bIns="0" rtlCol="0">
            <a:spAutoFit/>
          </a:bodyPr>
          <a:lstStyle/>
          <a:p>
            <a:pPr marL="6497">
              <a:spcBef>
                <a:spcPts val="54"/>
              </a:spcBef>
            </a:pPr>
            <a:r>
              <a:rPr sz="2400" i="1" spc="-26">
                <a:solidFill>
                  <a:srgbClr val="0070C0"/>
                </a:solidFill>
                <a:latin typeface="PT Serif" panose="020A0603040505020204" pitchFamily="18" charset="77"/>
                <a:cs typeface="Calibri Light" panose="020F0302020204030204" pitchFamily="34" charset="0"/>
              </a:rPr>
              <a:t>The</a:t>
            </a:r>
            <a:r>
              <a:rPr sz="2400" i="1" spc="-51">
                <a:solidFill>
                  <a:srgbClr val="AED2A9"/>
                </a:solidFill>
                <a:latin typeface="PT Serif"/>
                <a:cs typeface="Calibri Light" panose="020F0302020204030204" pitchFamily="34" charset="0"/>
              </a:rPr>
              <a:t> </a:t>
            </a:r>
            <a:r>
              <a:rPr sz="2400" i="1" spc="-26">
                <a:solidFill>
                  <a:srgbClr val="0070C0"/>
                </a:solidFill>
                <a:latin typeface="PT Serif" panose="020A0603040505020204" pitchFamily="18" charset="77"/>
                <a:cs typeface="Calibri Light" panose="020F0302020204030204" pitchFamily="34" charset="0"/>
              </a:rPr>
              <a:t>Tipping Point</a:t>
            </a:r>
          </a:p>
        </p:txBody>
      </p:sp>
      <p:sp>
        <p:nvSpPr>
          <p:cNvPr id="5" name="object 5"/>
          <p:cNvSpPr txBox="1"/>
          <p:nvPr/>
        </p:nvSpPr>
        <p:spPr>
          <a:xfrm>
            <a:off x="457199" y="1752600"/>
            <a:ext cx="3657600" cy="4887384"/>
          </a:xfrm>
          <a:prstGeom prst="rect">
            <a:avLst/>
          </a:prstGeom>
        </p:spPr>
        <p:txBody>
          <a:bodyPr vert="horz" wrap="square" lIns="0" tIns="6497" rIns="0" bIns="0" rtlCol="0">
            <a:spAutoFit/>
          </a:bodyPr>
          <a:lstStyle/>
          <a:p>
            <a:pPr marL="6497" marR="165032">
              <a:lnSpc>
                <a:spcPct val="143100"/>
              </a:lnSpc>
              <a:spcBef>
                <a:spcPts val="51"/>
              </a:spcBef>
            </a:pPr>
            <a:r>
              <a:rPr lang="en-US" sz="1100" spc="10">
                <a:solidFill>
                  <a:srgbClr val="404248"/>
                </a:solidFill>
                <a:latin typeface="PT Serif"/>
                <a:cs typeface="PT Serif"/>
              </a:rPr>
              <a:t>At </a:t>
            </a:r>
            <a:r>
              <a:rPr lang="en-US" sz="1100" spc="20">
                <a:solidFill>
                  <a:srgbClr val="404248"/>
                </a:solidFill>
                <a:latin typeface="PT Serif"/>
                <a:cs typeface="PT Serif"/>
              </a:rPr>
              <a:t>some point, every organization reaches</a:t>
            </a:r>
            <a:r>
              <a:rPr lang="en-US" sz="1100" spc="229">
                <a:solidFill>
                  <a:srgbClr val="404248"/>
                </a:solidFill>
                <a:latin typeface="PT Serif"/>
                <a:cs typeface="PT Serif"/>
              </a:rPr>
              <a:t> </a:t>
            </a:r>
            <a:r>
              <a:rPr lang="en-US" sz="1100">
                <a:solidFill>
                  <a:srgbClr val="404248"/>
                </a:solidFill>
                <a:latin typeface="PT Serif"/>
                <a:cs typeface="PT Serif"/>
              </a:rPr>
              <a:t>a</a:t>
            </a:r>
            <a:endParaRPr lang="en-US" sz="1100">
              <a:latin typeface="PT Serif"/>
              <a:cs typeface="PT Serif"/>
            </a:endParaRPr>
          </a:p>
          <a:p>
            <a:pPr marL="12700" marR="5080">
              <a:lnSpc>
                <a:spcPct val="143100"/>
              </a:lnSpc>
            </a:pPr>
            <a:r>
              <a:rPr lang="en-US" sz="1100" b="1" spc="20">
                <a:latin typeface="PT Serif"/>
                <a:cs typeface="PT Serif"/>
              </a:rPr>
              <a:t>Tipping Point </a:t>
            </a:r>
            <a:r>
              <a:rPr lang="en-US" sz="1100">
                <a:solidFill>
                  <a:srgbClr val="404248"/>
                </a:solidFill>
                <a:latin typeface="PT Serif"/>
                <a:cs typeface="PT Serif"/>
              </a:rPr>
              <a:t>— </a:t>
            </a:r>
            <a:r>
              <a:rPr lang="en-US" sz="1100" i="1" spc="10">
                <a:latin typeface="PT Serif"/>
                <a:cs typeface="PT Serif"/>
              </a:rPr>
              <a:t>an </a:t>
            </a:r>
            <a:r>
              <a:rPr lang="en-US" sz="1100" i="1" spc="20">
                <a:latin typeface="PT Serif"/>
                <a:cs typeface="PT Serif"/>
              </a:rPr>
              <a:t>event, </a:t>
            </a:r>
            <a:r>
              <a:rPr lang="en-US" sz="1100" i="1" spc="10">
                <a:latin typeface="PT Serif"/>
                <a:cs typeface="PT Serif"/>
              </a:rPr>
              <a:t>or </a:t>
            </a:r>
            <a:r>
              <a:rPr lang="en-US" sz="1100" i="1" spc="20">
                <a:latin typeface="PT Serif"/>
                <a:cs typeface="PT Serif"/>
              </a:rPr>
              <a:t>series </a:t>
            </a:r>
            <a:r>
              <a:rPr lang="en-US" sz="1100" i="1" spc="10">
                <a:latin typeface="PT Serif"/>
                <a:cs typeface="PT Serif"/>
              </a:rPr>
              <a:t>of </a:t>
            </a:r>
            <a:r>
              <a:rPr lang="en-US" sz="1100" i="1" spc="25">
                <a:latin typeface="PT Serif"/>
                <a:cs typeface="PT Serif"/>
              </a:rPr>
              <a:t>events, </a:t>
            </a:r>
          </a:p>
          <a:p>
            <a:pPr marL="12700" marR="5080">
              <a:lnSpc>
                <a:spcPct val="143100"/>
              </a:lnSpc>
            </a:pPr>
            <a:r>
              <a:rPr lang="en-US" sz="1100" i="1" spc="20">
                <a:latin typeface="PT Serif"/>
                <a:cs typeface="PT Serif"/>
              </a:rPr>
              <a:t>that require rethinking </a:t>
            </a:r>
            <a:r>
              <a:rPr lang="en-US" sz="1100" i="1" spc="10">
                <a:latin typeface="PT Serif"/>
                <a:cs typeface="PT Serif"/>
              </a:rPr>
              <a:t>of </a:t>
            </a:r>
            <a:r>
              <a:rPr lang="en-US" sz="1100" i="1" spc="20">
                <a:latin typeface="PT Serif"/>
                <a:cs typeface="PT Serif"/>
              </a:rPr>
              <a:t>business</a:t>
            </a:r>
            <a:r>
              <a:rPr lang="en-US" sz="1100" i="1" spc="215">
                <a:latin typeface="PT Serif"/>
                <a:cs typeface="PT Serif"/>
              </a:rPr>
              <a:t> </a:t>
            </a:r>
            <a:r>
              <a:rPr lang="en-US" sz="1100" i="1" spc="25">
                <a:latin typeface="PT Serif"/>
                <a:cs typeface="PT Serif"/>
              </a:rPr>
              <a:t>operations.</a:t>
            </a:r>
          </a:p>
          <a:p>
            <a:pPr marL="12700" marR="5080">
              <a:lnSpc>
                <a:spcPct val="143100"/>
              </a:lnSpc>
            </a:pPr>
            <a:endParaRPr lang="en-US" sz="1100" i="1" spc="25">
              <a:latin typeface="PT Serif"/>
              <a:cs typeface="PT Serif"/>
            </a:endParaRPr>
          </a:p>
          <a:p>
            <a:pPr marL="12700" marR="5080">
              <a:lnSpc>
                <a:spcPct val="143100"/>
              </a:lnSpc>
            </a:pPr>
            <a:r>
              <a:rPr lang="en-US" sz="1100" spc="20">
                <a:solidFill>
                  <a:srgbClr val="404248"/>
                </a:solidFill>
                <a:latin typeface="PT Serif"/>
              </a:rPr>
              <a:t>The business impact of poor Product Quality </a:t>
            </a:r>
          </a:p>
          <a:p>
            <a:pPr marL="12700" marR="5080">
              <a:lnSpc>
                <a:spcPct val="143100"/>
              </a:lnSpc>
            </a:pPr>
            <a:r>
              <a:rPr lang="en-US" sz="1100" spc="20">
                <a:solidFill>
                  <a:srgbClr val="404248"/>
                </a:solidFill>
                <a:latin typeface="PT Serif"/>
              </a:rPr>
              <a:t>was the Tipping Point for Kony Engineering </a:t>
            </a:r>
          </a:p>
          <a:p>
            <a:pPr marL="12700" marR="5080">
              <a:lnSpc>
                <a:spcPct val="143100"/>
              </a:lnSpc>
            </a:pPr>
            <a:endParaRPr lang="en-US" sz="1100" spc="20">
              <a:solidFill>
                <a:srgbClr val="404248"/>
              </a:solidFill>
              <a:latin typeface="PT Serif"/>
            </a:endParaRPr>
          </a:p>
          <a:p>
            <a:pPr marL="6497" marR="165032">
              <a:lnSpc>
                <a:spcPct val="143100"/>
              </a:lnSpc>
              <a:spcBef>
                <a:spcPts val="51"/>
              </a:spcBef>
            </a:pPr>
            <a:r>
              <a:rPr lang="en-US" sz="1100" spc="5">
                <a:solidFill>
                  <a:srgbClr val="404248"/>
                </a:solidFill>
                <a:latin typeface="PT Serif"/>
                <a:cs typeface="Calibri Light" panose="020F0302020204030204" pitchFamily="34" charset="0"/>
              </a:rPr>
              <a:t>Once identified, it was </a:t>
            </a:r>
            <a:r>
              <a:rPr lang="en-US" sz="1100" spc="10">
                <a:solidFill>
                  <a:srgbClr val="404248"/>
                </a:solidFill>
                <a:latin typeface="PT Serif"/>
                <a:cs typeface="Calibri Light" panose="020F0302020204030204" pitchFamily="34" charset="0"/>
              </a:rPr>
              <a:t>critical </a:t>
            </a:r>
            <a:r>
              <a:rPr lang="en-US" sz="1100" spc="13">
                <a:solidFill>
                  <a:srgbClr val="404248"/>
                </a:solidFill>
                <a:latin typeface="PT Serif"/>
                <a:cs typeface="Calibri Light" panose="020F0302020204030204" pitchFamily="34" charset="0"/>
              </a:rPr>
              <a:t>to </a:t>
            </a:r>
            <a:r>
              <a:rPr lang="en-US" sz="1100" spc="10">
                <a:solidFill>
                  <a:srgbClr val="404248"/>
                </a:solidFill>
                <a:latin typeface="PT Serif"/>
                <a:cs typeface="Calibri Light" panose="020F0302020204030204" pitchFamily="34" charset="0"/>
              </a:rPr>
              <a:t>establish </a:t>
            </a:r>
            <a:r>
              <a:rPr lang="en-US" sz="1100" spc="8">
                <a:solidFill>
                  <a:srgbClr val="404248"/>
                </a:solidFill>
                <a:latin typeface="PT Serif"/>
                <a:cs typeface="Calibri Light" panose="020F0302020204030204" pitchFamily="34" charset="0"/>
              </a:rPr>
              <a:t>the importance and urgency to take action i</a:t>
            </a:r>
            <a:r>
              <a:rPr lang="en-US" sz="1100" spc="10">
                <a:solidFill>
                  <a:srgbClr val="404248"/>
                </a:solidFill>
                <a:latin typeface="PT Serif"/>
                <a:cs typeface="Calibri Light" panose="020F0302020204030204" pitchFamily="34" charset="0"/>
              </a:rPr>
              <a:t>ncluding defining business goals and justification </a:t>
            </a:r>
            <a:r>
              <a:rPr lang="en-US" sz="1100" spc="13">
                <a:solidFill>
                  <a:srgbClr val="404248"/>
                </a:solidFill>
                <a:latin typeface="PT Serif"/>
                <a:cs typeface="Calibri Light" panose="020F0302020204030204" pitchFamily="34" charset="0"/>
              </a:rPr>
              <a:t>to </a:t>
            </a:r>
            <a:r>
              <a:rPr lang="en-US" sz="1100" spc="10">
                <a:solidFill>
                  <a:srgbClr val="404248"/>
                </a:solidFill>
                <a:latin typeface="PT Serif"/>
                <a:cs typeface="Calibri Light" panose="020F0302020204030204" pitchFamily="34" charset="0"/>
              </a:rPr>
              <a:t>invest in this transformation</a:t>
            </a:r>
            <a:r>
              <a:rPr lang="en-US" sz="1100" spc="13">
                <a:solidFill>
                  <a:srgbClr val="404248"/>
                </a:solidFill>
                <a:latin typeface="PT Serif"/>
                <a:cs typeface="Calibri Light" panose="020F0302020204030204" pitchFamily="34" charset="0"/>
              </a:rPr>
              <a:t>.</a:t>
            </a:r>
          </a:p>
          <a:p>
            <a:pPr marL="6497" marR="165032">
              <a:lnSpc>
                <a:spcPct val="143100"/>
              </a:lnSpc>
              <a:spcBef>
                <a:spcPts val="51"/>
              </a:spcBef>
            </a:pPr>
            <a:endParaRPr lang="en-US" sz="1100" i="1" spc="13">
              <a:solidFill>
                <a:srgbClr val="404248"/>
              </a:solidFill>
              <a:latin typeface="PT Serif"/>
              <a:cs typeface="Calibri Light" panose="020F0302020204030204" pitchFamily="34" charset="0"/>
            </a:endParaRPr>
          </a:p>
          <a:p>
            <a:pPr marL="6497" marR="165032">
              <a:lnSpc>
                <a:spcPct val="143100"/>
              </a:lnSpc>
              <a:spcBef>
                <a:spcPts val="51"/>
              </a:spcBef>
            </a:pPr>
            <a:r>
              <a:rPr lang="en-US" sz="1100" spc="5">
                <a:solidFill>
                  <a:srgbClr val="404248"/>
                </a:solidFill>
                <a:latin typeface="PT Serif"/>
                <a:cs typeface="Calibri Light" panose="020F0302020204030204" pitchFamily="34" charset="0"/>
              </a:rPr>
              <a:t>Product Quality is now clearly identified as an company wide imperative with support from the CEO down.</a:t>
            </a:r>
          </a:p>
          <a:p>
            <a:pPr marL="6497" marR="165032">
              <a:lnSpc>
                <a:spcPct val="143100"/>
              </a:lnSpc>
              <a:spcBef>
                <a:spcPts val="51"/>
              </a:spcBef>
            </a:pPr>
            <a:endParaRPr lang="en-US" sz="1100" spc="5">
              <a:solidFill>
                <a:srgbClr val="404248"/>
              </a:solidFill>
              <a:latin typeface="PT Serif"/>
              <a:cs typeface="Calibri Light" panose="020F0302020204030204" pitchFamily="34" charset="0"/>
            </a:endParaRPr>
          </a:p>
          <a:p>
            <a:pPr marL="6497" marR="165032">
              <a:lnSpc>
                <a:spcPct val="143100"/>
              </a:lnSpc>
              <a:spcBef>
                <a:spcPts val="51"/>
              </a:spcBef>
            </a:pPr>
            <a:r>
              <a:rPr lang="en-US" sz="1100" spc="5">
                <a:solidFill>
                  <a:srgbClr val="404248"/>
                </a:solidFill>
                <a:latin typeface="PT Serif"/>
                <a:cs typeface="Calibri Light" panose="020F0302020204030204" pitchFamily="34" charset="0"/>
              </a:rPr>
              <a:t>Collective wisdom across business and engineering teams, supported by 3</a:t>
            </a:r>
            <a:r>
              <a:rPr lang="en-US" sz="1100" spc="5" baseline="30000">
                <a:solidFill>
                  <a:srgbClr val="404248"/>
                </a:solidFill>
                <a:latin typeface="PT Serif"/>
                <a:cs typeface="Calibri Light" panose="020F0302020204030204" pitchFamily="34" charset="0"/>
              </a:rPr>
              <a:t>rd</a:t>
            </a:r>
            <a:r>
              <a:rPr lang="en-US" sz="1100" spc="5">
                <a:solidFill>
                  <a:srgbClr val="404248"/>
                </a:solidFill>
                <a:latin typeface="PT Serif"/>
                <a:cs typeface="Calibri Light" panose="020F0302020204030204" pitchFamily="34" charset="0"/>
              </a:rPr>
              <a:t> party engineering capability assessment from Crosslake identify urgency and dependency on Agile Transformation to resolve Product Quality crisis and achieve business goals.</a:t>
            </a:r>
            <a:endParaRPr lang="en-US" sz="1100" spc="10">
              <a:solidFill>
                <a:srgbClr val="404248"/>
              </a:solidFill>
              <a:latin typeface="PT Serif"/>
              <a:cs typeface="Calibri Light" panose="020F0302020204030204" pitchFamily="34" charset="0"/>
            </a:endParaRPr>
          </a:p>
        </p:txBody>
      </p:sp>
      <p:sp>
        <p:nvSpPr>
          <p:cNvPr id="6" name="object 6"/>
          <p:cNvSpPr txBox="1"/>
          <p:nvPr/>
        </p:nvSpPr>
        <p:spPr>
          <a:xfrm>
            <a:off x="586530" y="3862512"/>
            <a:ext cx="3526261" cy="236854"/>
          </a:xfrm>
          <a:prstGeom prst="rect">
            <a:avLst/>
          </a:prstGeom>
        </p:spPr>
        <p:txBody>
          <a:bodyPr vert="horz" wrap="square" lIns="0" tIns="66923" rIns="0" bIns="0" rtlCol="0">
            <a:spAutoFit/>
          </a:bodyPr>
          <a:lstStyle/>
          <a:p>
            <a:pPr marL="6497" algn="just">
              <a:spcBef>
                <a:spcPts val="527"/>
              </a:spcBef>
            </a:pPr>
            <a:endParaRPr sz="1100">
              <a:latin typeface="PT Serif"/>
              <a:cs typeface="Calibri Light" panose="020F0302020204030204" pitchFamily="34" charset="0"/>
            </a:endParaRPr>
          </a:p>
        </p:txBody>
      </p:sp>
      <p:sp>
        <p:nvSpPr>
          <p:cNvPr id="7" name="object 7"/>
          <p:cNvSpPr txBox="1"/>
          <p:nvPr/>
        </p:nvSpPr>
        <p:spPr>
          <a:xfrm>
            <a:off x="586530" y="4625737"/>
            <a:ext cx="3526261" cy="175838"/>
          </a:xfrm>
          <a:prstGeom prst="rect">
            <a:avLst/>
          </a:prstGeom>
        </p:spPr>
        <p:txBody>
          <a:bodyPr vert="horz" wrap="square" lIns="0" tIns="6497" rIns="0" bIns="0" rtlCol="0">
            <a:spAutoFit/>
          </a:bodyPr>
          <a:lstStyle/>
          <a:p>
            <a:pPr marL="6497" algn="just">
              <a:spcBef>
                <a:spcPts val="51"/>
              </a:spcBef>
            </a:pPr>
            <a:endParaRPr sz="1100">
              <a:latin typeface="PT Serif"/>
              <a:cs typeface="Calibri Light" panose="020F0302020204030204" pitchFamily="34" charset="0"/>
            </a:endParaRPr>
          </a:p>
        </p:txBody>
      </p:sp>
      <p:sp>
        <p:nvSpPr>
          <p:cNvPr id="8" name="object 8"/>
          <p:cNvSpPr txBox="1"/>
          <p:nvPr/>
        </p:nvSpPr>
        <p:spPr>
          <a:xfrm>
            <a:off x="4931328" y="1168995"/>
            <a:ext cx="3143865" cy="224249"/>
          </a:xfrm>
          <a:prstGeom prst="rect">
            <a:avLst/>
          </a:prstGeom>
        </p:spPr>
        <p:txBody>
          <a:bodyPr vert="horz" wrap="square" lIns="0" tIns="6497" rIns="0" bIns="0" rtlCol="0">
            <a:spAutoFit/>
          </a:bodyPr>
          <a:lstStyle/>
          <a:p>
            <a:pPr marL="6497" marR="204990">
              <a:lnSpc>
                <a:spcPct val="143100"/>
              </a:lnSpc>
              <a:spcBef>
                <a:spcPts val="51"/>
              </a:spcBef>
            </a:pPr>
            <a:endParaRPr sz="1100">
              <a:latin typeface="PT Serif"/>
              <a:cs typeface="Calibri Light" panose="020F0302020204030204" pitchFamily="34" charset="0"/>
            </a:endParaRPr>
          </a:p>
        </p:txBody>
      </p:sp>
      <p:sp>
        <p:nvSpPr>
          <p:cNvPr id="9" name="object 9"/>
          <p:cNvSpPr txBox="1"/>
          <p:nvPr/>
        </p:nvSpPr>
        <p:spPr>
          <a:xfrm>
            <a:off x="4493793" y="2776764"/>
            <a:ext cx="3581400" cy="176821"/>
          </a:xfrm>
          <a:prstGeom prst="rect">
            <a:avLst/>
          </a:prstGeom>
        </p:spPr>
        <p:txBody>
          <a:bodyPr vert="horz" wrap="square" lIns="0" tIns="7471" rIns="0" bIns="0" rtlCol="0">
            <a:spAutoFit/>
          </a:bodyPr>
          <a:lstStyle/>
          <a:p>
            <a:pPr marL="6497">
              <a:spcBef>
                <a:spcPts val="58"/>
              </a:spcBef>
            </a:pPr>
            <a:endParaRPr sz="1100">
              <a:latin typeface="PT Serif"/>
              <a:cs typeface="Calibri Light" panose="020F0302020204030204" pitchFamily="34" charset="0"/>
            </a:endParaRPr>
          </a:p>
        </p:txBody>
      </p:sp>
      <p:sp>
        <p:nvSpPr>
          <p:cNvPr id="10" name="object 10"/>
          <p:cNvSpPr txBox="1"/>
          <p:nvPr/>
        </p:nvSpPr>
        <p:spPr>
          <a:xfrm>
            <a:off x="4419600" y="1752600"/>
            <a:ext cx="3657600" cy="5456450"/>
          </a:xfrm>
          <a:prstGeom prst="rect">
            <a:avLst/>
          </a:prstGeom>
        </p:spPr>
        <p:txBody>
          <a:bodyPr vert="horz" wrap="square" lIns="0" tIns="6497" rIns="0" bIns="0" rtlCol="0">
            <a:spAutoFit/>
          </a:bodyPr>
          <a:lstStyle/>
          <a:p>
            <a:pPr marL="173803" marR="197843" indent="-109480">
              <a:lnSpc>
                <a:spcPct val="143100"/>
              </a:lnSpc>
              <a:spcBef>
                <a:spcPts val="793"/>
              </a:spcBef>
              <a:buClr>
                <a:schemeClr val="accent3"/>
              </a:buClr>
              <a:buSzPct val="136111"/>
              <a:buFontTx/>
              <a:buChar char="•"/>
              <a:tabLst>
                <a:tab pos="171529" algn="l"/>
              </a:tabLst>
            </a:pPr>
            <a:r>
              <a:rPr lang="en-US" sz="1100" spc="10">
                <a:latin typeface="PT Serif"/>
              </a:rPr>
              <a:t>Incremental execution and delivery reduces risk and improves predictability</a:t>
            </a: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64323" marR="197843">
              <a:lnSpc>
                <a:spcPct val="143100"/>
              </a:lnSpc>
              <a:spcBef>
                <a:spcPts val="793"/>
              </a:spcBef>
              <a:buClr>
                <a:srgbClr val="EEC514"/>
              </a:buClr>
              <a:buSzPct val="136111"/>
              <a:tabLst>
                <a:tab pos="171529" algn="l"/>
              </a:tabLst>
            </a:pPr>
            <a:endParaRPr lang="en-US" sz="1100" spc="10">
              <a:latin typeface="PT Serif"/>
            </a:endParaRPr>
          </a:p>
          <a:p>
            <a:pPr marL="173803" marR="197843" indent="-109480">
              <a:lnSpc>
                <a:spcPct val="143100"/>
              </a:lnSpc>
              <a:spcBef>
                <a:spcPts val="793"/>
              </a:spcBef>
              <a:buClr>
                <a:schemeClr val="accent3"/>
              </a:buClr>
              <a:buSzPct val="136111"/>
              <a:buChar char="•"/>
              <a:tabLst>
                <a:tab pos="171529" algn="l"/>
              </a:tabLst>
            </a:pPr>
            <a:r>
              <a:rPr lang="en-US" sz="1100" spc="10">
                <a:latin typeface="PT Serif"/>
              </a:rPr>
              <a:t>Consistent flow increases efficiency</a:t>
            </a: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cs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cs typeface="PT Serif"/>
            </a:endParaRPr>
          </a:p>
          <a:p>
            <a:pPr marL="173803" marR="197843" indent="-109480">
              <a:lnSpc>
                <a:spcPct val="143100"/>
              </a:lnSpc>
              <a:spcBef>
                <a:spcPts val="793"/>
              </a:spcBef>
              <a:buClr>
                <a:schemeClr val="accent3"/>
              </a:buClr>
              <a:buSzPct val="136111"/>
              <a:buChar char="•"/>
              <a:tabLst>
                <a:tab pos="171529" algn="l"/>
              </a:tabLst>
            </a:pPr>
            <a:endParaRPr lang="en-US" sz="1100" spc="10">
              <a:latin typeface="PT Serif"/>
              <a:cs typeface="PT Serif"/>
            </a:endParaRPr>
          </a:p>
          <a:p>
            <a:pPr marL="130596" marR="496720" indent="-124423">
              <a:lnSpc>
                <a:spcPct val="143100"/>
              </a:lnSpc>
              <a:spcBef>
                <a:spcPts val="51"/>
              </a:spcBef>
            </a:pPr>
            <a:endParaRPr lang="en-US" sz="1100" spc="5">
              <a:solidFill>
                <a:srgbClr val="404248"/>
              </a:solidFill>
              <a:latin typeface="PT Serif"/>
              <a:cs typeface="Calibri Light" panose="020F0302020204030204" pitchFamily="34" charset="0"/>
            </a:endParaRPr>
          </a:p>
          <a:p>
            <a:pPr marL="130596" marR="496720" indent="-124423">
              <a:lnSpc>
                <a:spcPct val="143100"/>
              </a:lnSpc>
              <a:spcBef>
                <a:spcPts val="51"/>
              </a:spcBef>
            </a:pPr>
            <a:endParaRPr lang="en-US" sz="1100" spc="5">
              <a:solidFill>
                <a:srgbClr val="404248"/>
              </a:solidFill>
              <a:latin typeface="PT Serif"/>
              <a:cs typeface="Calibri Light" panose="020F0302020204030204" pitchFamily="34" charset="0"/>
            </a:endParaRPr>
          </a:p>
        </p:txBody>
      </p:sp>
      <p:sp>
        <p:nvSpPr>
          <p:cNvPr id="11" name="object 11"/>
          <p:cNvSpPr txBox="1"/>
          <p:nvPr/>
        </p:nvSpPr>
        <p:spPr>
          <a:xfrm>
            <a:off x="8578759" y="1168576"/>
            <a:ext cx="2871848" cy="224249"/>
          </a:xfrm>
          <a:prstGeom prst="rect">
            <a:avLst/>
          </a:prstGeom>
        </p:spPr>
        <p:txBody>
          <a:bodyPr vert="horz" wrap="square" lIns="0" tIns="6497" rIns="0" bIns="0" rtlCol="0">
            <a:spAutoFit/>
          </a:bodyPr>
          <a:lstStyle/>
          <a:p>
            <a:pPr marL="6497" marR="2599">
              <a:lnSpc>
                <a:spcPct val="143100"/>
              </a:lnSpc>
              <a:spcBef>
                <a:spcPts val="51"/>
              </a:spcBef>
            </a:pPr>
            <a:endParaRPr sz="1100">
              <a:latin typeface="PT Serif"/>
              <a:cs typeface="Calibri Light" panose="020F0302020204030204" pitchFamily="34" charset="0"/>
            </a:endParaRPr>
          </a:p>
        </p:txBody>
      </p:sp>
      <p:sp>
        <p:nvSpPr>
          <p:cNvPr id="12" name="object 12"/>
          <p:cNvSpPr txBox="1"/>
          <p:nvPr/>
        </p:nvSpPr>
        <p:spPr>
          <a:xfrm>
            <a:off x="8341894" y="1670714"/>
            <a:ext cx="3529041" cy="236854"/>
          </a:xfrm>
          <a:prstGeom prst="rect">
            <a:avLst/>
          </a:prstGeom>
        </p:spPr>
        <p:txBody>
          <a:bodyPr vert="horz" wrap="square" lIns="0" tIns="66923" rIns="0" bIns="0" rtlCol="0">
            <a:spAutoFit/>
          </a:bodyPr>
          <a:lstStyle/>
          <a:p>
            <a:pPr marL="6497">
              <a:spcBef>
                <a:spcPts val="527"/>
              </a:spcBef>
            </a:pPr>
            <a:endParaRPr sz="1100">
              <a:latin typeface="PT Serif"/>
              <a:cs typeface="Calibri Light" panose="020F0302020204030204" pitchFamily="34" charset="0"/>
            </a:endParaRPr>
          </a:p>
        </p:txBody>
      </p:sp>
      <p:sp>
        <p:nvSpPr>
          <p:cNvPr id="13" name="object 13"/>
          <p:cNvSpPr txBox="1"/>
          <p:nvPr/>
        </p:nvSpPr>
        <p:spPr>
          <a:xfrm>
            <a:off x="8526000" y="3674451"/>
            <a:ext cx="3545307" cy="236854"/>
          </a:xfrm>
          <a:prstGeom prst="rect">
            <a:avLst/>
          </a:prstGeom>
        </p:spPr>
        <p:txBody>
          <a:bodyPr vert="horz" wrap="square" lIns="0" tIns="66923" rIns="0" bIns="0" rtlCol="0">
            <a:spAutoFit/>
          </a:bodyPr>
          <a:lstStyle/>
          <a:p>
            <a:pPr marL="6497">
              <a:spcBef>
                <a:spcPts val="527"/>
              </a:spcBef>
            </a:pPr>
            <a:endParaRPr sz="1100">
              <a:latin typeface="PT Serif"/>
              <a:cs typeface="Calibri Light" panose="020F0302020204030204" pitchFamily="34" charset="0"/>
            </a:endParaRPr>
          </a:p>
        </p:txBody>
      </p:sp>
      <p:sp>
        <p:nvSpPr>
          <p:cNvPr id="16" name="object 16"/>
          <p:cNvSpPr/>
          <p:nvPr/>
        </p:nvSpPr>
        <p:spPr>
          <a:xfrm>
            <a:off x="544779" y="922877"/>
            <a:ext cx="833847" cy="487977"/>
          </a:xfrm>
          <a:prstGeom prst="rect">
            <a:avLst/>
          </a:prstGeom>
          <a:blipFill>
            <a:blip r:embed="rId2" cstate="print">
              <a:grayscl/>
            </a:blip>
            <a:stretch>
              <a:fillRect/>
            </a:stretch>
          </a:blipFill>
        </p:spPr>
        <p:txBody>
          <a:bodyPr wrap="square" lIns="0" tIns="0" rIns="0" bIns="0" rtlCol="0"/>
          <a:lstStyle/>
          <a:p>
            <a:endParaRPr sz="921"/>
          </a:p>
        </p:txBody>
      </p:sp>
      <p:pic>
        <p:nvPicPr>
          <p:cNvPr id="17" name="Picture 16">
            <a:extLst>
              <a:ext uri="{FF2B5EF4-FFF2-40B4-BE49-F238E27FC236}">
                <a16:creationId xmlns:a16="http://schemas.microsoft.com/office/drawing/2014/main" id="{A698B088-FA4A-BF42-ABFE-E192E519AE3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594788" y="4668206"/>
            <a:ext cx="3482412" cy="1643216"/>
          </a:xfrm>
          <a:prstGeom prst="rect">
            <a:avLst/>
          </a:prstGeom>
          <a:ln>
            <a:solidFill>
              <a:schemeClr val="tx1"/>
            </a:solidFill>
          </a:ln>
        </p:spPr>
      </p:pic>
      <p:pic>
        <p:nvPicPr>
          <p:cNvPr id="18" name="Picture 17">
            <a:extLst>
              <a:ext uri="{FF2B5EF4-FFF2-40B4-BE49-F238E27FC236}">
                <a16:creationId xmlns:a16="http://schemas.microsoft.com/office/drawing/2014/main" id="{BA1858A6-A0C8-7047-BD10-574392B06DC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575169" y="2263760"/>
            <a:ext cx="3500327" cy="1833851"/>
          </a:xfrm>
          <a:prstGeom prst="rect">
            <a:avLst/>
          </a:prstGeom>
          <a:ln>
            <a:solidFill>
              <a:schemeClr val="tx1"/>
            </a:solidFill>
          </a:ln>
        </p:spPr>
      </p:pic>
      <p:sp>
        <p:nvSpPr>
          <p:cNvPr id="20" name="object 10">
            <a:extLst>
              <a:ext uri="{FF2B5EF4-FFF2-40B4-BE49-F238E27FC236}">
                <a16:creationId xmlns:a16="http://schemas.microsoft.com/office/drawing/2014/main" id="{45065C4E-0ECB-8F41-9D9E-4C3EFE18FB83}"/>
              </a:ext>
            </a:extLst>
          </p:cNvPr>
          <p:cNvSpPr txBox="1"/>
          <p:nvPr/>
        </p:nvSpPr>
        <p:spPr>
          <a:xfrm>
            <a:off x="8343900" y="1800306"/>
            <a:ext cx="3657600" cy="1258185"/>
          </a:xfrm>
          <a:prstGeom prst="rect">
            <a:avLst/>
          </a:prstGeom>
        </p:spPr>
        <p:txBody>
          <a:bodyPr vert="horz" wrap="square" lIns="0" tIns="6497" rIns="0" bIns="0" rtlCol="0">
            <a:spAutoFit/>
          </a:bodyPr>
          <a:lstStyle/>
          <a:p>
            <a:pPr marL="173803" marR="197843" indent="-109480">
              <a:lnSpc>
                <a:spcPct val="143100"/>
              </a:lnSpc>
              <a:spcBef>
                <a:spcPts val="793"/>
              </a:spcBef>
              <a:buClr>
                <a:srgbClr val="EEC514"/>
              </a:buClr>
              <a:buSzPct val="136111"/>
              <a:buChar char="•"/>
              <a:tabLst>
                <a:tab pos="171529" algn="l"/>
              </a:tabLst>
            </a:pPr>
            <a:r>
              <a:rPr lang="en-US" sz="1100" spc="10">
                <a:latin typeface="PT Serif"/>
              </a:rPr>
              <a:t>Capacity Planning</a:t>
            </a:r>
          </a:p>
          <a:p>
            <a:pPr marL="173803" marR="197843" indent="-109480">
              <a:lnSpc>
                <a:spcPct val="143100"/>
              </a:lnSpc>
              <a:spcBef>
                <a:spcPts val="793"/>
              </a:spcBef>
              <a:buClr>
                <a:srgbClr val="EEC514"/>
              </a:buClr>
              <a:buSzPct val="136111"/>
              <a:buChar char="•"/>
              <a:tabLst>
                <a:tab pos="171529" algn="l"/>
              </a:tabLst>
            </a:pPr>
            <a:r>
              <a:rPr lang="en-US" sz="1100" spc="10">
                <a:latin typeface="PT Serif"/>
              </a:rPr>
              <a:t>Dependency Management</a:t>
            </a:r>
          </a:p>
          <a:p>
            <a:pPr marL="173803" marR="197843" indent="-109480">
              <a:lnSpc>
                <a:spcPct val="143100"/>
              </a:lnSpc>
              <a:spcBef>
                <a:spcPts val="793"/>
              </a:spcBef>
              <a:buClr>
                <a:srgbClr val="EEC514"/>
              </a:buClr>
              <a:buSzPct val="136111"/>
              <a:buChar char="•"/>
              <a:tabLst>
                <a:tab pos="171529" algn="l"/>
              </a:tabLst>
            </a:pPr>
            <a:r>
              <a:rPr lang="en-US" sz="1100" spc="10">
                <a:latin typeface="PT Serif"/>
              </a:rPr>
              <a:t>Transparency and Data-Driven Decision Making</a:t>
            </a:r>
          </a:p>
          <a:p>
            <a:pPr marL="173803" marR="197843" indent="-109480">
              <a:lnSpc>
                <a:spcPct val="143100"/>
              </a:lnSpc>
              <a:spcBef>
                <a:spcPts val="793"/>
              </a:spcBef>
              <a:buClr>
                <a:srgbClr val="EEC514"/>
              </a:buClr>
              <a:buSzPct val="136111"/>
              <a:buChar char="•"/>
              <a:tabLst>
                <a:tab pos="171529" algn="l"/>
              </a:tabLst>
            </a:pPr>
            <a:r>
              <a:rPr lang="en-US" sz="1100" spc="10">
                <a:latin typeface="PT Serif"/>
              </a:rPr>
              <a:t>DevOps and Continuous Delivery </a:t>
            </a:r>
          </a:p>
        </p:txBody>
      </p:sp>
      <p:sp>
        <p:nvSpPr>
          <p:cNvPr id="3" name="Rectangle 2">
            <a:extLst>
              <a:ext uri="{FF2B5EF4-FFF2-40B4-BE49-F238E27FC236}">
                <a16:creationId xmlns:a16="http://schemas.microsoft.com/office/drawing/2014/main" id="{F3FE9500-13C9-1A47-AFF3-F591023A0BA5}"/>
              </a:ext>
            </a:extLst>
          </p:cNvPr>
          <p:cNvSpPr/>
          <p:nvPr/>
        </p:nvSpPr>
        <p:spPr>
          <a:xfrm>
            <a:off x="4419600" y="1429988"/>
            <a:ext cx="3717403" cy="310021"/>
          </a:xfrm>
          <a:prstGeom prst="rect">
            <a:avLst/>
          </a:prstGeom>
        </p:spPr>
        <p:txBody>
          <a:bodyPr wrap="square" rIns="0">
            <a:spAutoFit/>
          </a:bodyPr>
          <a:lstStyle/>
          <a:p>
            <a:pPr marL="130596" marR="496720" indent="-124423">
              <a:lnSpc>
                <a:spcPct val="143100"/>
              </a:lnSpc>
              <a:spcBef>
                <a:spcPts val="51"/>
              </a:spcBef>
            </a:pPr>
            <a:r>
              <a:rPr lang="en-US" sz="1100" b="1" spc="5">
                <a:solidFill>
                  <a:srgbClr val="0270C0"/>
                </a:solidFill>
                <a:latin typeface="PT Serif"/>
                <a:cs typeface="Calibri Light" panose="020F0302020204030204" pitchFamily="34" charset="0"/>
              </a:rPr>
              <a:t>Sea change transformation to Agile needed</a:t>
            </a:r>
            <a:endParaRPr lang="en-US" sz="1100" spc="10">
              <a:solidFill>
                <a:srgbClr val="0270C0"/>
              </a:solidFill>
              <a:latin typeface="PT Serif"/>
              <a:cs typeface="Calibri Light" panose="020F0302020204030204" pitchFamily="34" charset="0"/>
            </a:endParaRPr>
          </a:p>
        </p:txBody>
      </p:sp>
      <p:sp>
        <p:nvSpPr>
          <p:cNvPr id="21" name="Rectangle 20">
            <a:extLst>
              <a:ext uri="{FF2B5EF4-FFF2-40B4-BE49-F238E27FC236}">
                <a16:creationId xmlns:a16="http://schemas.microsoft.com/office/drawing/2014/main" id="{AF616D6C-CC8F-F849-B5CC-6C6AF9CA2198}"/>
              </a:ext>
            </a:extLst>
          </p:cNvPr>
          <p:cNvSpPr/>
          <p:nvPr/>
        </p:nvSpPr>
        <p:spPr>
          <a:xfrm>
            <a:off x="8282227" y="1429988"/>
            <a:ext cx="3909773" cy="310021"/>
          </a:xfrm>
          <a:prstGeom prst="rect">
            <a:avLst/>
          </a:prstGeom>
        </p:spPr>
        <p:txBody>
          <a:bodyPr wrap="square">
            <a:spAutoFit/>
          </a:bodyPr>
          <a:lstStyle/>
          <a:p>
            <a:pPr marL="130596" marR="496720" indent="-124423">
              <a:lnSpc>
                <a:spcPct val="143100"/>
              </a:lnSpc>
              <a:spcBef>
                <a:spcPts val="51"/>
              </a:spcBef>
            </a:pPr>
            <a:r>
              <a:rPr lang="en-US" sz="1100" b="1" spc="5">
                <a:solidFill>
                  <a:srgbClr val="0270C0"/>
                </a:solidFill>
                <a:latin typeface="PT Serif"/>
                <a:cs typeface="Calibri Light" panose="020F0302020204030204" pitchFamily="34" charset="0"/>
              </a:rPr>
              <a:t>ad hoc Agile insufficient for critical capabilities</a:t>
            </a:r>
            <a:endParaRPr lang="en-US" sz="1100" spc="10">
              <a:solidFill>
                <a:srgbClr val="0270C0"/>
              </a:solidFill>
              <a:latin typeface="PT Serif"/>
              <a:cs typeface="Calibri Light" panose="020F0302020204030204" pitchFamily="34" charset="0"/>
            </a:endParaRPr>
          </a:p>
        </p:txBody>
      </p:sp>
      <p:cxnSp>
        <p:nvCxnSpPr>
          <p:cNvPr id="26" name="Straight Connector 25">
            <a:extLst>
              <a:ext uri="{FF2B5EF4-FFF2-40B4-BE49-F238E27FC236}">
                <a16:creationId xmlns:a16="http://schemas.microsoft.com/office/drawing/2014/main" id="{7B7B6E7D-5702-9F49-B50E-33E030760530}"/>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B015F0-CC08-534A-BDB4-86B44E7F318C}"/>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E22361-9191-6943-A088-9BF6EDAADE4B}"/>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023AA1-0594-7E4E-95D3-6D64C0DF8384}"/>
              </a:ext>
            </a:extLst>
          </p:cNvPr>
          <p:cNvCxnSpPr>
            <a:cxnSpLocks/>
          </p:cNvCxnSpPr>
          <p:nvPr/>
        </p:nvCxnSpPr>
        <p:spPr>
          <a:xfrm>
            <a:off x="521861" y="914400"/>
            <a:ext cx="0" cy="66856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5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369606" y="1693544"/>
            <a:ext cx="1210465" cy="1138019"/>
          </a:xfrm>
          <a:custGeom>
            <a:avLst/>
            <a:gdLst/>
            <a:ahLst/>
            <a:cxnLst/>
            <a:rect l="l" t="t" r="r" b="b"/>
            <a:pathLst>
              <a:path w="2366010" h="2224404">
                <a:moveTo>
                  <a:pt x="0" y="2223854"/>
                </a:moveTo>
                <a:lnTo>
                  <a:pt x="2365801" y="2223854"/>
                </a:lnTo>
                <a:lnTo>
                  <a:pt x="2365801" y="0"/>
                </a:lnTo>
                <a:lnTo>
                  <a:pt x="0" y="0"/>
                </a:lnTo>
                <a:lnTo>
                  <a:pt x="0" y="2223854"/>
                </a:lnTo>
                <a:close/>
              </a:path>
            </a:pathLst>
          </a:custGeom>
          <a:solidFill>
            <a:srgbClr val="FFFFFF"/>
          </a:solidFill>
        </p:spPr>
        <p:txBody>
          <a:bodyPr wrap="square" lIns="0" tIns="0" rIns="0" bIns="0" rtlCol="0"/>
          <a:lstStyle/>
          <a:p>
            <a:endParaRPr sz="921"/>
          </a:p>
        </p:txBody>
      </p:sp>
      <p:sp>
        <p:nvSpPr>
          <p:cNvPr id="3" name="object 3"/>
          <p:cNvSpPr txBox="1"/>
          <p:nvPr/>
        </p:nvSpPr>
        <p:spPr>
          <a:xfrm>
            <a:off x="457200" y="1752600"/>
            <a:ext cx="3657600" cy="1253479"/>
          </a:xfrm>
          <a:prstGeom prst="rect">
            <a:avLst/>
          </a:prstGeom>
        </p:spPr>
        <p:txBody>
          <a:bodyPr vert="horz" wrap="square" lIns="0" tIns="66923" rIns="0" bIns="0" rtlCol="0">
            <a:spAutoFit/>
          </a:bodyPr>
          <a:lstStyle/>
          <a:p>
            <a:pPr marL="6497">
              <a:lnSpc>
                <a:spcPct val="143100"/>
              </a:lnSpc>
              <a:spcBef>
                <a:spcPts val="527"/>
              </a:spcBef>
            </a:pPr>
            <a:r>
              <a:rPr sz="1100" spc="10">
                <a:solidFill>
                  <a:srgbClr val="404248"/>
                </a:solidFill>
                <a:latin typeface="PT Serif"/>
              </a:rPr>
              <a:t>SAFe directs that although management may</a:t>
            </a:r>
            <a:r>
              <a:rPr lang="en-US" sz="1100" spc="10">
                <a:solidFill>
                  <a:srgbClr val="404248"/>
                </a:solidFill>
                <a:latin typeface="PT Serif"/>
              </a:rPr>
              <a:t> </a:t>
            </a:r>
            <a:r>
              <a:rPr sz="1100" spc="10">
                <a:solidFill>
                  <a:srgbClr val="404248"/>
                </a:solidFill>
                <a:latin typeface="PT Serif"/>
              </a:rPr>
              <a:t>recognize existing problems, or have a healthy  sense of danger, they rarely can focus on</a:t>
            </a:r>
            <a:r>
              <a:rPr lang="en-US" sz="1100" spc="10">
                <a:solidFill>
                  <a:srgbClr val="404248"/>
                </a:solidFill>
                <a:latin typeface="PT Serif"/>
              </a:rPr>
              <a:t> </a:t>
            </a:r>
            <a:r>
              <a:rPr sz="1100" spc="10">
                <a:solidFill>
                  <a:srgbClr val="404248"/>
                </a:solidFill>
                <a:latin typeface="PT Serif"/>
              </a:rPr>
              <a:t>driving the solutions, or making</a:t>
            </a:r>
            <a:r>
              <a:rPr lang="en-US" sz="1100" spc="10">
                <a:solidFill>
                  <a:srgbClr val="404248"/>
                </a:solidFill>
                <a:latin typeface="PT Serif"/>
              </a:rPr>
              <a:t> </a:t>
            </a:r>
            <a:r>
              <a:rPr sz="1100" spc="10">
                <a:solidFill>
                  <a:srgbClr val="404248"/>
                </a:solidFill>
                <a:latin typeface="PT Serif"/>
              </a:rPr>
              <a:t>“in-the-trenches” decisions. Therefore, it’s  important to form a team that can think and</a:t>
            </a:r>
            <a:r>
              <a:rPr lang="en-US" sz="1100" spc="10">
                <a:solidFill>
                  <a:srgbClr val="404248"/>
                </a:solidFill>
                <a:latin typeface="PT Serif"/>
              </a:rPr>
              <a:t> </a:t>
            </a:r>
            <a:r>
              <a:rPr sz="1100" spc="10">
                <a:solidFill>
                  <a:srgbClr val="404248"/>
                </a:solidFill>
                <a:latin typeface="PT Serif"/>
              </a:rPr>
              <a:t>do. </a:t>
            </a:r>
            <a:endParaRPr sz="1100">
              <a:latin typeface="PT Serif"/>
              <a:cs typeface="PT Serif"/>
            </a:endParaRPr>
          </a:p>
        </p:txBody>
      </p:sp>
      <p:sp>
        <p:nvSpPr>
          <p:cNvPr id="8" name="object 8"/>
          <p:cNvSpPr txBox="1"/>
          <p:nvPr/>
        </p:nvSpPr>
        <p:spPr>
          <a:xfrm>
            <a:off x="8343900" y="1362477"/>
            <a:ext cx="3657600" cy="5311411"/>
          </a:xfrm>
          <a:prstGeom prst="rect">
            <a:avLst/>
          </a:prstGeom>
        </p:spPr>
        <p:txBody>
          <a:bodyPr vert="horz" wrap="square" lIns="0" tIns="6497" rIns="0" bIns="0" rtlCol="0">
            <a:spAutoFit/>
          </a:bodyPr>
          <a:lstStyle/>
          <a:p>
            <a:pPr marL="6497">
              <a:lnSpc>
                <a:spcPct val="150000"/>
              </a:lnSpc>
            </a:pPr>
            <a:r>
              <a:rPr lang="en-US" sz="1100" b="1" spc="10">
                <a:solidFill>
                  <a:srgbClr val="0270C0"/>
                </a:solidFill>
                <a:latin typeface="PT Serif"/>
              </a:rPr>
              <a:t>Actions:</a:t>
            </a:r>
          </a:p>
          <a:p>
            <a:pPr marL="234773" marR="2599" indent="-228600">
              <a:lnSpc>
                <a:spcPct val="150000"/>
              </a:lnSpc>
              <a:buAutoNum type="arabicPeriod"/>
            </a:pPr>
            <a:r>
              <a:rPr lang="en-US" sz="1100" b="1" spc="5">
                <a:solidFill>
                  <a:srgbClr val="404248"/>
                </a:solidFill>
                <a:latin typeface="PT Serif"/>
              </a:rPr>
              <a:t>Kick-off Transformation.</a:t>
            </a:r>
            <a:r>
              <a:rPr lang="en-US" sz="1100" spc="5">
                <a:solidFill>
                  <a:srgbClr val="404248"/>
                </a:solidFill>
                <a:latin typeface="PT Serif"/>
              </a:rPr>
              <a:t> Present findings and establish consensus on problems to gain buy-in for Agile Transformation. The Quality presentation to the ELT was arguably a kickoff of Agile Transformation.</a:t>
            </a:r>
          </a:p>
          <a:p>
            <a:pPr marL="234773" marR="2599" indent="-228600">
              <a:lnSpc>
                <a:spcPct val="150000"/>
              </a:lnSpc>
              <a:buFont typeface="+mj-lt"/>
              <a:buAutoNum type="arabicPeriod" startAt="2"/>
            </a:pPr>
            <a:endParaRPr lang="en-US" sz="1100" b="1" spc="5">
              <a:solidFill>
                <a:srgbClr val="404248"/>
              </a:solidFill>
              <a:latin typeface="PT Serif"/>
            </a:endParaRPr>
          </a:p>
          <a:p>
            <a:pPr marL="234773" marR="2599" indent="-228600">
              <a:lnSpc>
                <a:spcPct val="150000"/>
              </a:lnSpc>
              <a:buFont typeface="+mj-lt"/>
              <a:buAutoNum type="arabicPeriod" startAt="2"/>
            </a:pPr>
            <a:r>
              <a:rPr lang="en-US" sz="1100" b="1" spc="5">
                <a:solidFill>
                  <a:srgbClr val="404248"/>
                </a:solidFill>
                <a:latin typeface="PT Serif"/>
              </a:rPr>
              <a:t>Hire/Identify and train SAFe Program Consultants (SPCs</a:t>
            </a:r>
            <a:r>
              <a:rPr lang="en-US" sz="1100" spc="5">
                <a:solidFill>
                  <a:srgbClr val="404248"/>
                </a:solidFill>
                <a:latin typeface="PT Serif"/>
              </a:rPr>
              <a:t>), and position them  as change agents/coaches. </a:t>
            </a:r>
            <a:r>
              <a:rPr lang="en-US" sz="1100" b="1" spc="5">
                <a:solidFill>
                  <a:srgbClr val="0161A1"/>
                </a:solidFill>
                <a:latin typeface="PT Serif"/>
              </a:rPr>
              <a:t>Harsha Chetwani, already a SAFe Coach, </a:t>
            </a:r>
            <a:r>
              <a:rPr lang="en-US" sz="1100" b="1" spc="5" err="1">
                <a:solidFill>
                  <a:srgbClr val="0161A1"/>
                </a:solidFill>
                <a:latin typeface="PT Serif"/>
              </a:rPr>
              <a:t>Agilist</a:t>
            </a:r>
            <a:r>
              <a:rPr lang="en-US" sz="1100" b="1" spc="5">
                <a:solidFill>
                  <a:srgbClr val="0161A1"/>
                </a:solidFill>
                <a:latin typeface="PT Serif"/>
              </a:rPr>
              <a:t> and Practitioner</a:t>
            </a:r>
            <a:r>
              <a:rPr lang="en-US" sz="1100" spc="5">
                <a:solidFill>
                  <a:srgbClr val="404248"/>
                </a:solidFill>
                <a:latin typeface="PT Serif"/>
              </a:rPr>
              <a:t>, recently joined the PMO to drive this effort. Additionally, we’re currently sourcing a SAFe certified training vendor to facilitate the leadership and engineering-wide Agile Training Plan.</a:t>
            </a:r>
          </a:p>
          <a:p>
            <a:pPr marL="234773" marR="2599" indent="-228600">
              <a:lnSpc>
                <a:spcPct val="150000"/>
              </a:lnSpc>
              <a:buFont typeface="+mj-lt"/>
              <a:buAutoNum type="arabicPeriod" startAt="2"/>
            </a:pPr>
            <a:endParaRPr lang="en-US" sz="1100" spc="5">
              <a:solidFill>
                <a:srgbClr val="404248"/>
              </a:solidFill>
              <a:latin typeface="PT Serif"/>
            </a:endParaRPr>
          </a:p>
          <a:p>
            <a:pPr marL="234773" marR="2599" indent="-228600">
              <a:lnSpc>
                <a:spcPct val="150000"/>
              </a:lnSpc>
              <a:buFont typeface="+mj-lt"/>
              <a:buAutoNum type="arabicPeriod" startAt="2"/>
            </a:pPr>
            <a:r>
              <a:rPr lang="en-US" sz="1100" b="1" spc="5">
                <a:solidFill>
                  <a:srgbClr val="404248"/>
                </a:solidFill>
                <a:latin typeface="PT Serif"/>
              </a:rPr>
              <a:t>Establish PMO as Lean-Agile Center of  Excellence </a:t>
            </a:r>
            <a:r>
              <a:rPr lang="en-US" sz="1100" spc="5">
                <a:solidFill>
                  <a:srgbClr val="404248"/>
                </a:solidFill>
                <a:latin typeface="PT Serif"/>
              </a:rPr>
              <a:t>to drive  consistent changes across the organization. This group will also govern and sustain the principles of the  transformation on an ongoing basis. But, first they need to invest in further developing their own Agile skills and capabilities. </a:t>
            </a:r>
          </a:p>
          <a:p>
            <a:pPr marL="130596" marR="143266">
              <a:lnSpc>
                <a:spcPct val="150000"/>
              </a:lnSpc>
            </a:pPr>
            <a:endParaRPr sz="1100">
              <a:latin typeface="PT Serif"/>
              <a:cs typeface="PT Serif"/>
            </a:endParaRPr>
          </a:p>
        </p:txBody>
      </p:sp>
      <p:sp>
        <p:nvSpPr>
          <p:cNvPr id="12" name="object 12"/>
          <p:cNvSpPr txBox="1"/>
          <p:nvPr/>
        </p:nvSpPr>
        <p:spPr>
          <a:xfrm>
            <a:off x="457200" y="224289"/>
            <a:ext cx="3702673" cy="461511"/>
          </a:xfrm>
          <a:prstGeom prst="rect">
            <a:avLst/>
          </a:prstGeom>
          <a:solidFill>
            <a:srgbClr val="FFFFFF"/>
          </a:solidFill>
        </p:spPr>
        <p:txBody>
          <a:bodyPr vert="horz" wrap="square" lIns="0" tIns="91288"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Build</a:t>
            </a:r>
            <a:r>
              <a:rPr sz="2400" i="1" spc="-26">
                <a:solidFill>
                  <a:srgbClr val="0070C0"/>
                </a:solidFill>
                <a:latin typeface="PT Serif" panose="020A0603040505020204" pitchFamily="18" charset="77"/>
                <a:cs typeface="Calibri Light" panose="020F0302020204030204" pitchFamily="34" charset="0"/>
              </a:rPr>
              <a:t> the Coalition</a:t>
            </a:r>
          </a:p>
        </p:txBody>
      </p:sp>
      <p:sp>
        <p:nvSpPr>
          <p:cNvPr id="9" name="object 3">
            <a:extLst>
              <a:ext uri="{FF2B5EF4-FFF2-40B4-BE49-F238E27FC236}">
                <a16:creationId xmlns:a16="http://schemas.microsoft.com/office/drawing/2014/main" id="{D0536B77-C980-4B44-937E-E27A40E5012C}"/>
              </a:ext>
            </a:extLst>
          </p:cNvPr>
          <p:cNvSpPr txBox="1"/>
          <p:nvPr/>
        </p:nvSpPr>
        <p:spPr>
          <a:xfrm>
            <a:off x="4419600" y="1295400"/>
            <a:ext cx="3657600" cy="4356764"/>
          </a:xfrm>
          <a:prstGeom prst="rect">
            <a:avLst/>
          </a:prstGeom>
        </p:spPr>
        <p:txBody>
          <a:bodyPr vert="horz" wrap="square" lIns="0" tIns="66923" rIns="0" bIns="0" rtlCol="0">
            <a:spAutoFit/>
          </a:bodyPr>
          <a:lstStyle/>
          <a:p>
            <a:pPr marL="6497">
              <a:lnSpc>
                <a:spcPct val="150000"/>
              </a:lnSpc>
            </a:pPr>
            <a:r>
              <a:rPr lang="en-US" sz="1100" b="1" spc="10">
                <a:solidFill>
                  <a:srgbClr val="0270C0"/>
                </a:solidFill>
                <a:latin typeface="PT Serif"/>
              </a:rPr>
              <a:t>This group’s success requires</a:t>
            </a:r>
            <a:r>
              <a:rPr sz="1100" b="1" spc="10">
                <a:solidFill>
                  <a:srgbClr val="0270C0"/>
                </a:solidFill>
                <a:latin typeface="PT Serif"/>
              </a:rPr>
              <a:t>:</a:t>
            </a:r>
          </a:p>
          <a:p>
            <a:pPr marL="173803" marR="197843" indent="-109480">
              <a:lnSpc>
                <a:spcPct val="150000"/>
              </a:lnSpc>
              <a:buClr>
                <a:srgbClr val="92D050"/>
              </a:buClr>
              <a:buSzPct val="136111"/>
              <a:buChar char="•"/>
              <a:tabLst>
                <a:tab pos="171529" algn="l"/>
              </a:tabLst>
            </a:pPr>
            <a:r>
              <a:rPr sz="1100" b="1" spc="13">
                <a:latin typeface="PT Serif"/>
                <a:cs typeface="PT Serif"/>
              </a:rPr>
              <a:t>Transformation </a:t>
            </a:r>
            <a:r>
              <a:rPr sz="1100" b="1" spc="10">
                <a:latin typeface="PT Serif"/>
                <a:cs typeface="PT Serif"/>
              </a:rPr>
              <a:t>Vision</a:t>
            </a:r>
            <a:r>
              <a:rPr sz="1100" spc="10">
                <a:solidFill>
                  <a:srgbClr val="404248"/>
                </a:solidFill>
                <a:latin typeface="PT Serif"/>
                <a:cs typeface="PT Serif"/>
              </a:rPr>
              <a:t>. Passionate people, unafraid</a:t>
            </a:r>
            <a:r>
              <a:rPr sz="1100" spc="84">
                <a:solidFill>
                  <a:srgbClr val="404248"/>
                </a:solidFill>
                <a:latin typeface="PT Serif"/>
                <a:cs typeface="PT Serif"/>
              </a:rPr>
              <a:t> </a:t>
            </a:r>
            <a:r>
              <a:rPr sz="1100" spc="13">
                <a:solidFill>
                  <a:srgbClr val="404248"/>
                </a:solidFill>
                <a:latin typeface="PT Serif"/>
                <a:cs typeface="PT Serif"/>
              </a:rPr>
              <a:t>of</a:t>
            </a:r>
            <a:r>
              <a:rPr lang="en-US" sz="1100">
                <a:latin typeface="PT Serif"/>
                <a:cs typeface="PT Serif"/>
              </a:rPr>
              <a:t> </a:t>
            </a:r>
            <a:r>
              <a:rPr sz="1100" spc="10">
                <a:solidFill>
                  <a:srgbClr val="404248"/>
                </a:solidFill>
                <a:latin typeface="PT Serif"/>
                <a:cs typeface="PT Serif"/>
              </a:rPr>
              <a:t>adversity, </a:t>
            </a:r>
            <a:r>
              <a:rPr sz="1100" spc="8">
                <a:solidFill>
                  <a:srgbClr val="404248"/>
                </a:solidFill>
                <a:latin typeface="PT Serif"/>
                <a:cs typeface="PT Serif"/>
              </a:rPr>
              <a:t>who are </a:t>
            </a:r>
            <a:r>
              <a:rPr sz="1100" spc="10">
                <a:solidFill>
                  <a:srgbClr val="404248"/>
                </a:solidFill>
                <a:latin typeface="PT Serif"/>
                <a:cs typeface="PT Serif"/>
              </a:rPr>
              <a:t>accomplished</a:t>
            </a:r>
            <a:r>
              <a:rPr sz="1100" spc="90">
                <a:solidFill>
                  <a:srgbClr val="404248"/>
                </a:solidFill>
                <a:latin typeface="PT Serif"/>
                <a:cs typeface="PT Serif"/>
              </a:rPr>
              <a:t> </a:t>
            </a:r>
            <a:r>
              <a:rPr sz="1100" spc="13">
                <a:solidFill>
                  <a:srgbClr val="404248"/>
                </a:solidFill>
                <a:latin typeface="PT Serif"/>
                <a:cs typeface="PT Serif"/>
              </a:rPr>
              <a:t>and</a:t>
            </a:r>
            <a:r>
              <a:rPr lang="en-US" sz="1100">
                <a:latin typeface="PT Serif"/>
                <a:cs typeface="PT Serif"/>
              </a:rPr>
              <a:t> </a:t>
            </a:r>
            <a:r>
              <a:rPr sz="1100" spc="10">
                <a:solidFill>
                  <a:srgbClr val="404248"/>
                </a:solidFill>
                <a:latin typeface="PT Serif"/>
                <a:cs typeface="PT Serif"/>
              </a:rPr>
              <a:t>experienced </a:t>
            </a:r>
            <a:r>
              <a:rPr sz="1100" spc="5">
                <a:solidFill>
                  <a:srgbClr val="404248"/>
                </a:solidFill>
                <a:latin typeface="PT Serif"/>
                <a:cs typeface="PT Serif"/>
              </a:rPr>
              <a:t>at </a:t>
            </a:r>
            <a:r>
              <a:rPr sz="1100" spc="10">
                <a:solidFill>
                  <a:srgbClr val="404248"/>
                </a:solidFill>
                <a:latin typeface="PT Serif"/>
                <a:cs typeface="PT Serif"/>
              </a:rPr>
              <a:t>removing</a:t>
            </a:r>
            <a:r>
              <a:rPr sz="1100" spc="69">
                <a:solidFill>
                  <a:srgbClr val="404248"/>
                </a:solidFill>
                <a:latin typeface="PT Serif"/>
                <a:cs typeface="PT Serif"/>
              </a:rPr>
              <a:t> </a:t>
            </a:r>
            <a:r>
              <a:rPr sz="1100" spc="13">
                <a:solidFill>
                  <a:srgbClr val="404248"/>
                </a:solidFill>
                <a:latin typeface="PT Serif"/>
                <a:cs typeface="PT Serif"/>
              </a:rPr>
              <a:t>impediments.</a:t>
            </a:r>
            <a:endParaRPr lang="en-US" sz="1100" spc="13">
              <a:solidFill>
                <a:srgbClr val="404248"/>
              </a:solidFill>
              <a:latin typeface="PT Serif"/>
              <a:cs typeface="PT Serif"/>
            </a:endParaRPr>
          </a:p>
          <a:p>
            <a:pPr marL="173803" marR="197843" indent="-109480">
              <a:lnSpc>
                <a:spcPct val="150000"/>
              </a:lnSpc>
              <a:buClr>
                <a:srgbClr val="92D050"/>
              </a:buClr>
              <a:buSzPct val="136111"/>
              <a:buChar char="•"/>
              <a:tabLst>
                <a:tab pos="171529" algn="l"/>
              </a:tabLst>
            </a:pPr>
            <a:endParaRPr sz="1100">
              <a:latin typeface="PT Serif"/>
              <a:cs typeface="PT Serif"/>
            </a:endParaRPr>
          </a:p>
          <a:p>
            <a:pPr marL="173803" marR="172829" indent="-109480">
              <a:lnSpc>
                <a:spcPct val="150000"/>
              </a:lnSpc>
              <a:buClr>
                <a:srgbClr val="92D050"/>
              </a:buClr>
              <a:buSzPct val="136111"/>
              <a:buChar char="•"/>
              <a:tabLst>
                <a:tab pos="171529" algn="l"/>
              </a:tabLst>
            </a:pPr>
            <a:r>
              <a:rPr sz="1100" b="1" spc="10">
                <a:latin typeface="PT Serif"/>
                <a:cs typeface="PT Serif"/>
              </a:rPr>
              <a:t>Change Agents</a:t>
            </a:r>
            <a:r>
              <a:rPr sz="1100" spc="10">
                <a:solidFill>
                  <a:srgbClr val="404248"/>
                </a:solidFill>
                <a:latin typeface="PT Serif"/>
                <a:cs typeface="PT Serif"/>
              </a:rPr>
              <a:t>. Knowing what </a:t>
            </a:r>
            <a:r>
              <a:rPr sz="1100" spc="5">
                <a:solidFill>
                  <a:srgbClr val="404248"/>
                </a:solidFill>
                <a:latin typeface="PT Serif"/>
                <a:cs typeface="PT Serif"/>
              </a:rPr>
              <a:t>to </a:t>
            </a:r>
            <a:r>
              <a:rPr sz="1100" spc="13">
                <a:solidFill>
                  <a:srgbClr val="404248"/>
                </a:solidFill>
                <a:latin typeface="PT Serif"/>
                <a:cs typeface="PT Serif"/>
              </a:rPr>
              <a:t>do </a:t>
            </a:r>
            <a:r>
              <a:rPr sz="1100" spc="5">
                <a:solidFill>
                  <a:srgbClr val="404248"/>
                </a:solidFill>
                <a:latin typeface="PT Serif"/>
                <a:cs typeface="PT Serif"/>
              </a:rPr>
              <a:t>is </a:t>
            </a:r>
            <a:r>
              <a:rPr sz="1100" spc="8">
                <a:solidFill>
                  <a:srgbClr val="404248"/>
                </a:solidFill>
                <a:latin typeface="PT Serif"/>
                <a:cs typeface="PT Serif"/>
              </a:rPr>
              <a:t>one </a:t>
            </a:r>
            <a:r>
              <a:rPr sz="1100" spc="10">
                <a:solidFill>
                  <a:srgbClr val="404248"/>
                </a:solidFill>
                <a:latin typeface="PT Serif"/>
                <a:cs typeface="PT Serif"/>
              </a:rPr>
              <a:t>thing. Making things happen</a:t>
            </a:r>
            <a:r>
              <a:rPr sz="1100" spc="120">
                <a:solidFill>
                  <a:srgbClr val="404248"/>
                </a:solidFill>
                <a:latin typeface="PT Serif"/>
                <a:cs typeface="PT Serif"/>
              </a:rPr>
              <a:t> </a:t>
            </a:r>
            <a:r>
              <a:rPr sz="1100" spc="13">
                <a:solidFill>
                  <a:srgbClr val="404248"/>
                </a:solidFill>
                <a:latin typeface="PT Serif"/>
                <a:cs typeface="PT Serif"/>
              </a:rPr>
              <a:t>is</a:t>
            </a:r>
            <a:r>
              <a:rPr lang="en-US" sz="1100">
                <a:latin typeface="PT Serif"/>
                <a:cs typeface="PT Serif"/>
              </a:rPr>
              <a:t> </a:t>
            </a:r>
            <a:r>
              <a:rPr sz="1100" spc="10">
                <a:solidFill>
                  <a:srgbClr val="404248"/>
                </a:solidFill>
                <a:latin typeface="PT Serif"/>
                <a:cs typeface="PT Serif"/>
              </a:rPr>
              <a:t>what it’s </a:t>
            </a:r>
            <a:r>
              <a:rPr sz="1100" spc="8">
                <a:solidFill>
                  <a:srgbClr val="404248"/>
                </a:solidFill>
                <a:latin typeface="PT Serif"/>
                <a:cs typeface="PT Serif"/>
              </a:rPr>
              <a:t>all</a:t>
            </a:r>
            <a:r>
              <a:rPr sz="1100" spc="58">
                <a:solidFill>
                  <a:srgbClr val="404248"/>
                </a:solidFill>
                <a:latin typeface="PT Serif"/>
                <a:cs typeface="PT Serif"/>
              </a:rPr>
              <a:t> </a:t>
            </a:r>
            <a:r>
              <a:rPr sz="1100" spc="13">
                <a:solidFill>
                  <a:srgbClr val="404248"/>
                </a:solidFill>
                <a:latin typeface="PT Serif"/>
                <a:cs typeface="PT Serif"/>
              </a:rPr>
              <a:t>about.</a:t>
            </a:r>
            <a:endParaRPr lang="en-US" sz="1100" spc="13">
              <a:solidFill>
                <a:srgbClr val="404248"/>
              </a:solidFill>
              <a:latin typeface="PT Serif"/>
              <a:cs typeface="PT Serif"/>
            </a:endParaRPr>
          </a:p>
          <a:p>
            <a:pPr marL="173803" marR="172829" indent="-109480">
              <a:lnSpc>
                <a:spcPct val="150000"/>
              </a:lnSpc>
              <a:buClr>
                <a:srgbClr val="92D050"/>
              </a:buClr>
              <a:buSzPct val="136111"/>
              <a:buChar char="•"/>
              <a:tabLst>
                <a:tab pos="171529" algn="l"/>
              </a:tabLst>
            </a:pPr>
            <a:endParaRPr lang="en-US" sz="1100" spc="13">
              <a:solidFill>
                <a:srgbClr val="404248"/>
              </a:solidFill>
              <a:latin typeface="PT Serif"/>
              <a:cs typeface="PT Serif"/>
            </a:endParaRPr>
          </a:p>
          <a:p>
            <a:pPr marL="173803" marR="172829" indent="-109480">
              <a:lnSpc>
                <a:spcPct val="150000"/>
              </a:lnSpc>
              <a:buClr>
                <a:srgbClr val="92D050"/>
              </a:buClr>
              <a:buSzPct val="136111"/>
              <a:buFontTx/>
              <a:buChar char="•"/>
              <a:tabLst>
                <a:tab pos="171529" algn="l"/>
              </a:tabLst>
            </a:pPr>
            <a:r>
              <a:rPr lang="en-US" sz="1100" b="1" spc="10">
                <a:latin typeface="PT Serif"/>
                <a:cs typeface="PT Serif"/>
              </a:rPr>
              <a:t>Leadership Support</a:t>
            </a:r>
            <a:r>
              <a:rPr lang="en-US" sz="1100" spc="10">
                <a:solidFill>
                  <a:srgbClr val="404248"/>
                </a:solidFill>
                <a:latin typeface="PT Serif"/>
                <a:cs typeface="PT Serif"/>
              </a:rPr>
              <a:t>. Leaders must lean-in, be proactive and consistently enthusiastic in re-enforcing the importance and value of transformation. And back that up with funding.</a:t>
            </a:r>
          </a:p>
          <a:p>
            <a:pPr marL="173803" marR="172829" indent="-109480">
              <a:lnSpc>
                <a:spcPct val="150000"/>
              </a:lnSpc>
              <a:buClr>
                <a:srgbClr val="92D050"/>
              </a:buClr>
              <a:buSzPct val="136111"/>
              <a:buFontTx/>
              <a:buChar char="•"/>
              <a:tabLst>
                <a:tab pos="171529" algn="l"/>
              </a:tabLst>
            </a:pPr>
            <a:endParaRPr lang="en-US" sz="1100" spc="10">
              <a:solidFill>
                <a:srgbClr val="404248"/>
              </a:solidFill>
              <a:latin typeface="PT Serif"/>
              <a:cs typeface="PT Serif"/>
            </a:endParaRPr>
          </a:p>
          <a:p>
            <a:pPr marL="173803" marR="172829" indent="-109480">
              <a:lnSpc>
                <a:spcPct val="150000"/>
              </a:lnSpc>
              <a:buClr>
                <a:srgbClr val="92D050"/>
              </a:buClr>
              <a:buSzPct val="136111"/>
              <a:buChar char="•"/>
              <a:tabLst>
                <a:tab pos="171529" algn="l"/>
              </a:tabLst>
            </a:pPr>
            <a:r>
              <a:rPr lang="en-US" sz="1100" b="1" spc="10">
                <a:latin typeface="PT Serif"/>
              </a:rPr>
              <a:t>Organizational Credibility. </a:t>
            </a:r>
            <a:r>
              <a:rPr lang="en-US" sz="1100" spc="10">
                <a:latin typeface="PT Serif"/>
              </a:rPr>
              <a:t>We need  people who influence others. They must be visible, available and hands-on to lead by example. </a:t>
            </a:r>
          </a:p>
          <a:p>
            <a:pPr marL="173803" marR="172829" indent="-109480">
              <a:lnSpc>
                <a:spcPct val="150000"/>
              </a:lnSpc>
              <a:buClr>
                <a:srgbClr val="E38B24"/>
              </a:buClr>
              <a:buSzPct val="136111"/>
              <a:buChar char="•"/>
              <a:tabLst>
                <a:tab pos="171529" algn="l"/>
              </a:tabLst>
            </a:pPr>
            <a:endParaRPr sz="1100">
              <a:latin typeface="PT Serif"/>
              <a:cs typeface="PT Serif"/>
            </a:endParaRPr>
          </a:p>
        </p:txBody>
      </p:sp>
      <p:cxnSp>
        <p:nvCxnSpPr>
          <p:cNvPr id="10" name="Straight Connector 9">
            <a:extLst>
              <a:ext uri="{FF2B5EF4-FFF2-40B4-BE49-F238E27FC236}">
                <a16:creationId xmlns:a16="http://schemas.microsoft.com/office/drawing/2014/main" id="{C02AD029-DF04-B545-AE8A-69EDA795A5C6}"/>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8D7456E-6787-9345-B7D5-A3AF92A68E69}"/>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E27B7E-3576-FB48-87B6-B34A75B6B359}"/>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3B65E7B9-3F92-D04C-A5B0-12E5D27B0859}"/>
              </a:ext>
            </a:extLst>
          </p:cNvPr>
          <p:cNvPicPr>
            <a:picLocks noChangeAspect="1"/>
          </p:cNvPicPr>
          <p:nvPr/>
        </p:nvPicPr>
        <p:blipFill>
          <a:blip r:embed="rId2">
            <a:grayscl/>
          </a:blip>
          <a:stretch>
            <a:fillRect/>
          </a:stretch>
        </p:blipFill>
        <p:spPr>
          <a:xfrm>
            <a:off x="493434" y="1044762"/>
            <a:ext cx="589055" cy="589055"/>
          </a:xfrm>
          <a:prstGeom prst="rect">
            <a:avLst/>
          </a:prstGeom>
        </p:spPr>
      </p:pic>
    </p:spTree>
    <p:extLst>
      <p:ext uri="{BB962C8B-B14F-4D97-AF65-F5344CB8AC3E}">
        <p14:creationId xmlns:p14="http://schemas.microsoft.com/office/powerpoint/2010/main" val="2817651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78EA6A5-6A79-4747-BE86-B97F8F112E24}"/>
              </a:ext>
            </a:extLst>
          </p:cNvPr>
          <p:cNvSpPr/>
          <p:nvPr/>
        </p:nvSpPr>
        <p:spPr>
          <a:xfrm>
            <a:off x="8343900" y="1977082"/>
            <a:ext cx="3657601" cy="4341771"/>
          </a:xfrm>
          <a:prstGeom prst="rect">
            <a:avLst/>
          </a:prstGeom>
        </p:spPr>
        <p:txBody>
          <a:bodyPr wrap="square">
            <a:noAutofit/>
          </a:bodyPr>
          <a:lstStyle/>
          <a:p>
            <a:pPr marL="6497" marR="41908">
              <a:lnSpc>
                <a:spcPct val="143100"/>
              </a:lnSpc>
              <a:spcBef>
                <a:spcPts val="51"/>
              </a:spcBef>
            </a:pPr>
            <a:r>
              <a:rPr lang="en-US" sz="1100" spc="10">
                <a:latin typeface="PT Serif"/>
              </a:rPr>
              <a:t>Numerous teams operating together to deliver a product portfolio adds complexity resulting in the breakdown or failure of many basic Agile practices.</a:t>
            </a:r>
          </a:p>
          <a:p>
            <a:pPr marL="6497" marR="41908">
              <a:lnSpc>
                <a:spcPct val="143100"/>
              </a:lnSpc>
              <a:spcBef>
                <a:spcPts val="51"/>
              </a:spcBef>
            </a:pPr>
            <a:endParaRPr lang="en-US" sz="1100" b="1">
              <a:latin typeface="PT Serif" panose="020A0603040505020204" pitchFamily="18" charset="77"/>
              <a:cs typeface="Calibri Light"/>
            </a:endParaRPr>
          </a:p>
          <a:p>
            <a:pPr marL="6497" marR="41908">
              <a:lnSpc>
                <a:spcPct val="143100"/>
              </a:lnSpc>
              <a:spcBef>
                <a:spcPts val="51"/>
              </a:spcBef>
            </a:pPr>
            <a:r>
              <a:rPr lang="en-US" sz="1100" spc="10">
                <a:latin typeface="PT Serif"/>
              </a:rPr>
              <a:t>Organizations cannot cross this chasm without aligning on a common held vision</a:t>
            </a:r>
          </a:p>
          <a:p>
            <a:pPr marL="6497" marR="41908">
              <a:lnSpc>
                <a:spcPct val="143100"/>
              </a:lnSpc>
              <a:spcBef>
                <a:spcPts val="51"/>
              </a:spcBef>
            </a:pPr>
            <a:endParaRPr lang="en-US" sz="1100" b="1" spc="10">
              <a:latin typeface="PT Serif"/>
            </a:endParaRPr>
          </a:p>
          <a:p>
            <a:pPr marL="6497" marR="41908">
              <a:lnSpc>
                <a:spcPct val="143100"/>
              </a:lnSpc>
              <a:spcBef>
                <a:spcPts val="51"/>
              </a:spcBef>
            </a:pPr>
            <a:r>
              <a:rPr lang="en-US" sz="1100" b="1">
                <a:solidFill>
                  <a:srgbClr val="0270C0"/>
                </a:solidFill>
                <a:latin typeface="PT Serif" panose="020A0603040505020204" pitchFamily="18" charset="77"/>
                <a:cs typeface="Calibri Light"/>
              </a:rPr>
              <a:t>3. Agile Teams is hard, Agile Enterprise is harder</a:t>
            </a:r>
          </a:p>
          <a:p>
            <a:pPr marL="6497" marR="41908">
              <a:lnSpc>
                <a:spcPct val="143100"/>
              </a:lnSpc>
              <a:spcBef>
                <a:spcPts val="51"/>
              </a:spcBef>
            </a:pPr>
            <a:endParaRPr lang="en-US" sz="1100" b="1">
              <a:latin typeface="PT Serif" panose="020A0603040505020204" pitchFamily="18" charset="77"/>
            </a:endParaRPr>
          </a:p>
        </p:txBody>
      </p:sp>
      <p:sp>
        <p:nvSpPr>
          <p:cNvPr id="4" name="object 4"/>
          <p:cNvSpPr txBox="1"/>
          <p:nvPr/>
        </p:nvSpPr>
        <p:spPr>
          <a:xfrm>
            <a:off x="4436074" y="1428238"/>
            <a:ext cx="3657600" cy="479126"/>
          </a:xfrm>
          <a:prstGeom prst="rect">
            <a:avLst/>
          </a:prstGeom>
        </p:spPr>
        <p:txBody>
          <a:bodyPr vert="horz" wrap="square" lIns="0" tIns="6497" rIns="0" bIns="0" rtlCol="0">
            <a:spAutoFit/>
          </a:bodyPr>
          <a:lstStyle/>
          <a:p>
            <a:pPr marL="6173" marR="2599">
              <a:lnSpc>
                <a:spcPct val="143100"/>
              </a:lnSpc>
              <a:spcBef>
                <a:spcPts val="51"/>
              </a:spcBef>
            </a:pPr>
            <a:r>
              <a:rPr lang="en-US" sz="1100" b="1" spc="13">
                <a:solidFill>
                  <a:srgbClr val="0270C0"/>
                </a:solidFill>
                <a:latin typeface="PT Serif"/>
              </a:rPr>
              <a:t>2. Top-down transformation will fail…</a:t>
            </a:r>
          </a:p>
          <a:p>
            <a:pPr marL="6173" marR="2599">
              <a:lnSpc>
                <a:spcPct val="143100"/>
              </a:lnSpc>
              <a:spcBef>
                <a:spcPts val="51"/>
              </a:spcBef>
            </a:pPr>
            <a:r>
              <a:rPr lang="en-US" sz="1100" b="1" spc="13">
                <a:solidFill>
                  <a:srgbClr val="0270C0"/>
                </a:solidFill>
                <a:latin typeface="PT Serif"/>
              </a:rPr>
              <a:t>                                                       …so will bottoms-up    </a:t>
            </a:r>
            <a:endParaRPr sz="1100" b="1" spc="13">
              <a:solidFill>
                <a:srgbClr val="0270C0"/>
              </a:solidFill>
              <a:latin typeface="PT Serif"/>
            </a:endParaRPr>
          </a:p>
        </p:txBody>
      </p:sp>
      <p:sp>
        <p:nvSpPr>
          <p:cNvPr id="9" name="object 9"/>
          <p:cNvSpPr txBox="1"/>
          <p:nvPr/>
        </p:nvSpPr>
        <p:spPr>
          <a:xfrm>
            <a:off x="457200" y="224289"/>
            <a:ext cx="11468100" cy="461511"/>
          </a:xfrm>
          <a:prstGeom prst="rect">
            <a:avLst/>
          </a:prstGeom>
          <a:solidFill>
            <a:srgbClr val="FFFFFF"/>
          </a:solidFill>
        </p:spPr>
        <p:txBody>
          <a:bodyPr vert="horz" wrap="square" lIns="0" tIns="91288"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Shared </a:t>
            </a:r>
            <a:r>
              <a:rPr sz="2400" i="1" spc="-26">
                <a:solidFill>
                  <a:srgbClr val="0070C0"/>
                </a:solidFill>
                <a:latin typeface="PT Serif" panose="020A0603040505020204" pitchFamily="18" charset="77"/>
                <a:cs typeface="Calibri Light" panose="020F0302020204030204" pitchFamily="34" charset="0"/>
              </a:rPr>
              <a:t>Vision</a:t>
            </a:r>
            <a:r>
              <a:rPr lang="en-US" sz="2400" i="1" spc="-26">
                <a:solidFill>
                  <a:srgbClr val="0070C0"/>
                </a:solidFill>
                <a:latin typeface="PT Serif" panose="020A0603040505020204" pitchFamily="18" charset="77"/>
                <a:cs typeface="Calibri Light" panose="020F0302020204030204" pitchFamily="34" charset="0"/>
              </a:rPr>
              <a:t> needed to guide teams thru Transformation  </a:t>
            </a:r>
            <a:endParaRPr sz="2400" i="1" spc="-26">
              <a:solidFill>
                <a:srgbClr val="0070C0"/>
              </a:solidFill>
              <a:latin typeface="PT Serif" panose="020A0603040505020204" pitchFamily="18" charset="77"/>
              <a:cs typeface="Calibri Light" panose="020F0302020204030204" pitchFamily="34" charset="0"/>
            </a:endParaRPr>
          </a:p>
        </p:txBody>
      </p:sp>
      <p:sp>
        <p:nvSpPr>
          <p:cNvPr id="3" name="object 3"/>
          <p:cNvSpPr txBox="1"/>
          <p:nvPr/>
        </p:nvSpPr>
        <p:spPr>
          <a:xfrm>
            <a:off x="457200" y="1917359"/>
            <a:ext cx="3657600" cy="2067125"/>
          </a:xfrm>
          <a:prstGeom prst="rect">
            <a:avLst/>
          </a:prstGeom>
        </p:spPr>
        <p:txBody>
          <a:bodyPr vert="horz" wrap="square" lIns="0" tIns="6497" rIns="0" bIns="0" rtlCol="0">
            <a:spAutoFit/>
          </a:bodyPr>
          <a:lstStyle/>
          <a:p>
            <a:pPr marL="6497" marR="41908">
              <a:lnSpc>
                <a:spcPct val="143100"/>
              </a:lnSpc>
              <a:spcBef>
                <a:spcPts val="51"/>
              </a:spcBef>
            </a:pPr>
            <a:r>
              <a:rPr lang="en-US" sz="1100" spc="10">
                <a:solidFill>
                  <a:srgbClr val="404248"/>
                </a:solidFill>
                <a:latin typeface="PT Serif"/>
                <a:cs typeface="PT Serif"/>
              </a:rPr>
              <a:t>The Guiding Vision </a:t>
            </a:r>
            <a:r>
              <a:rPr lang="en-US" sz="1100" spc="5">
                <a:solidFill>
                  <a:srgbClr val="404248"/>
                </a:solidFill>
                <a:latin typeface="PT Serif"/>
                <a:cs typeface="PT Serif"/>
              </a:rPr>
              <a:t>is </a:t>
            </a:r>
            <a:r>
              <a:rPr lang="en-US" sz="1100" spc="8">
                <a:solidFill>
                  <a:srgbClr val="404248"/>
                </a:solidFill>
                <a:latin typeface="PT Serif"/>
                <a:cs typeface="PT Serif"/>
              </a:rPr>
              <a:t>not </a:t>
            </a:r>
            <a:r>
              <a:rPr lang="en-US" sz="1100">
                <a:solidFill>
                  <a:srgbClr val="404248"/>
                </a:solidFill>
                <a:latin typeface="PT Serif"/>
                <a:cs typeface="PT Serif"/>
              </a:rPr>
              <a:t>a </a:t>
            </a:r>
            <a:r>
              <a:rPr lang="en-US" sz="1100" spc="10">
                <a:solidFill>
                  <a:srgbClr val="404248"/>
                </a:solidFill>
                <a:latin typeface="PT Serif"/>
                <a:cs typeface="PT Serif"/>
              </a:rPr>
              <a:t>list </a:t>
            </a:r>
            <a:r>
              <a:rPr lang="en-US" sz="1100" spc="13">
                <a:solidFill>
                  <a:srgbClr val="404248"/>
                </a:solidFill>
                <a:latin typeface="PT Serif"/>
                <a:cs typeface="PT Serif"/>
              </a:rPr>
              <a:t>of </a:t>
            </a:r>
            <a:r>
              <a:rPr lang="en-US" sz="1100" spc="10">
                <a:solidFill>
                  <a:srgbClr val="404248"/>
                </a:solidFill>
                <a:latin typeface="PT Serif"/>
                <a:cs typeface="PT Serif"/>
              </a:rPr>
              <a:t>requirements </a:t>
            </a:r>
            <a:r>
              <a:rPr lang="en-US" sz="1100" spc="8">
                <a:solidFill>
                  <a:srgbClr val="404248"/>
                </a:solidFill>
                <a:latin typeface="PT Serif"/>
                <a:cs typeface="PT Serif"/>
              </a:rPr>
              <a:t>or </a:t>
            </a:r>
            <a:r>
              <a:rPr lang="en-US" sz="1100">
                <a:solidFill>
                  <a:srgbClr val="404248"/>
                </a:solidFill>
                <a:latin typeface="PT Serif"/>
                <a:cs typeface="PT Serif"/>
              </a:rPr>
              <a:t>a </a:t>
            </a:r>
            <a:r>
              <a:rPr lang="en-US" sz="1100" spc="10">
                <a:solidFill>
                  <a:srgbClr val="404248"/>
                </a:solidFill>
                <a:latin typeface="PT Serif"/>
                <a:cs typeface="PT Serif"/>
              </a:rPr>
              <a:t>specific solution,</a:t>
            </a:r>
            <a:r>
              <a:rPr lang="en-US" sz="1100" spc="141">
                <a:solidFill>
                  <a:srgbClr val="404248"/>
                </a:solidFill>
                <a:latin typeface="PT Serif"/>
                <a:cs typeface="PT Serif"/>
              </a:rPr>
              <a:t> </a:t>
            </a:r>
            <a:r>
              <a:rPr lang="en-US" sz="1100" spc="13">
                <a:solidFill>
                  <a:srgbClr val="404248"/>
                </a:solidFill>
                <a:latin typeface="PT Serif"/>
                <a:cs typeface="PT Serif"/>
              </a:rPr>
              <a:t>but</a:t>
            </a:r>
            <a:r>
              <a:rPr lang="en-US" sz="1100">
                <a:latin typeface="PT Serif"/>
                <a:cs typeface="PT Serif"/>
              </a:rPr>
              <a:t> </a:t>
            </a:r>
            <a:r>
              <a:rPr lang="en-US" sz="1100" spc="10">
                <a:solidFill>
                  <a:srgbClr val="404248"/>
                </a:solidFill>
                <a:latin typeface="PT Serif"/>
                <a:cs typeface="PT Serif"/>
              </a:rPr>
              <a:t>rather </a:t>
            </a:r>
            <a:r>
              <a:rPr lang="en-US" sz="1100">
                <a:solidFill>
                  <a:srgbClr val="404248"/>
                </a:solidFill>
                <a:latin typeface="PT Serif"/>
                <a:cs typeface="PT Serif"/>
              </a:rPr>
              <a:t>a shared North Star objective and guidance </a:t>
            </a:r>
            <a:r>
              <a:rPr lang="en-US" sz="1100" spc="10">
                <a:solidFill>
                  <a:srgbClr val="404248"/>
                </a:solidFill>
                <a:latin typeface="PT Serif"/>
                <a:cs typeface="PT Serif"/>
              </a:rPr>
              <a:t>to help teams make the profound mind shift required</a:t>
            </a:r>
            <a:r>
              <a:rPr lang="en-US" sz="1100" spc="13">
                <a:solidFill>
                  <a:srgbClr val="404248"/>
                </a:solidFill>
                <a:latin typeface="PT Serif"/>
                <a:cs typeface="PT Serif"/>
              </a:rPr>
              <a:t>. The first step on that path is to acknowledge and embrace the epic challenges and changes needed to move from Waterfall to Agile.</a:t>
            </a:r>
          </a:p>
          <a:p>
            <a:pPr marL="6497" marR="41908">
              <a:lnSpc>
                <a:spcPct val="143100"/>
              </a:lnSpc>
              <a:spcBef>
                <a:spcPts val="51"/>
              </a:spcBef>
            </a:pPr>
            <a:endParaRPr lang="en-US" sz="500" spc="13">
              <a:solidFill>
                <a:srgbClr val="404248"/>
              </a:solidFill>
              <a:latin typeface="PT Serif"/>
              <a:cs typeface="PT Serif"/>
            </a:endParaRPr>
          </a:p>
          <a:p>
            <a:pPr marL="6497" marR="41908">
              <a:lnSpc>
                <a:spcPct val="143100"/>
              </a:lnSpc>
              <a:spcBef>
                <a:spcPts val="51"/>
              </a:spcBef>
            </a:pPr>
            <a:endParaRPr lang="en-US" sz="1100" spc="13">
              <a:solidFill>
                <a:srgbClr val="404248"/>
              </a:solidFill>
              <a:latin typeface="PT Serif"/>
              <a:cs typeface="PT Serif"/>
            </a:endParaRPr>
          </a:p>
          <a:p>
            <a:pPr marL="6173" marR="2599">
              <a:lnSpc>
                <a:spcPct val="143100"/>
              </a:lnSpc>
              <a:spcBef>
                <a:spcPts val="51"/>
              </a:spcBef>
            </a:pPr>
            <a:r>
              <a:rPr lang="en-US" sz="1100" b="1" spc="5">
                <a:solidFill>
                  <a:srgbClr val="0270C0"/>
                </a:solidFill>
                <a:latin typeface="PT Serif"/>
              </a:rPr>
              <a:t>1. Agile Turns Development Constraints Upside Down </a:t>
            </a:r>
          </a:p>
        </p:txBody>
      </p:sp>
      <p:pic>
        <p:nvPicPr>
          <p:cNvPr id="14" name="Picture 13">
            <a:extLst>
              <a:ext uri="{FF2B5EF4-FFF2-40B4-BE49-F238E27FC236}">
                <a16:creationId xmlns:a16="http://schemas.microsoft.com/office/drawing/2014/main" id="{62CC4797-E475-6045-8739-B88F82DD819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6514" y="3968054"/>
            <a:ext cx="3668884" cy="1463160"/>
          </a:xfrm>
          <a:prstGeom prst="rect">
            <a:avLst/>
          </a:prstGeom>
          <a:ln>
            <a:noFill/>
          </a:ln>
        </p:spPr>
      </p:pic>
      <p:pic>
        <p:nvPicPr>
          <p:cNvPr id="6" name="Picture 5">
            <a:extLst>
              <a:ext uri="{FF2B5EF4-FFF2-40B4-BE49-F238E27FC236}">
                <a16:creationId xmlns:a16="http://schemas.microsoft.com/office/drawing/2014/main" id="{B072EA22-CAB9-5146-A056-29C55F04DF13}"/>
              </a:ext>
            </a:extLst>
          </p:cNvPr>
          <p:cNvPicPr>
            <a:picLocks noChangeAspect="1"/>
          </p:cNvPicPr>
          <p:nvPr/>
        </p:nvPicPr>
        <p:blipFill>
          <a:blip r:embed="rId4"/>
          <a:stretch>
            <a:fillRect/>
          </a:stretch>
        </p:blipFill>
        <p:spPr>
          <a:xfrm>
            <a:off x="4426678" y="1909124"/>
            <a:ext cx="3650522" cy="1715145"/>
          </a:xfrm>
          <a:prstGeom prst="rect">
            <a:avLst/>
          </a:prstGeom>
          <a:ln>
            <a:solidFill>
              <a:schemeClr val="tx1"/>
            </a:solidFill>
          </a:ln>
        </p:spPr>
      </p:pic>
      <p:sp>
        <p:nvSpPr>
          <p:cNvPr id="26" name="Rectangle 25">
            <a:extLst>
              <a:ext uri="{FF2B5EF4-FFF2-40B4-BE49-F238E27FC236}">
                <a16:creationId xmlns:a16="http://schemas.microsoft.com/office/drawing/2014/main" id="{DAD59B00-650B-AE41-805D-AEF7EA122CCE}"/>
              </a:ext>
            </a:extLst>
          </p:cNvPr>
          <p:cNvSpPr/>
          <p:nvPr/>
        </p:nvSpPr>
        <p:spPr>
          <a:xfrm>
            <a:off x="4419600" y="3666620"/>
            <a:ext cx="3657600" cy="1237903"/>
          </a:xfrm>
          <a:prstGeom prst="rect">
            <a:avLst/>
          </a:prstGeom>
        </p:spPr>
        <p:txBody>
          <a:bodyPr wrap="square">
            <a:spAutoFit/>
          </a:bodyPr>
          <a:lstStyle/>
          <a:p>
            <a:pPr marL="6497" marR="41908">
              <a:lnSpc>
                <a:spcPct val="143100"/>
              </a:lnSpc>
              <a:spcBef>
                <a:spcPts val="51"/>
              </a:spcBef>
            </a:pPr>
            <a:r>
              <a:rPr lang="en-US" sz="1100" spc="10">
                <a:solidFill>
                  <a:srgbClr val="404248"/>
                </a:solidFill>
                <a:latin typeface="PT Serif"/>
              </a:rPr>
              <a:t>Top-down command and controls doesn’t work as teams resist change without shared values and vision.</a:t>
            </a:r>
          </a:p>
          <a:p>
            <a:pPr marL="6497" marR="41908">
              <a:lnSpc>
                <a:spcPct val="143100"/>
              </a:lnSpc>
              <a:spcBef>
                <a:spcPts val="51"/>
              </a:spcBef>
            </a:pPr>
            <a:endParaRPr lang="en-US" sz="800" spc="10">
              <a:solidFill>
                <a:srgbClr val="404248"/>
              </a:solidFill>
              <a:latin typeface="PT Serif"/>
            </a:endParaRPr>
          </a:p>
          <a:p>
            <a:pPr marL="6497" marR="41908">
              <a:lnSpc>
                <a:spcPct val="143100"/>
              </a:lnSpc>
              <a:spcBef>
                <a:spcPts val="51"/>
              </a:spcBef>
            </a:pPr>
            <a:r>
              <a:rPr lang="en-US" sz="1100" spc="10">
                <a:solidFill>
                  <a:srgbClr val="404248"/>
                </a:solidFill>
                <a:latin typeface="PT Serif"/>
              </a:rPr>
              <a:t>Bottoms-up also doesn’t work as teams don’t self-align or enforce consistency without shared directive.</a:t>
            </a:r>
          </a:p>
        </p:txBody>
      </p:sp>
      <p:pic>
        <p:nvPicPr>
          <p:cNvPr id="31" name="Picture 30">
            <a:extLst>
              <a:ext uri="{FF2B5EF4-FFF2-40B4-BE49-F238E27FC236}">
                <a16:creationId xmlns:a16="http://schemas.microsoft.com/office/drawing/2014/main" id="{5A243214-B28F-9F4D-B2D0-96DFA977A508}"/>
              </a:ext>
            </a:extLst>
          </p:cNvPr>
          <p:cNvPicPr>
            <a:picLocks noChangeAspect="1"/>
          </p:cNvPicPr>
          <p:nvPr/>
        </p:nvPicPr>
        <p:blipFill>
          <a:blip r:embed="rId5"/>
          <a:stretch>
            <a:fillRect/>
          </a:stretch>
        </p:blipFill>
        <p:spPr>
          <a:xfrm>
            <a:off x="8343900" y="4061411"/>
            <a:ext cx="3642369" cy="1573274"/>
          </a:xfrm>
          <a:prstGeom prst="rect">
            <a:avLst/>
          </a:prstGeom>
        </p:spPr>
      </p:pic>
      <p:cxnSp>
        <p:nvCxnSpPr>
          <p:cNvPr id="19" name="Straight Connector 18">
            <a:extLst>
              <a:ext uri="{FF2B5EF4-FFF2-40B4-BE49-F238E27FC236}">
                <a16:creationId xmlns:a16="http://schemas.microsoft.com/office/drawing/2014/main" id="{2CA4A3B0-EF3E-1B4C-9730-4222AD9A0873}"/>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EE1D2A9-0437-8340-9458-DD980743DEE3}"/>
              </a:ext>
            </a:extLst>
          </p:cNvPr>
          <p:cNvCxnSpPr/>
          <p:nvPr/>
        </p:nvCxnSpPr>
        <p:spPr>
          <a:xfrm>
            <a:off x="8225481"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1570B3-80F4-1947-B2E8-C506C1EBE9C2}"/>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0780A8B-354E-A143-A684-4B0656E05F61}"/>
              </a:ext>
            </a:extLst>
          </p:cNvPr>
          <p:cNvSpPr txBox="1"/>
          <p:nvPr/>
        </p:nvSpPr>
        <p:spPr>
          <a:xfrm>
            <a:off x="4053016" y="-807308"/>
            <a:ext cx="0" cy="0"/>
          </a:xfrm>
          <a:prstGeom prst="rect">
            <a:avLst/>
          </a:prstGeom>
        </p:spPr>
        <p:txBody>
          <a:bodyPr vert="horz" wrap="none" lIns="91440" tIns="45720" rIns="91440" bIns="45720" rtlCol="0" anchor="t" anchorCtr="0">
            <a:normAutofit fontScale="25000" lnSpcReduction="20000"/>
          </a:bodyPr>
          <a:lstStyle/>
          <a:p>
            <a:endParaRPr lang="en-US"/>
          </a:p>
        </p:txBody>
      </p:sp>
      <p:pic>
        <p:nvPicPr>
          <p:cNvPr id="15" name="Picture 14">
            <a:extLst>
              <a:ext uri="{FF2B5EF4-FFF2-40B4-BE49-F238E27FC236}">
                <a16:creationId xmlns:a16="http://schemas.microsoft.com/office/drawing/2014/main" id="{9D90A387-2D6E-BE41-84C6-FD415950D6FB}"/>
              </a:ext>
            </a:extLst>
          </p:cNvPr>
          <p:cNvPicPr>
            <a:picLocks noChangeAspect="1"/>
          </p:cNvPicPr>
          <p:nvPr/>
        </p:nvPicPr>
        <p:blipFill>
          <a:blip r:embed="rId6">
            <a:grayscl/>
          </a:blip>
          <a:stretch>
            <a:fillRect/>
          </a:stretch>
        </p:blipFill>
        <p:spPr>
          <a:xfrm>
            <a:off x="527627" y="1069822"/>
            <a:ext cx="671573" cy="671573"/>
          </a:xfrm>
          <a:prstGeom prst="rect">
            <a:avLst/>
          </a:prstGeom>
        </p:spPr>
      </p:pic>
    </p:spTree>
    <p:extLst>
      <p:ext uri="{BB962C8B-B14F-4D97-AF65-F5344CB8AC3E}">
        <p14:creationId xmlns:p14="http://schemas.microsoft.com/office/powerpoint/2010/main" val="1409473282"/>
      </p:ext>
    </p:extLst>
  </p:cSld>
  <p:clrMapOvr>
    <a:masterClrMapping/>
  </p:clrMapOvr>
</p:sld>
</file>

<file path=ppt/theme/theme1.xml><?xml version="1.0" encoding="utf-8"?>
<a:theme xmlns:a="http://schemas.openxmlformats.org/drawingml/2006/main" name="7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chorCtr="0">
        <a:normAutofit/>
      </a:bodyPr>
      <a:lstStyle>
        <a:defPPr>
          <a:defRPr smtClean="0"/>
        </a:defPPr>
      </a:lstStyle>
    </a:txDef>
  </a:objectDefaults>
  <a:extraClrSchemeLst/>
  <a:extLst>
    <a:ext uri="{05A4C25C-085E-4340-85A3-A5531E510DB2}">
      <thm15:themeFamily xmlns:thm15="http://schemas.microsoft.com/office/thememl/2012/main" name="Presentation2" id="{13D03C5D-D3E1-B842-A399-89B6BE84EA55}" vid="{96F12027-3184-454A-AFA3-4735EC7A5B41}"/>
    </a:ext>
  </a:extLst>
</a:theme>
</file>

<file path=ppt/theme/theme2.xml><?xml version="1.0" encoding="utf-8"?>
<a:theme xmlns:a="http://schemas.openxmlformats.org/drawingml/2006/main" name="3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chorCtr="0">
        <a:normAutofit/>
      </a:bodyPr>
      <a:lstStyle>
        <a:defPPr>
          <a:defRPr smtClean="0"/>
        </a:defPPr>
      </a:lstStyle>
    </a:txDef>
  </a:objectDefaults>
  <a:extraClrSchemeLst/>
  <a:extLst>
    <a:ext uri="{05A4C25C-085E-4340-85A3-A5531E510DB2}">
      <thm15:themeFamily xmlns:thm15="http://schemas.microsoft.com/office/thememl/2012/main" name="Presentation2" id="{13D03C5D-D3E1-B842-A399-89B6BE84EA55}" vid="{96F12027-3184-454A-AFA3-4735EC7A5B41}"/>
    </a:ext>
  </a:extLst>
</a:theme>
</file>

<file path=ppt/theme/theme3.xml><?xml version="1.0" encoding="utf-8"?>
<a:theme xmlns:a="http://schemas.openxmlformats.org/drawingml/2006/main" name="8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E132288-04DE-D842-BAC9-A69C624CBDBB}" vid="{72F912C5-9B3D-4D46-879B-8FCB8AFCD4B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8EC9983050615439F996B2A6816784B" ma:contentTypeVersion="6" ma:contentTypeDescription="Create a new document." ma:contentTypeScope="" ma:versionID="1f77c4fb1fa7f3b5a4ae3e4496a96b39">
  <xsd:schema xmlns:xsd="http://www.w3.org/2001/XMLSchema" xmlns:xs="http://www.w3.org/2001/XMLSchema" xmlns:p="http://schemas.microsoft.com/office/2006/metadata/properties" xmlns:ns2="ff09ad4c-8153-4858-87c0-2ed3610b11d9" xmlns:ns3="aef9b099-d3c4-4275-9ab0-ae6fef414b3e" targetNamespace="http://schemas.microsoft.com/office/2006/metadata/properties" ma:root="true" ma:fieldsID="fd4df58112c627df92d22880baf1ae23" ns2:_="" ns3:_="">
    <xsd:import namespace="ff09ad4c-8153-4858-87c0-2ed3610b11d9"/>
    <xsd:import namespace="aef9b099-d3c4-4275-9ab0-ae6fef414b3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09ad4c-8153-4858-87c0-2ed3610b11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ef9b099-d3c4-4275-9ab0-ae6fef414b3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64A6EE-FE0F-4A36-B0BB-CA4099AFB395}">
  <ds:schemaRefs>
    <ds:schemaRef ds:uri="http://schemas.microsoft.com/sharepoint/v3/contenttype/forms"/>
  </ds:schemaRefs>
</ds:datastoreItem>
</file>

<file path=customXml/itemProps2.xml><?xml version="1.0" encoding="utf-8"?>
<ds:datastoreItem xmlns:ds="http://schemas.openxmlformats.org/officeDocument/2006/customXml" ds:itemID="{88822252-2463-43F2-AC45-F0C0DF8475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09ad4c-8153-4858-87c0-2ed3610b11d9"/>
    <ds:schemaRef ds:uri="aef9b099-d3c4-4275-9ab0-ae6fef414b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EBBECB-4571-455F-96D5-91FE00CFC34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4175</Words>
  <Application>Microsoft Macintosh PowerPoint</Application>
  <PresentationFormat>Widescreen</PresentationFormat>
  <Paragraphs>671</Paragraphs>
  <Slides>37</Slides>
  <Notes>9</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37</vt:i4>
      </vt:variant>
    </vt:vector>
  </HeadingPairs>
  <TitlesOfParts>
    <vt:vector size="54" baseType="lpstr">
      <vt:lpstr>Arial</vt:lpstr>
      <vt:lpstr>Avenir Book</vt:lpstr>
      <vt:lpstr>Avenir Book Oblique</vt:lpstr>
      <vt:lpstr>Avenir LT Std 65 Medium</vt:lpstr>
      <vt:lpstr>Avenir Medium</vt:lpstr>
      <vt:lpstr>Calibri</vt:lpstr>
      <vt:lpstr>Calibri Light</vt:lpstr>
      <vt:lpstr>Century Gothic</vt:lpstr>
      <vt:lpstr>Helvetica Neue</vt:lpstr>
      <vt:lpstr>PT Sans</vt:lpstr>
      <vt:lpstr>PT Serif</vt:lpstr>
      <vt:lpstr>Raleway</vt:lpstr>
      <vt:lpstr>Times New Roman</vt:lpstr>
      <vt:lpstr>Wingdings</vt:lpstr>
      <vt:lpstr>7_Kony</vt:lpstr>
      <vt:lpstr>3_Kony</vt:lpstr>
      <vt:lpstr>8_Kony</vt:lpstr>
      <vt:lpstr> KONY PRODUCT  Agile Transformation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Quality</vt:lpstr>
      <vt:lpstr>PowerPoint Presentation</vt:lpstr>
      <vt:lpstr>User Experience</vt:lpstr>
      <vt:lpstr>PowerPoint Presentation</vt:lpstr>
      <vt:lpstr>Quality Pillars</vt:lpstr>
      <vt:lpstr>Agile Capability Assessment (Crosslake March ‘19)</vt:lpstr>
      <vt:lpstr>Capability Assessment (Crosslake March ‘19)</vt:lpstr>
      <vt:lpstr>SAFe</vt:lpstr>
      <vt:lpstr>PowerPoint Presentation</vt:lpstr>
      <vt:lpstr>PowerPoint Presentation</vt:lpstr>
      <vt:lpstr>PowerPoint Presentation</vt:lpstr>
      <vt:lpstr>Agile @ Scale is hard, quality suffers</vt:lpstr>
      <vt:lpstr>Organized for Quality</vt:lpstr>
      <vt:lpstr>FY20 “Top 6” Priorities</vt:lpstr>
      <vt:lpstr>Agile Transformation: Phased Action Plan (Hidden)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Transformation Plan</dc:title>
  <dc:creator>Nate Bruce</dc:creator>
  <cp:lastModifiedBy>Uttam Bhatta</cp:lastModifiedBy>
  <cp:revision>5</cp:revision>
  <cp:lastPrinted>2019-06-12T22:11:30Z</cp:lastPrinted>
  <dcterms:created xsi:type="dcterms:W3CDTF">2019-03-28T20:20:49Z</dcterms:created>
  <dcterms:modified xsi:type="dcterms:W3CDTF">2020-05-05T08:07:46Z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0x010100B8EC9983050615439F996B2A6816784B</vt:lpwstr>
  </property>
</Properties>
</file>